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73" r:id="rId6"/>
  </p:sldMasterIdLst>
  <p:notesMasterIdLst>
    <p:notesMasterId r:id="rId38"/>
  </p:notesMasterIdLst>
  <p:handoutMasterIdLst>
    <p:handoutMasterId r:id="rId39"/>
  </p:handoutMasterIdLst>
  <p:sldIdLst>
    <p:sldId id="1280" r:id="rId7"/>
    <p:sldId id="258" r:id="rId8"/>
    <p:sldId id="262" r:id="rId9"/>
    <p:sldId id="1303" r:id="rId10"/>
    <p:sldId id="1495" r:id="rId11"/>
    <p:sldId id="1487" r:id="rId12"/>
    <p:sldId id="274" r:id="rId13"/>
    <p:sldId id="1496" r:id="rId14"/>
    <p:sldId id="1313" r:id="rId15"/>
    <p:sldId id="1471" r:id="rId16"/>
    <p:sldId id="1483" r:id="rId17"/>
    <p:sldId id="1497" r:id="rId18"/>
    <p:sldId id="1486" r:id="rId19"/>
    <p:sldId id="1476" r:id="rId20"/>
    <p:sldId id="1488" r:id="rId21"/>
    <p:sldId id="1040" r:id="rId22"/>
    <p:sldId id="1066" r:id="rId23"/>
    <p:sldId id="1038" r:id="rId24"/>
    <p:sldId id="1092" r:id="rId25"/>
    <p:sldId id="1498" r:id="rId26"/>
    <p:sldId id="1304" r:id="rId27"/>
    <p:sldId id="1045" r:id="rId28"/>
    <p:sldId id="1046" r:id="rId29"/>
    <p:sldId id="1075" r:id="rId30"/>
    <p:sldId id="1077" r:id="rId31"/>
    <p:sldId id="1306" r:id="rId32"/>
    <p:sldId id="1084" r:id="rId33"/>
    <p:sldId id="1123" r:id="rId34"/>
    <p:sldId id="1053" r:id="rId35"/>
    <p:sldId id="1069" r:id="rId36"/>
    <p:sldId id="1143" r:id="rId37"/>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blic Meeting" id="{4C2EB11B-88E0-4F2A-848D-E8F6B89F864D}">
          <p14:sldIdLst>
            <p14:sldId id="1280"/>
            <p14:sldId id="258"/>
            <p14:sldId id="262"/>
            <p14:sldId id="1303"/>
            <p14:sldId id="1495"/>
          </p14:sldIdLst>
        </p14:section>
        <p14:section name="Background" id="{11AB7CC4-C59F-4ED2-B0EE-73B23D36C672}">
          <p14:sldIdLst>
            <p14:sldId id="1487"/>
            <p14:sldId id="274"/>
            <p14:sldId id="1496"/>
            <p14:sldId id="1313"/>
            <p14:sldId id="1471"/>
            <p14:sldId id="1483"/>
            <p14:sldId id="1497"/>
            <p14:sldId id="1486"/>
            <p14:sldId id="1476"/>
          </p14:sldIdLst>
        </p14:section>
        <p14:section name="Administrator" id="{7B1BF66C-B5EA-4F5C-BBCD-95EFB2081429}">
          <p14:sldIdLst>
            <p14:sldId id="1488"/>
            <p14:sldId id="1040"/>
            <p14:sldId id="1066"/>
            <p14:sldId id="1038"/>
            <p14:sldId id="1092"/>
            <p14:sldId id="1498"/>
            <p14:sldId id="1304"/>
            <p14:sldId id="1045"/>
            <p14:sldId id="1046"/>
            <p14:sldId id="1075"/>
            <p14:sldId id="1077"/>
            <p14:sldId id="1306"/>
          </p14:sldIdLst>
        </p14:section>
        <p14:section name="Public Comments" id="{F25443AF-0CAA-4318-8894-CD0A42616D29}">
          <p14:sldIdLst>
            <p14:sldId id="1084"/>
            <p14:sldId id="1123"/>
          </p14:sldIdLst>
        </p14:section>
        <p14:section name="Next Steps &amp; Closing" id="{F3A61A29-0D3E-4894-BDF5-52409D0EB09A}">
          <p14:sldIdLst>
            <p14:sldId id="1053"/>
            <p14:sldId id="1069"/>
            <p14:sldId id="114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9FE316-5EFA-B2B0-4C0A-347945668FFD}" name="Potter, Bryan@Waterboards" initials="PB" userId="S::bryan.potter@waterboards.ca.gov::d92a5a77-84f9-43cf-b27c-c919d0fbfeb6" providerId="AD"/>
  <p188:author id="{4CB59E27-69E7-1464-FF75-4DD6064E5B17}" name="Rodriguez, Reyna@Waterboards" initials="RR" userId="S::reyna.rodriguez@waterboards.ca.gov::2a6db1f9-57d0-4bbb-9eba-eefbf9f56ec2" providerId="AD"/>
  <p188:author id="{BC56F15A-769C-A2CF-B0C4-4DB4A0301ABD}" name="Reyna Rodriguez" initials="RR" userId="S::Reyna.Rodriguez@Waterboards.ca.gov::2a6db1f9-57d0-4bbb-9eba-eefbf9f56ec2" providerId="AD"/>
  <p188:author id="{4593A2C2-6C8B-DE9E-8C87-74C38EBDCC33}" name="Romans, Brita@Waterboards" initials="RB" userId="S::brita.romans@waterboards.ca.gov::9d1ec5cb-f04a-422e-87f7-edde1d378e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driguez, Reyna@Waterboards" initials="RR" lastIdx="6" clrIdx="0">
    <p:extLst>
      <p:ext uri="{19B8F6BF-5375-455C-9EA6-DF929625EA0E}">
        <p15:presenceInfo xmlns:p15="http://schemas.microsoft.com/office/powerpoint/2012/main" userId="S::reyna.rodriguez@waterboards.ca.gov::2a6db1f9-57d0-4bbb-9eba-eefbf9f56ec2" providerId="AD"/>
      </p:ext>
    </p:extLst>
  </p:cmAuthor>
  <p:cmAuthor id="2" name="Nishimoto, Karen@Waterboards" initials="NK" lastIdx="13" clrIdx="1">
    <p:extLst>
      <p:ext uri="{19B8F6BF-5375-455C-9EA6-DF929625EA0E}">
        <p15:presenceInfo xmlns:p15="http://schemas.microsoft.com/office/powerpoint/2012/main" userId="S::karen.nishimoto@waterboards.ca.gov::c896f54d-af23-4509-9777-ef9b56a3cfd1" providerId="AD"/>
      </p:ext>
    </p:extLst>
  </p:cmAuthor>
  <p:cmAuthor id="3" name="Yonamine, Haydee@Waterboards" initials="YH" lastIdx="2" clrIdx="2">
    <p:extLst>
      <p:ext uri="{19B8F6BF-5375-455C-9EA6-DF929625EA0E}">
        <p15:presenceInfo xmlns:p15="http://schemas.microsoft.com/office/powerpoint/2012/main" userId="S::Haydee.Yonamine@Waterboards.ca.gov::4194f929-f146-46c2-8a80-ca1ae3b643ed" providerId="AD"/>
      </p:ext>
    </p:extLst>
  </p:cmAuthor>
  <p:cmAuthor id="4" name="Perez, Marina@Waterboards" initials="PM" lastIdx="1" clrIdx="3">
    <p:extLst>
      <p:ext uri="{19B8F6BF-5375-455C-9EA6-DF929625EA0E}">
        <p15:presenceInfo xmlns:p15="http://schemas.microsoft.com/office/powerpoint/2012/main" userId="S::marina.perez@waterboards.ca.gov::75e12495-f5b5-4f5b-8017-9970df1fa0f9" providerId="AD"/>
      </p:ext>
    </p:extLst>
  </p:cmAuthor>
  <p:cmAuthor id="5" name="Girma, Beti@Waterboards" initials="GB" lastIdx="3" clrIdx="4">
    <p:extLst>
      <p:ext uri="{19B8F6BF-5375-455C-9EA6-DF929625EA0E}">
        <p15:presenceInfo xmlns:p15="http://schemas.microsoft.com/office/powerpoint/2012/main" userId="S::Beti.Girma@Waterboards.ca.gov::b29c7ca4-f5d7-4de2-846f-25d6c4473a4e" providerId="AD"/>
      </p:ext>
    </p:extLst>
  </p:cmAuthor>
  <p:cmAuthor id="6" name="Kidwell, Brian@Waterboards" initials="KB" lastIdx="6" clrIdx="5">
    <p:extLst>
      <p:ext uri="{19B8F6BF-5375-455C-9EA6-DF929625EA0E}">
        <p15:presenceInfo xmlns:p15="http://schemas.microsoft.com/office/powerpoint/2012/main" userId="S::Brian.Kidwell@waterboards.ca.gov::4346fe19-fa49-4635-b696-b1024bd236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697"/>
    <a:srgbClr val="3E8853"/>
    <a:srgbClr val="42BA97"/>
    <a:srgbClr val="27CED7"/>
    <a:srgbClr val="2683C6"/>
    <a:srgbClr val="5B9BD5"/>
    <a:srgbClr val="70AD47"/>
    <a:srgbClr val="49BF64"/>
    <a:srgbClr val="52CAB8"/>
    <a:srgbClr val="3B81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DA833-2048-4064-9FA6-3F8CA743BC50}" v="2" dt="2024-06-12T00:56:55.494"/>
    <p1510:client id="{8793A328-32F9-44B8-AD4A-F4D173EA4A01}" v="351" dt="2024-06-12T18:29:13.116"/>
    <p1510:client id="{C60732A1-BF12-AD80-FFFE-DB011D65FE85}" v="25" dt="2024-06-12T15:48:45.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938" autoAdjust="0"/>
  </p:normalViewPr>
  <p:slideViewPr>
    <p:cSldViewPr snapToGrid="0">
      <p:cViewPr varScale="1">
        <p:scale>
          <a:sx n="30" d="100"/>
          <a:sy n="30" d="100"/>
        </p:scale>
        <p:origin x="22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Rafique\Downloads\Arsenic%20Samples%20(Well%201)%202017-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Rafique\Downloads\Arsenic%20Samples%20(Well%201)%202017-20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Well 01 and Well 02 Arsenic Levels </a:t>
            </a:r>
          </a:p>
          <a:p>
            <a:pPr>
              <a:defRPr>
                <a:solidFill>
                  <a:schemeClr val="tx1"/>
                </a:solidFill>
              </a:defRPr>
            </a:pPr>
            <a:r>
              <a:rPr lang="en-US">
                <a:solidFill>
                  <a:schemeClr val="tx1"/>
                </a:solidFill>
              </a:rPr>
              <a:t>(Quarterly</a:t>
            </a:r>
            <a:r>
              <a:rPr lang="en-US" baseline="0">
                <a:solidFill>
                  <a:schemeClr val="tx1"/>
                </a:solidFill>
              </a:rPr>
              <a:t> Average)</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Well 01</c:v>
          </c:tx>
          <c:spPr>
            <a:solidFill>
              <a:schemeClr val="accent2"/>
            </a:solidFill>
            <a:ln>
              <a:noFill/>
            </a:ln>
            <a:effectLst/>
          </c:spPr>
          <c:invertIfNegative val="0"/>
          <c:cat>
            <c:strRef>
              <c:f>Graph!$H$2:$H$30</c:f>
              <c:strCache>
                <c:ptCount val="29"/>
                <c:pt idx="0">
                  <c:v>Q1 2017</c:v>
                </c:pt>
                <c:pt idx="1">
                  <c:v>Q2 2017</c:v>
                </c:pt>
                <c:pt idx="2">
                  <c:v>Q3 2017</c:v>
                </c:pt>
                <c:pt idx="3">
                  <c:v>Q4 2017</c:v>
                </c:pt>
                <c:pt idx="4">
                  <c:v>Q1 2018</c:v>
                </c:pt>
                <c:pt idx="5">
                  <c:v>Q2 2018</c:v>
                </c:pt>
                <c:pt idx="6">
                  <c:v>Q3 2018</c:v>
                </c:pt>
                <c:pt idx="7">
                  <c:v>Q4 2018</c:v>
                </c:pt>
                <c:pt idx="8">
                  <c:v>Q1 2019</c:v>
                </c:pt>
                <c:pt idx="9">
                  <c:v>Q2 2019</c:v>
                </c:pt>
                <c:pt idx="10">
                  <c:v>Q3 2019</c:v>
                </c:pt>
                <c:pt idx="11">
                  <c:v>Q4 2019</c:v>
                </c:pt>
                <c:pt idx="12">
                  <c:v>Q1 2020</c:v>
                </c:pt>
                <c:pt idx="13">
                  <c:v>Q2 2020</c:v>
                </c:pt>
                <c:pt idx="14">
                  <c:v>Q3 2020</c:v>
                </c:pt>
                <c:pt idx="15">
                  <c:v>Q4 2020</c:v>
                </c:pt>
                <c:pt idx="16">
                  <c:v>Q1 2021</c:v>
                </c:pt>
                <c:pt idx="17">
                  <c:v>Q2 2021</c:v>
                </c:pt>
                <c:pt idx="18">
                  <c:v>Q3 2021</c:v>
                </c:pt>
                <c:pt idx="19">
                  <c:v>Q4 2021</c:v>
                </c:pt>
                <c:pt idx="20">
                  <c:v>Q1 2022</c:v>
                </c:pt>
                <c:pt idx="21">
                  <c:v>Q2 2022</c:v>
                </c:pt>
                <c:pt idx="22">
                  <c:v>Q3 2022</c:v>
                </c:pt>
                <c:pt idx="23">
                  <c:v>Q4 2022</c:v>
                </c:pt>
                <c:pt idx="24">
                  <c:v>Q1 2023</c:v>
                </c:pt>
                <c:pt idx="25">
                  <c:v>Q2 2023</c:v>
                </c:pt>
                <c:pt idx="26">
                  <c:v>Q3 2023</c:v>
                </c:pt>
                <c:pt idx="27">
                  <c:v>Q4 2023</c:v>
                </c:pt>
                <c:pt idx="28">
                  <c:v>Q1 2024</c:v>
                </c:pt>
              </c:strCache>
            </c:strRef>
          </c:cat>
          <c:val>
            <c:numRef>
              <c:f>Graph!$I$2:$I$30</c:f>
              <c:numCache>
                <c:formatCode>0.000</c:formatCode>
                <c:ptCount val="29"/>
                <c:pt idx="0">
                  <c:v>1.2E-2</c:v>
                </c:pt>
                <c:pt idx="1">
                  <c:v>8.0999999999999996E-3</c:v>
                </c:pt>
                <c:pt idx="2">
                  <c:v>8.0999999999999996E-3</c:v>
                </c:pt>
                <c:pt idx="3">
                  <c:v>1.2E-2</c:v>
                </c:pt>
                <c:pt idx="4">
                  <c:v>1.4E-2</c:v>
                </c:pt>
                <c:pt idx="5">
                  <c:v>1.1728571428571427E-2</c:v>
                </c:pt>
                <c:pt idx="6">
                  <c:v>1.2833333333333334E-2</c:v>
                </c:pt>
                <c:pt idx="7">
                  <c:v>1.0657142857142855E-2</c:v>
                </c:pt>
                <c:pt idx="8">
                  <c:v>8.3666666666666663E-3</c:v>
                </c:pt>
                <c:pt idx="9">
                  <c:v>7.7399999999999995E-3</c:v>
                </c:pt>
                <c:pt idx="10">
                  <c:v>1.0100000000000001E-2</c:v>
                </c:pt>
                <c:pt idx="11">
                  <c:v>1.4999999999999999E-2</c:v>
                </c:pt>
                <c:pt idx="12">
                  <c:v>1.0799999999999999E-2</c:v>
                </c:pt>
                <c:pt idx="13">
                  <c:v>9.8249999999999987E-3</c:v>
                </c:pt>
                <c:pt idx="14">
                  <c:v>9.6500000000000006E-3</c:v>
                </c:pt>
                <c:pt idx="15">
                  <c:v>0</c:v>
                </c:pt>
                <c:pt idx="16">
                  <c:v>0</c:v>
                </c:pt>
                <c:pt idx="17">
                  <c:v>7.4999999999999997E-3</c:v>
                </c:pt>
                <c:pt idx="18">
                  <c:v>8.8000000000000005E-3</c:v>
                </c:pt>
                <c:pt idx="19">
                  <c:v>5.5999999999999999E-3</c:v>
                </c:pt>
                <c:pt idx="20">
                  <c:v>1.2999999999999999E-2</c:v>
                </c:pt>
                <c:pt idx="21">
                  <c:v>0</c:v>
                </c:pt>
                <c:pt idx="22">
                  <c:v>5.0999999999999995E-3</c:v>
                </c:pt>
                <c:pt idx="23">
                  <c:v>0</c:v>
                </c:pt>
                <c:pt idx="24">
                  <c:v>0</c:v>
                </c:pt>
                <c:pt idx="25">
                  <c:v>8.0000000000000002E-3</c:v>
                </c:pt>
                <c:pt idx="26">
                  <c:v>9.5750000000000002E-3</c:v>
                </c:pt>
                <c:pt idx="27">
                  <c:v>1.0499999999999999E-2</c:v>
                </c:pt>
                <c:pt idx="28">
                  <c:v>8.4333333333333326E-3</c:v>
                </c:pt>
              </c:numCache>
            </c:numRef>
          </c:val>
          <c:extLst>
            <c:ext xmlns:c16="http://schemas.microsoft.com/office/drawing/2014/chart" uri="{C3380CC4-5D6E-409C-BE32-E72D297353CC}">
              <c16:uniqueId val="{00000000-6F02-4AB5-B2DC-6FA462E4213D}"/>
            </c:ext>
          </c:extLst>
        </c:ser>
        <c:ser>
          <c:idx val="1"/>
          <c:order val="1"/>
          <c:tx>
            <c:v>Well 02</c:v>
          </c:tx>
          <c:spPr>
            <a:solidFill>
              <a:schemeClr val="accent6"/>
            </a:solidFill>
            <a:ln>
              <a:noFill/>
            </a:ln>
            <a:effectLst/>
          </c:spPr>
          <c:invertIfNegative val="0"/>
          <c:cat>
            <c:strRef>
              <c:f>Graph!$H$2:$H$30</c:f>
              <c:strCache>
                <c:ptCount val="29"/>
                <c:pt idx="0">
                  <c:v>Q1 2017</c:v>
                </c:pt>
                <c:pt idx="1">
                  <c:v>Q2 2017</c:v>
                </c:pt>
                <c:pt idx="2">
                  <c:v>Q3 2017</c:v>
                </c:pt>
                <c:pt idx="3">
                  <c:v>Q4 2017</c:v>
                </c:pt>
                <c:pt idx="4">
                  <c:v>Q1 2018</c:v>
                </c:pt>
                <c:pt idx="5">
                  <c:v>Q2 2018</c:v>
                </c:pt>
                <c:pt idx="6">
                  <c:v>Q3 2018</c:v>
                </c:pt>
                <c:pt idx="7">
                  <c:v>Q4 2018</c:v>
                </c:pt>
                <c:pt idx="8">
                  <c:v>Q1 2019</c:v>
                </c:pt>
                <c:pt idx="9">
                  <c:v>Q2 2019</c:v>
                </c:pt>
                <c:pt idx="10">
                  <c:v>Q3 2019</c:v>
                </c:pt>
                <c:pt idx="11">
                  <c:v>Q4 2019</c:v>
                </c:pt>
                <c:pt idx="12">
                  <c:v>Q1 2020</c:v>
                </c:pt>
                <c:pt idx="13">
                  <c:v>Q2 2020</c:v>
                </c:pt>
                <c:pt idx="14">
                  <c:v>Q3 2020</c:v>
                </c:pt>
                <c:pt idx="15">
                  <c:v>Q4 2020</c:v>
                </c:pt>
                <c:pt idx="16">
                  <c:v>Q1 2021</c:v>
                </c:pt>
                <c:pt idx="17">
                  <c:v>Q2 2021</c:v>
                </c:pt>
                <c:pt idx="18">
                  <c:v>Q3 2021</c:v>
                </c:pt>
                <c:pt idx="19">
                  <c:v>Q4 2021</c:v>
                </c:pt>
                <c:pt idx="20">
                  <c:v>Q1 2022</c:v>
                </c:pt>
                <c:pt idx="21">
                  <c:v>Q2 2022</c:v>
                </c:pt>
                <c:pt idx="22">
                  <c:v>Q3 2022</c:v>
                </c:pt>
                <c:pt idx="23">
                  <c:v>Q4 2022</c:v>
                </c:pt>
                <c:pt idx="24">
                  <c:v>Q1 2023</c:v>
                </c:pt>
                <c:pt idx="25">
                  <c:v>Q2 2023</c:v>
                </c:pt>
                <c:pt idx="26">
                  <c:v>Q3 2023</c:v>
                </c:pt>
                <c:pt idx="27">
                  <c:v>Q4 2023</c:v>
                </c:pt>
                <c:pt idx="28">
                  <c:v>Q1 2024</c:v>
                </c:pt>
              </c:strCache>
            </c:strRef>
          </c:cat>
          <c:val>
            <c:numRef>
              <c:f>Graph!$J$2:$J$30</c:f>
              <c:numCache>
                <c:formatCode>0.000</c:formatCode>
                <c:ptCount val="29"/>
                <c:pt idx="0">
                  <c:v>5.3E-3</c:v>
                </c:pt>
                <c:pt idx="1">
                  <c:v>5.4000000000000003E-3</c:v>
                </c:pt>
                <c:pt idx="2">
                  <c:v>4.3E-3</c:v>
                </c:pt>
                <c:pt idx="3">
                  <c:v>5.7999999999999996E-3</c:v>
                </c:pt>
                <c:pt idx="4">
                  <c:v>7.7000000000000002E-3</c:v>
                </c:pt>
                <c:pt idx="5">
                  <c:v>7.2428571428571429E-3</c:v>
                </c:pt>
                <c:pt idx="6">
                  <c:v>7.3000000000000009E-3</c:v>
                </c:pt>
                <c:pt idx="7">
                  <c:v>7.2833333333333335E-3</c:v>
                </c:pt>
                <c:pt idx="8">
                  <c:v>9.6666666666666654E-3</c:v>
                </c:pt>
                <c:pt idx="9">
                  <c:v>6.7199999999999994E-3</c:v>
                </c:pt>
                <c:pt idx="10">
                  <c:v>7.025E-3</c:v>
                </c:pt>
                <c:pt idx="11">
                  <c:v>0</c:v>
                </c:pt>
                <c:pt idx="12">
                  <c:v>6.4999999999999997E-3</c:v>
                </c:pt>
                <c:pt idx="13">
                  <c:v>6.3499999999999997E-3</c:v>
                </c:pt>
                <c:pt idx="14">
                  <c:v>7.1000000000000004E-3</c:v>
                </c:pt>
                <c:pt idx="15">
                  <c:v>0</c:v>
                </c:pt>
                <c:pt idx="16">
                  <c:v>0</c:v>
                </c:pt>
                <c:pt idx="17">
                  <c:v>7.1999999999999998E-3</c:v>
                </c:pt>
                <c:pt idx="18">
                  <c:v>0</c:v>
                </c:pt>
                <c:pt idx="19">
                  <c:v>8.5499999999999986E-3</c:v>
                </c:pt>
                <c:pt idx="20">
                  <c:v>7.3000000000000001E-3</c:v>
                </c:pt>
                <c:pt idx="21">
                  <c:v>7.3000000000000001E-3</c:v>
                </c:pt>
                <c:pt idx="22">
                  <c:v>8.0000000000000002E-3</c:v>
                </c:pt>
                <c:pt idx="23">
                  <c:v>0</c:v>
                </c:pt>
                <c:pt idx="24">
                  <c:v>0</c:v>
                </c:pt>
                <c:pt idx="25">
                  <c:v>1.4999999999999999E-2</c:v>
                </c:pt>
                <c:pt idx="26">
                  <c:v>8.4499999999999992E-3</c:v>
                </c:pt>
                <c:pt idx="27">
                  <c:v>6.633333333333334E-3</c:v>
                </c:pt>
                <c:pt idx="28">
                  <c:v>6.1999999999999998E-3</c:v>
                </c:pt>
              </c:numCache>
            </c:numRef>
          </c:val>
          <c:extLst>
            <c:ext xmlns:c16="http://schemas.microsoft.com/office/drawing/2014/chart" uri="{C3380CC4-5D6E-409C-BE32-E72D297353CC}">
              <c16:uniqueId val="{00000001-6F02-4AB5-B2DC-6FA462E4213D}"/>
            </c:ext>
          </c:extLst>
        </c:ser>
        <c:dLbls>
          <c:showLegendKey val="0"/>
          <c:showVal val="0"/>
          <c:showCatName val="0"/>
          <c:showSerName val="0"/>
          <c:showPercent val="0"/>
          <c:showBubbleSize val="0"/>
        </c:dLbls>
        <c:gapWidth val="219"/>
        <c:overlap val="-27"/>
        <c:axId val="1193088207"/>
        <c:axId val="1193105119"/>
      </c:barChart>
      <c:lineChart>
        <c:grouping val="standard"/>
        <c:varyColors val="0"/>
        <c:ser>
          <c:idx val="2"/>
          <c:order val="2"/>
          <c:tx>
            <c:v>Arsenic MCL</c:v>
          </c:tx>
          <c:spPr>
            <a:ln w="28575" cap="rnd">
              <a:solidFill>
                <a:srgbClr val="FF0000"/>
              </a:solidFill>
              <a:round/>
            </a:ln>
            <a:effectLst/>
          </c:spPr>
          <c:marker>
            <c:symbol val="none"/>
          </c:marker>
          <c:cat>
            <c:strRef>
              <c:f>Graph!$H$2:$H$30</c:f>
              <c:strCache>
                <c:ptCount val="29"/>
                <c:pt idx="0">
                  <c:v>Q1 2017</c:v>
                </c:pt>
                <c:pt idx="1">
                  <c:v>Q2 2017</c:v>
                </c:pt>
                <c:pt idx="2">
                  <c:v>Q3 2017</c:v>
                </c:pt>
                <c:pt idx="3">
                  <c:v>Q4 2017</c:v>
                </c:pt>
                <c:pt idx="4">
                  <c:v>Q1 2018</c:v>
                </c:pt>
                <c:pt idx="5">
                  <c:v>Q2 2018</c:v>
                </c:pt>
                <c:pt idx="6">
                  <c:v>Q3 2018</c:v>
                </c:pt>
                <c:pt idx="7">
                  <c:v>Q4 2018</c:v>
                </c:pt>
                <c:pt idx="8">
                  <c:v>Q1 2019</c:v>
                </c:pt>
                <c:pt idx="9">
                  <c:v>Q2 2019</c:v>
                </c:pt>
                <c:pt idx="10">
                  <c:v>Q3 2019</c:v>
                </c:pt>
                <c:pt idx="11">
                  <c:v>Q4 2019</c:v>
                </c:pt>
                <c:pt idx="12">
                  <c:v>Q1 2020</c:v>
                </c:pt>
                <c:pt idx="13">
                  <c:v>Q2 2020</c:v>
                </c:pt>
                <c:pt idx="14">
                  <c:v>Q3 2020</c:v>
                </c:pt>
                <c:pt idx="15">
                  <c:v>Q4 2020</c:v>
                </c:pt>
                <c:pt idx="16">
                  <c:v>Q1 2021</c:v>
                </c:pt>
                <c:pt idx="17">
                  <c:v>Q2 2021</c:v>
                </c:pt>
                <c:pt idx="18">
                  <c:v>Q3 2021</c:v>
                </c:pt>
                <c:pt idx="19">
                  <c:v>Q4 2021</c:v>
                </c:pt>
                <c:pt idx="20">
                  <c:v>Q1 2022</c:v>
                </c:pt>
                <c:pt idx="21">
                  <c:v>Q2 2022</c:v>
                </c:pt>
                <c:pt idx="22">
                  <c:v>Q3 2022</c:v>
                </c:pt>
                <c:pt idx="23">
                  <c:v>Q4 2022</c:v>
                </c:pt>
                <c:pt idx="24">
                  <c:v>Q1 2023</c:v>
                </c:pt>
                <c:pt idx="25">
                  <c:v>Q2 2023</c:v>
                </c:pt>
                <c:pt idx="26">
                  <c:v>Q3 2023</c:v>
                </c:pt>
                <c:pt idx="27">
                  <c:v>Q4 2023</c:v>
                </c:pt>
                <c:pt idx="28">
                  <c:v>Q1 2024</c:v>
                </c:pt>
              </c:strCache>
            </c:strRef>
          </c:cat>
          <c:val>
            <c:numRef>
              <c:f>Graph!$K$2:$K$30</c:f>
              <c:numCache>
                <c:formatCode>General</c:formatCode>
                <c:ptCount val="29"/>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numCache>
            </c:numRef>
          </c:val>
          <c:smooth val="0"/>
          <c:extLst>
            <c:ext xmlns:c16="http://schemas.microsoft.com/office/drawing/2014/chart" uri="{C3380CC4-5D6E-409C-BE32-E72D297353CC}">
              <c16:uniqueId val="{00000002-6F02-4AB5-B2DC-6FA462E4213D}"/>
            </c:ext>
          </c:extLst>
        </c:ser>
        <c:dLbls>
          <c:showLegendKey val="0"/>
          <c:showVal val="0"/>
          <c:showCatName val="0"/>
          <c:showSerName val="0"/>
          <c:showPercent val="0"/>
          <c:showBubbleSize val="0"/>
        </c:dLbls>
        <c:marker val="1"/>
        <c:smooth val="0"/>
        <c:axId val="1193088207"/>
        <c:axId val="1193105119"/>
      </c:lineChart>
      <c:catAx>
        <c:axId val="1193088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93105119"/>
        <c:crosses val="autoZero"/>
        <c:auto val="1"/>
        <c:lblAlgn val="ctr"/>
        <c:lblOffset val="100"/>
        <c:noMultiLvlLbl val="0"/>
      </c:catAx>
      <c:valAx>
        <c:axId val="11931051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Arsenic (mg/L)</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9308820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Arsenic Levels in Blended Tank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695803263387724"/>
          <c:y val="0.12017819447087896"/>
          <c:w val="0.82213126171150475"/>
          <c:h val="0.70445266763582848"/>
        </c:manualLayout>
      </c:layout>
      <c:lineChart>
        <c:grouping val="standard"/>
        <c:varyColors val="0"/>
        <c:ser>
          <c:idx val="0"/>
          <c:order val="0"/>
          <c:tx>
            <c:v>Arsenic Level in Blended Tank</c:v>
          </c:tx>
          <c:spPr>
            <a:ln w="28575" cap="rnd">
              <a:solidFill>
                <a:schemeClr val="accent1"/>
              </a:solidFill>
              <a:round/>
            </a:ln>
            <a:effectLst/>
          </c:spPr>
          <c:marker>
            <c:symbol val="none"/>
          </c:marker>
          <c:cat>
            <c:strRef>
              <c:f>Blended!$B$113:$B$219</c:f>
              <c:strCache>
                <c:ptCount val="107"/>
                <c:pt idx="0">
                  <c:v>11-06-2017</c:v>
                </c:pt>
                <c:pt idx="1">
                  <c:v>11-26-2017</c:v>
                </c:pt>
                <c:pt idx="2">
                  <c:v>12-29-2017</c:v>
                </c:pt>
                <c:pt idx="3">
                  <c:v>03-29-2018</c:v>
                </c:pt>
                <c:pt idx="4">
                  <c:v>04-09-2018</c:v>
                </c:pt>
                <c:pt idx="5">
                  <c:v>04-25-2018</c:v>
                </c:pt>
                <c:pt idx="6">
                  <c:v>05-16-2018</c:v>
                </c:pt>
                <c:pt idx="7">
                  <c:v>05-29-2018</c:v>
                </c:pt>
                <c:pt idx="8">
                  <c:v>06-06-2018</c:v>
                </c:pt>
                <c:pt idx="9">
                  <c:v>06-25-2018</c:v>
                </c:pt>
                <c:pt idx="10">
                  <c:v>06-28-2018</c:v>
                </c:pt>
                <c:pt idx="11">
                  <c:v>07-09-2018</c:v>
                </c:pt>
                <c:pt idx="12">
                  <c:v>07-30-2018</c:v>
                </c:pt>
                <c:pt idx="13">
                  <c:v>08-13-2018</c:v>
                </c:pt>
                <c:pt idx="14">
                  <c:v>08-29-2018</c:v>
                </c:pt>
                <c:pt idx="15">
                  <c:v>09-17-2018</c:v>
                </c:pt>
                <c:pt idx="16">
                  <c:v>09-26-2018</c:v>
                </c:pt>
                <c:pt idx="17">
                  <c:v>10-10-2018</c:v>
                </c:pt>
                <c:pt idx="18">
                  <c:v>10-17-2018</c:v>
                </c:pt>
                <c:pt idx="19">
                  <c:v>11-08-2018</c:v>
                </c:pt>
                <c:pt idx="20">
                  <c:v>11-29-2018</c:v>
                </c:pt>
                <c:pt idx="21">
                  <c:v>12-13-2018</c:v>
                </c:pt>
                <c:pt idx="22">
                  <c:v>12-19-2018</c:v>
                </c:pt>
                <c:pt idx="23">
                  <c:v>01-10-2019</c:v>
                </c:pt>
                <c:pt idx="24">
                  <c:v>01-24-2019</c:v>
                </c:pt>
                <c:pt idx="25">
                  <c:v>02-19-2019</c:v>
                </c:pt>
                <c:pt idx="26">
                  <c:v>02-28-2019</c:v>
                </c:pt>
                <c:pt idx="27">
                  <c:v>03-13-2019</c:v>
                </c:pt>
                <c:pt idx="28">
                  <c:v>03-26-2019</c:v>
                </c:pt>
                <c:pt idx="29">
                  <c:v>04-26-2019</c:v>
                </c:pt>
                <c:pt idx="30">
                  <c:v>05-09-2019</c:v>
                </c:pt>
                <c:pt idx="31">
                  <c:v>05-22-2019</c:v>
                </c:pt>
                <c:pt idx="32">
                  <c:v>06-12-2019</c:v>
                </c:pt>
                <c:pt idx="33">
                  <c:v>06-26-2019</c:v>
                </c:pt>
                <c:pt idx="34">
                  <c:v>07-05-2019</c:v>
                </c:pt>
                <c:pt idx="35">
                  <c:v>07-17-2019</c:v>
                </c:pt>
                <c:pt idx="36">
                  <c:v>08-21-2019</c:v>
                </c:pt>
                <c:pt idx="37">
                  <c:v>08-28-2019</c:v>
                </c:pt>
                <c:pt idx="38">
                  <c:v>03-30-2020</c:v>
                </c:pt>
                <c:pt idx="39">
                  <c:v>04-03-2020</c:v>
                </c:pt>
                <c:pt idx="40">
                  <c:v>04-06-2020</c:v>
                </c:pt>
                <c:pt idx="41">
                  <c:v>04-13-2020</c:v>
                </c:pt>
                <c:pt idx="42">
                  <c:v>04-23-2020</c:v>
                </c:pt>
                <c:pt idx="43">
                  <c:v>05-04-2020</c:v>
                </c:pt>
                <c:pt idx="44">
                  <c:v>05-18-2020</c:v>
                </c:pt>
                <c:pt idx="45">
                  <c:v>05-28-2020</c:v>
                </c:pt>
                <c:pt idx="46">
                  <c:v>06-09-2020</c:v>
                </c:pt>
                <c:pt idx="47">
                  <c:v>06-26-2020</c:v>
                </c:pt>
                <c:pt idx="48">
                  <c:v>07-10-2020</c:v>
                </c:pt>
                <c:pt idx="49">
                  <c:v>07-20-2020</c:v>
                </c:pt>
                <c:pt idx="50">
                  <c:v>07-23-2020</c:v>
                </c:pt>
                <c:pt idx="51">
                  <c:v>08-07-2020</c:v>
                </c:pt>
                <c:pt idx="52">
                  <c:v>08-14-2020</c:v>
                </c:pt>
                <c:pt idx="53">
                  <c:v>08-21-2020</c:v>
                </c:pt>
                <c:pt idx="54">
                  <c:v>08-27-2020</c:v>
                </c:pt>
                <c:pt idx="55">
                  <c:v>09-04-2020</c:v>
                </c:pt>
                <c:pt idx="56">
                  <c:v>09-18-2020</c:v>
                </c:pt>
                <c:pt idx="57">
                  <c:v>10-02-2020</c:v>
                </c:pt>
                <c:pt idx="58">
                  <c:v>10-16-2020</c:v>
                </c:pt>
                <c:pt idx="59">
                  <c:v>10-30-2020</c:v>
                </c:pt>
                <c:pt idx="60">
                  <c:v>11-13-2020</c:v>
                </c:pt>
                <c:pt idx="61">
                  <c:v>11-27-2020</c:v>
                </c:pt>
                <c:pt idx="62">
                  <c:v>12-10-2020</c:v>
                </c:pt>
                <c:pt idx="63">
                  <c:v>01-01-2021</c:v>
                </c:pt>
                <c:pt idx="64">
                  <c:v>01-15-2021</c:v>
                </c:pt>
                <c:pt idx="65">
                  <c:v>01-23-2021</c:v>
                </c:pt>
                <c:pt idx="66">
                  <c:v>01-28-2021</c:v>
                </c:pt>
                <c:pt idx="67">
                  <c:v>02-12-2021</c:v>
                </c:pt>
                <c:pt idx="68">
                  <c:v>02-26-2021</c:v>
                </c:pt>
                <c:pt idx="69">
                  <c:v>03-12-2021</c:v>
                </c:pt>
                <c:pt idx="70">
                  <c:v>03-26-2021</c:v>
                </c:pt>
                <c:pt idx="71">
                  <c:v>04-06-2021</c:v>
                </c:pt>
                <c:pt idx="72">
                  <c:v>04-20-2021</c:v>
                </c:pt>
                <c:pt idx="73">
                  <c:v>06-03-2021</c:v>
                </c:pt>
                <c:pt idx="74">
                  <c:v>06-14-2021</c:v>
                </c:pt>
                <c:pt idx="75">
                  <c:v>07-01-2021</c:v>
                </c:pt>
                <c:pt idx="76">
                  <c:v>07-14-2021</c:v>
                </c:pt>
                <c:pt idx="77">
                  <c:v>07-15-2021</c:v>
                </c:pt>
                <c:pt idx="78">
                  <c:v>08-27-2021</c:v>
                </c:pt>
                <c:pt idx="79">
                  <c:v>08-27-2021</c:v>
                </c:pt>
                <c:pt idx="80">
                  <c:v>09-03-2021</c:v>
                </c:pt>
                <c:pt idx="81">
                  <c:v>11-26-2021</c:v>
                </c:pt>
                <c:pt idx="82">
                  <c:v>12-09-2021</c:v>
                </c:pt>
                <c:pt idx="83">
                  <c:v>12-10-2021</c:v>
                </c:pt>
                <c:pt idx="84">
                  <c:v>12-21-2021</c:v>
                </c:pt>
                <c:pt idx="85">
                  <c:v>03-04-2022</c:v>
                </c:pt>
                <c:pt idx="86">
                  <c:v>05-31-2022</c:v>
                </c:pt>
                <c:pt idx="87">
                  <c:v>08-28-2022</c:v>
                </c:pt>
                <c:pt idx="88">
                  <c:v>06-20-2023</c:v>
                </c:pt>
                <c:pt idx="89">
                  <c:v>07-18-2023</c:v>
                </c:pt>
                <c:pt idx="90">
                  <c:v>07-31-2023</c:v>
                </c:pt>
                <c:pt idx="91">
                  <c:v>08-28-2023</c:v>
                </c:pt>
                <c:pt idx="92">
                  <c:v>08-30-2023</c:v>
                </c:pt>
                <c:pt idx="93">
                  <c:v>09-25-2023</c:v>
                </c:pt>
                <c:pt idx="94">
                  <c:v>09-30-2023</c:v>
                </c:pt>
                <c:pt idx="95">
                  <c:v>10-26-2023</c:v>
                </c:pt>
                <c:pt idx="96">
                  <c:v>10-30-2023</c:v>
                </c:pt>
                <c:pt idx="97">
                  <c:v>11-07-2023</c:v>
                </c:pt>
                <c:pt idx="98">
                  <c:v>11-28-2023</c:v>
                </c:pt>
                <c:pt idx="99">
                  <c:v>12-13-2023</c:v>
                </c:pt>
                <c:pt idx="100">
                  <c:v>12-28-2023</c:v>
                </c:pt>
                <c:pt idx="101">
                  <c:v>01-25-2024</c:v>
                </c:pt>
                <c:pt idx="102">
                  <c:v>01-31-2024</c:v>
                </c:pt>
                <c:pt idx="103">
                  <c:v>02-20-2024</c:v>
                </c:pt>
                <c:pt idx="104">
                  <c:v>02-29-2024</c:v>
                </c:pt>
                <c:pt idx="105">
                  <c:v>03-12-2024</c:v>
                </c:pt>
                <c:pt idx="106">
                  <c:v>03-27-2024</c:v>
                </c:pt>
              </c:strCache>
            </c:strRef>
          </c:cat>
          <c:val>
            <c:numRef>
              <c:f>Blended!$C$113:$C$219</c:f>
              <c:numCache>
                <c:formatCode>0.000</c:formatCode>
                <c:ptCount val="107"/>
                <c:pt idx="0">
                  <c:v>7.6E-3</c:v>
                </c:pt>
                <c:pt idx="1">
                  <c:v>7.7000000000000002E-3</c:v>
                </c:pt>
                <c:pt idx="2">
                  <c:v>7.4000000000000003E-3</c:v>
                </c:pt>
                <c:pt idx="3">
                  <c:v>9.4000000000000004E-3</c:v>
                </c:pt>
                <c:pt idx="4">
                  <c:v>9.4000000000000004E-3</c:v>
                </c:pt>
                <c:pt idx="5">
                  <c:v>8.0999999999999996E-3</c:v>
                </c:pt>
                <c:pt idx="6">
                  <c:v>1.2999999999999999E-2</c:v>
                </c:pt>
                <c:pt idx="7">
                  <c:v>1.2E-2</c:v>
                </c:pt>
                <c:pt idx="8">
                  <c:v>0.01</c:v>
                </c:pt>
                <c:pt idx="9">
                  <c:v>8.5000000000000006E-3</c:v>
                </c:pt>
                <c:pt idx="10">
                  <c:v>8.6999999999999994E-3</c:v>
                </c:pt>
                <c:pt idx="11">
                  <c:v>8.9999999999999993E-3</c:v>
                </c:pt>
                <c:pt idx="12">
                  <c:v>8.5000000000000006E-3</c:v>
                </c:pt>
                <c:pt idx="13">
                  <c:v>8.8999999999999999E-3</c:v>
                </c:pt>
                <c:pt idx="14">
                  <c:v>9.4000000000000004E-3</c:v>
                </c:pt>
                <c:pt idx="15">
                  <c:v>9.5999999999999992E-3</c:v>
                </c:pt>
                <c:pt idx="16">
                  <c:v>0.01</c:v>
                </c:pt>
                <c:pt idx="17">
                  <c:v>1.2999999999999999E-2</c:v>
                </c:pt>
                <c:pt idx="18">
                  <c:v>7.4999999999999997E-3</c:v>
                </c:pt>
                <c:pt idx="19">
                  <c:v>3.7000000000000002E-3</c:v>
                </c:pt>
                <c:pt idx="20">
                  <c:v>6.7000000000000002E-3</c:v>
                </c:pt>
                <c:pt idx="21">
                  <c:v>6.0999999999999995E-3</c:v>
                </c:pt>
                <c:pt idx="22">
                  <c:v>8.6999999999999994E-3</c:v>
                </c:pt>
                <c:pt idx="23">
                  <c:v>6.7999999999999996E-3</c:v>
                </c:pt>
                <c:pt idx="24">
                  <c:v>8.0000000000000002E-3</c:v>
                </c:pt>
                <c:pt idx="25">
                  <c:v>6.7999999999999996E-3</c:v>
                </c:pt>
                <c:pt idx="26">
                  <c:v>1.7000000000000001E-2</c:v>
                </c:pt>
                <c:pt idx="27">
                  <c:v>1.2999999999999999E-2</c:v>
                </c:pt>
                <c:pt idx="28">
                  <c:v>7.0999999999999995E-3</c:v>
                </c:pt>
                <c:pt idx="29">
                  <c:v>6.7000000000000002E-3</c:v>
                </c:pt>
                <c:pt idx="30">
                  <c:v>6.9000000000000008E-3</c:v>
                </c:pt>
                <c:pt idx="31">
                  <c:v>6.0000000000000001E-3</c:v>
                </c:pt>
                <c:pt idx="32">
                  <c:v>6.4000000000000003E-3</c:v>
                </c:pt>
                <c:pt idx="33">
                  <c:v>6.0999999999999995E-3</c:v>
                </c:pt>
                <c:pt idx="34">
                  <c:v>8.0000000000000002E-3</c:v>
                </c:pt>
                <c:pt idx="35">
                  <c:v>0.01</c:v>
                </c:pt>
                <c:pt idx="36">
                  <c:v>8.199999999999999E-3</c:v>
                </c:pt>
                <c:pt idx="37">
                  <c:v>9.4000000000000004E-3</c:v>
                </c:pt>
                <c:pt idx="38">
                  <c:v>1.2999999999999999E-2</c:v>
                </c:pt>
                <c:pt idx="39">
                  <c:v>1.4999999999999999E-2</c:v>
                </c:pt>
                <c:pt idx="40">
                  <c:v>1.7000000000000001E-2</c:v>
                </c:pt>
                <c:pt idx="41">
                  <c:v>6.0000000000000001E-3</c:v>
                </c:pt>
                <c:pt idx="42">
                  <c:v>8.3000000000000001E-3</c:v>
                </c:pt>
                <c:pt idx="43">
                  <c:v>4.5999999999999999E-3</c:v>
                </c:pt>
                <c:pt idx="44">
                  <c:v>2.3E-2</c:v>
                </c:pt>
                <c:pt idx="45">
                  <c:v>8.8000000000000005E-3</c:v>
                </c:pt>
                <c:pt idx="46">
                  <c:v>6.7000000000000002E-3</c:v>
                </c:pt>
                <c:pt idx="47">
                  <c:v>7.4999999999999997E-3</c:v>
                </c:pt>
                <c:pt idx="48">
                  <c:v>7.7999999999999996E-3</c:v>
                </c:pt>
                <c:pt idx="49">
                  <c:v>7.9000000000000008E-3</c:v>
                </c:pt>
                <c:pt idx="50">
                  <c:v>8.9999999999999993E-3</c:v>
                </c:pt>
                <c:pt idx="51">
                  <c:v>8.8999999999999999E-3</c:v>
                </c:pt>
                <c:pt idx="52">
                  <c:v>8.199999999999999E-3</c:v>
                </c:pt>
                <c:pt idx="53">
                  <c:v>8.5000000000000006E-3</c:v>
                </c:pt>
                <c:pt idx="54">
                  <c:v>8.0000000000000002E-3</c:v>
                </c:pt>
                <c:pt idx="55">
                  <c:v>8.4000000000000012E-3</c:v>
                </c:pt>
                <c:pt idx="56">
                  <c:v>8.8000000000000005E-3</c:v>
                </c:pt>
                <c:pt idx="57">
                  <c:v>5.1999999999999998E-3</c:v>
                </c:pt>
                <c:pt idx="58">
                  <c:v>5.4999999999999997E-3</c:v>
                </c:pt>
                <c:pt idx="59">
                  <c:v>6.4999999999999997E-3</c:v>
                </c:pt>
                <c:pt idx="60">
                  <c:v>7.1999999999999998E-3</c:v>
                </c:pt>
                <c:pt idx="61">
                  <c:v>7.1999999999999998E-3</c:v>
                </c:pt>
                <c:pt idx="62">
                  <c:v>5.9000000000000007E-3</c:v>
                </c:pt>
                <c:pt idx="63">
                  <c:v>6.9000000000000008E-3</c:v>
                </c:pt>
                <c:pt idx="64">
                  <c:v>6.4000000000000003E-3</c:v>
                </c:pt>
                <c:pt idx="65">
                  <c:v>4.9000000000000007E-3</c:v>
                </c:pt>
                <c:pt idx="66">
                  <c:v>6.7000000000000002E-3</c:v>
                </c:pt>
                <c:pt idx="67">
                  <c:v>6.3E-3</c:v>
                </c:pt>
                <c:pt idx="68">
                  <c:v>1.2E-2</c:v>
                </c:pt>
                <c:pt idx="69">
                  <c:v>1.2E-2</c:v>
                </c:pt>
                <c:pt idx="70">
                  <c:v>1.2E-2</c:v>
                </c:pt>
                <c:pt idx="71">
                  <c:v>1.2E-2</c:v>
                </c:pt>
                <c:pt idx="72">
                  <c:v>7.4000000000000003E-3</c:v>
                </c:pt>
                <c:pt idx="73">
                  <c:v>7.7000000000000002E-3</c:v>
                </c:pt>
                <c:pt idx="74">
                  <c:v>8.8999999999999999E-3</c:v>
                </c:pt>
                <c:pt idx="75">
                  <c:v>8.8999999999999999E-3</c:v>
                </c:pt>
                <c:pt idx="76">
                  <c:v>7.4999999999999997E-3</c:v>
                </c:pt>
                <c:pt idx="77">
                  <c:v>8.5000000000000006E-3</c:v>
                </c:pt>
                <c:pt idx="78">
                  <c:v>9.9000000000000008E-3</c:v>
                </c:pt>
                <c:pt idx="79">
                  <c:v>8.199999999999999E-3</c:v>
                </c:pt>
                <c:pt idx="80">
                  <c:v>7.9000000000000008E-3</c:v>
                </c:pt>
                <c:pt idx="81">
                  <c:v>5.7999999999999996E-3</c:v>
                </c:pt>
                <c:pt idx="82">
                  <c:v>7.1999999999999998E-3</c:v>
                </c:pt>
                <c:pt idx="83">
                  <c:v>5.7000000000000002E-3</c:v>
                </c:pt>
                <c:pt idx="84">
                  <c:v>8.5000000000000006E-3</c:v>
                </c:pt>
                <c:pt idx="85">
                  <c:v>7.4999999999999997E-3</c:v>
                </c:pt>
                <c:pt idx="86">
                  <c:v>6.9000000000000008E-3</c:v>
                </c:pt>
                <c:pt idx="87">
                  <c:v>8.4000000000000012E-3</c:v>
                </c:pt>
                <c:pt idx="88">
                  <c:v>7.4999999999999997E-3</c:v>
                </c:pt>
                <c:pt idx="89">
                  <c:v>9.6999999999999986E-3</c:v>
                </c:pt>
                <c:pt idx="90">
                  <c:v>8.6E-3</c:v>
                </c:pt>
                <c:pt idx="91">
                  <c:v>8.6999999999999994E-3</c:v>
                </c:pt>
                <c:pt idx="92">
                  <c:v>7.6E-3</c:v>
                </c:pt>
                <c:pt idx="93">
                  <c:v>8.6E-3</c:v>
                </c:pt>
                <c:pt idx="94">
                  <c:v>8.8999999999999999E-3</c:v>
                </c:pt>
                <c:pt idx="95">
                  <c:v>6.9000000000000008E-3</c:v>
                </c:pt>
                <c:pt idx="96">
                  <c:v>7.0000000000000001E-3</c:v>
                </c:pt>
                <c:pt idx="97">
                  <c:v>7.3000000000000001E-3</c:v>
                </c:pt>
                <c:pt idx="98">
                  <c:v>7.6E-3</c:v>
                </c:pt>
                <c:pt idx="99">
                  <c:v>5.5999999999999999E-3</c:v>
                </c:pt>
                <c:pt idx="100">
                  <c:v>6.4999999999999997E-3</c:v>
                </c:pt>
                <c:pt idx="101">
                  <c:v>6.0000000000000001E-3</c:v>
                </c:pt>
                <c:pt idx="102">
                  <c:v>6.0000000000000001E-3</c:v>
                </c:pt>
                <c:pt idx="103">
                  <c:v>6.1999999999999998E-3</c:v>
                </c:pt>
                <c:pt idx="104">
                  <c:v>5.7999999999999996E-3</c:v>
                </c:pt>
                <c:pt idx="105">
                  <c:v>7.4000000000000003E-3</c:v>
                </c:pt>
                <c:pt idx="106">
                  <c:v>6.4999999999999997E-3</c:v>
                </c:pt>
              </c:numCache>
            </c:numRef>
          </c:val>
          <c:smooth val="0"/>
          <c:extLst>
            <c:ext xmlns:c16="http://schemas.microsoft.com/office/drawing/2014/chart" uri="{C3380CC4-5D6E-409C-BE32-E72D297353CC}">
              <c16:uniqueId val="{00000000-E80F-4896-A0D5-387693E89288}"/>
            </c:ext>
          </c:extLst>
        </c:ser>
        <c:ser>
          <c:idx val="1"/>
          <c:order val="1"/>
          <c:tx>
            <c:v>Arsenic MCL</c:v>
          </c:tx>
          <c:spPr>
            <a:ln w="28575" cap="rnd">
              <a:solidFill>
                <a:srgbClr val="FF0000"/>
              </a:solidFill>
              <a:round/>
            </a:ln>
            <a:effectLst/>
          </c:spPr>
          <c:marker>
            <c:symbol val="none"/>
          </c:marker>
          <c:cat>
            <c:strRef>
              <c:f>Blended!$B$113:$B$219</c:f>
              <c:strCache>
                <c:ptCount val="107"/>
                <c:pt idx="0">
                  <c:v>11-06-2017</c:v>
                </c:pt>
                <c:pt idx="1">
                  <c:v>11-26-2017</c:v>
                </c:pt>
                <c:pt idx="2">
                  <c:v>12-29-2017</c:v>
                </c:pt>
                <c:pt idx="3">
                  <c:v>03-29-2018</c:v>
                </c:pt>
                <c:pt idx="4">
                  <c:v>04-09-2018</c:v>
                </c:pt>
                <c:pt idx="5">
                  <c:v>04-25-2018</c:v>
                </c:pt>
                <c:pt idx="6">
                  <c:v>05-16-2018</c:v>
                </c:pt>
                <c:pt idx="7">
                  <c:v>05-29-2018</c:v>
                </c:pt>
                <c:pt idx="8">
                  <c:v>06-06-2018</c:v>
                </c:pt>
                <c:pt idx="9">
                  <c:v>06-25-2018</c:v>
                </c:pt>
                <c:pt idx="10">
                  <c:v>06-28-2018</c:v>
                </c:pt>
                <c:pt idx="11">
                  <c:v>07-09-2018</c:v>
                </c:pt>
                <c:pt idx="12">
                  <c:v>07-30-2018</c:v>
                </c:pt>
                <c:pt idx="13">
                  <c:v>08-13-2018</c:v>
                </c:pt>
                <c:pt idx="14">
                  <c:v>08-29-2018</c:v>
                </c:pt>
                <c:pt idx="15">
                  <c:v>09-17-2018</c:v>
                </c:pt>
                <c:pt idx="16">
                  <c:v>09-26-2018</c:v>
                </c:pt>
                <c:pt idx="17">
                  <c:v>10-10-2018</c:v>
                </c:pt>
                <c:pt idx="18">
                  <c:v>10-17-2018</c:v>
                </c:pt>
                <c:pt idx="19">
                  <c:v>11-08-2018</c:v>
                </c:pt>
                <c:pt idx="20">
                  <c:v>11-29-2018</c:v>
                </c:pt>
                <c:pt idx="21">
                  <c:v>12-13-2018</c:v>
                </c:pt>
                <c:pt idx="22">
                  <c:v>12-19-2018</c:v>
                </c:pt>
                <c:pt idx="23">
                  <c:v>01-10-2019</c:v>
                </c:pt>
                <c:pt idx="24">
                  <c:v>01-24-2019</c:v>
                </c:pt>
                <c:pt idx="25">
                  <c:v>02-19-2019</c:v>
                </c:pt>
                <c:pt idx="26">
                  <c:v>02-28-2019</c:v>
                </c:pt>
                <c:pt idx="27">
                  <c:v>03-13-2019</c:v>
                </c:pt>
                <c:pt idx="28">
                  <c:v>03-26-2019</c:v>
                </c:pt>
                <c:pt idx="29">
                  <c:v>04-26-2019</c:v>
                </c:pt>
                <c:pt idx="30">
                  <c:v>05-09-2019</c:v>
                </c:pt>
                <c:pt idx="31">
                  <c:v>05-22-2019</c:v>
                </c:pt>
                <c:pt idx="32">
                  <c:v>06-12-2019</c:v>
                </c:pt>
                <c:pt idx="33">
                  <c:v>06-26-2019</c:v>
                </c:pt>
                <c:pt idx="34">
                  <c:v>07-05-2019</c:v>
                </c:pt>
                <c:pt idx="35">
                  <c:v>07-17-2019</c:v>
                </c:pt>
                <c:pt idx="36">
                  <c:v>08-21-2019</c:v>
                </c:pt>
                <c:pt idx="37">
                  <c:v>08-28-2019</c:v>
                </c:pt>
                <c:pt idx="38">
                  <c:v>03-30-2020</c:v>
                </c:pt>
                <c:pt idx="39">
                  <c:v>04-03-2020</c:v>
                </c:pt>
                <c:pt idx="40">
                  <c:v>04-06-2020</c:v>
                </c:pt>
                <c:pt idx="41">
                  <c:v>04-13-2020</c:v>
                </c:pt>
                <c:pt idx="42">
                  <c:v>04-23-2020</c:v>
                </c:pt>
                <c:pt idx="43">
                  <c:v>05-04-2020</c:v>
                </c:pt>
                <c:pt idx="44">
                  <c:v>05-18-2020</c:v>
                </c:pt>
                <c:pt idx="45">
                  <c:v>05-28-2020</c:v>
                </c:pt>
                <c:pt idx="46">
                  <c:v>06-09-2020</c:v>
                </c:pt>
                <c:pt idx="47">
                  <c:v>06-26-2020</c:v>
                </c:pt>
                <c:pt idx="48">
                  <c:v>07-10-2020</c:v>
                </c:pt>
                <c:pt idx="49">
                  <c:v>07-20-2020</c:v>
                </c:pt>
                <c:pt idx="50">
                  <c:v>07-23-2020</c:v>
                </c:pt>
                <c:pt idx="51">
                  <c:v>08-07-2020</c:v>
                </c:pt>
                <c:pt idx="52">
                  <c:v>08-14-2020</c:v>
                </c:pt>
                <c:pt idx="53">
                  <c:v>08-21-2020</c:v>
                </c:pt>
                <c:pt idx="54">
                  <c:v>08-27-2020</c:v>
                </c:pt>
                <c:pt idx="55">
                  <c:v>09-04-2020</c:v>
                </c:pt>
                <c:pt idx="56">
                  <c:v>09-18-2020</c:v>
                </c:pt>
                <c:pt idx="57">
                  <c:v>10-02-2020</c:v>
                </c:pt>
                <c:pt idx="58">
                  <c:v>10-16-2020</c:v>
                </c:pt>
                <c:pt idx="59">
                  <c:v>10-30-2020</c:v>
                </c:pt>
                <c:pt idx="60">
                  <c:v>11-13-2020</c:v>
                </c:pt>
                <c:pt idx="61">
                  <c:v>11-27-2020</c:v>
                </c:pt>
                <c:pt idx="62">
                  <c:v>12-10-2020</c:v>
                </c:pt>
                <c:pt idx="63">
                  <c:v>01-01-2021</c:v>
                </c:pt>
                <c:pt idx="64">
                  <c:v>01-15-2021</c:v>
                </c:pt>
                <c:pt idx="65">
                  <c:v>01-23-2021</c:v>
                </c:pt>
                <c:pt idx="66">
                  <c:v>01-28-2021</c:v>
                </c:pt>
                <c:pt idx="67">
                  <c:v>02-12-2021</c:v>
                </c:pt>
                <c:pt idx="68">
                  <c:v>02-26-2021</c:v>
                </c:pt>
                <c:pt idx="69">
                  <c:v>03-12-2021</c:v>
                </c:pt>
                <c:pt idx="70">
                  <c:v>03-26-2021</c:v>
                </c:pt>
                <c:pt idx="71">
                  <c:v>04-06-2021</c:v>
                </c:pt>
                <c:pt idx="72">
                  <c:v>04-20-2021</c:v>
                </c:pt>
                <c:pt idx="73">
                  <c:v>06-03-2021</c:v>
                </c:pt>
                <c:pt idx="74">
                  <c:v>06-14-2021</c:v>
                </c:pt>
                <c:pt idx="75">
                  <c:v>07-01-2021</c:v>
                </c:pt>
                <c:pt idx="76">
                  <c:v>07-14-2021</c:v>
                </c:pt>
                <c:pt idx="77">
                  <c:v>07-15-2021</c:v>
                </c:pt>
                <c:pt idx="78">
                  <c:v>08-27-2021</c:v>
                </c:pt>
                <c:pt idx="79">
                  <c:v>08-27-2021</c:v>
                </c:pt>
                <c:pt idx="80">
                  <c:v>09-03-2021</c:v>
                </c:pt>
                <c:pt idx="81">
                  <c:v>11-26-2021</c:v>
                </c:pt>
                <c:pt idx="82">
                  <c:v>12-09-2021</c:v>
                </c:pt>
                <c:pt idx="83">
                  <c:v>12-10-2021</c:v>
                </c:pt>
                <c:pt idx="84">
                  <c:v>12-21-2021</c:v>
                </c:pt>
                <c:pt idx="85">
                  <c:v>03-04-2022</c:v>
                </c:pt>
                <c:pt idx="86">
                  <c:v>05-31-2022</c:v>
                </c:pt>
                <c:pt idx="87">
                  <c:v>08-28-2022</c:v>
                </c:pt>
                <c:pt idx="88">
                  <c:v>06-20-2023</c:v>
                </c:pt>
                <c:pt idx="89">
                  <c:v>07-18-2023</c:v>
                </c:pt>
                <c:pt idx="90">
                  <c:v>07-31-2023</c:v>
                </c:pt>
                <c:pt idx="91">
                  <c:v>08-28-2023</c:v>
                </c:pt>
                <c:pt idx="92">
                  <c:v>08-30-2023</c:v>
                </c:pt>
                <c:pt idx="93">
                  <c:v>09-25-2023</c:v>
                </c:pt>
                <c:pt idx="94">
                  <c:v>09-30-2023</c:v>
                </c:pt>
                <c:pt idx="95">
                  <c:v>10-26-2023</c:v>
                </c:pt>
                <c:pt idx="96">
                  <c:v>10-30-2023</c:v>
                </c:pt>
                <c:pt idx="97">
                  <c:v>11-07-2023</c:v>
                </c:pt>
                <c:pt idx="98">
                  <c:v>11-28-2023</c:v>
                </c:pt>
                <c:pt idx="99">
                  <c:v>12-13-2023</c:v>
                </c:pt>
                <c:pt idx="100">
                  <c:v>12-28-2023</c:v>
                </c:pt>
                <c:pt idx="101">
                  <c:v>01-25-2024</c:v>
                </c:pt>
                <c:pt idx="102">
                  <c:v>01-31-2024</c:v>
                </c:pt>
                <c:pt idx="103">
                  <c:v>02-20-2024</c:v>
                </c:pt>
                <c:pt idx="104">
                  <c:v>02-29-2024</c:v>
                </c:pt>
                <c:pt idx="105">
                  <c:v>03-12-2024</c:v>
                </c:pt>
                <c:pt idx="106">
                  <c:v>03-27-2024</c:v>
                </c:pt>
              </c:strCache>
            </c:strRef>
          </c:cat>
          <c:val>
            <c:numRef>
              <c:f>Blended!$D$113:$D$219</c:f>
              <c:numCache>
                <c:formatCode>General</c:formatCode>
                <c:ptCount val="107"/>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0.01</c:v>
                </c:pt>
                <c:pt idx="47">
                  <c:v>0.01</c:v>
                </c:pt>
                <c:pt idx="48">
                  <c:v>0.01</c:v>
                </c:pt>
                <c:pt idx="49">
                  <c:v>0.01</c:v>
                </c:pt>
                <c:pt idx="50">
                  <c:v>0.01</c:v>
                </c:pt>
                <c:pt idx="51">
                  <c:v>0.01</c:v>
                </c:pt>
                <c:pt idx="52">
                  <c:v>0.01</c:v>
                </c:pt>
                <c:pt idx="53">
                  <c:v>0.01</c:v>
                </c:pt>
                <c:pt idx="54">
                  <c:v>0.01</c:v>
                </c:pt>
                <c:pt idx="55">
                  <c:v>0.01</c:v>
                </c:pt>
                <c:pt idx="56">
                  <c:v>0.01</c:v>
                </c:pt>
                <c:pt idx="57">
                  <c:v>0.01</c:v>
                </c:pt>
                <c:pt idx="58">
                  <c:v>0.01</c:v>
                </c:pt>
                <c:pt idx="59">
                  <c:v>0.01</c:v>
                </c:pt>
                <c:pt idx="60">
                  <c:v>0.01</c:v>
                </c:pt>
                <c:pt idx="61">
                  <c:v>0.01</c:v>
                </c:pt>
                <c:pt idx="62">
                  <c:v>0.01</c:v>
                </c:pt>
                <c:pt idx="63">
                  <c:v>0.01</c:v>
                </c:pt>
                <c:pt idx="64">
                  <c:v>0.01</c:v>
                </c:pt>
                <c:pt idx="65">
                  <c:v>0.01</c:v>
                </c:pt>
                <c:pt idx="66">
                  <c:v>0.01</c:v>
                </c:pt>
                <c:pt idx="67">
                  <c:v>0.01</c:v>
                </c:pt>
                <c:pt idx="68">
                  <c:v>0.01</c:v>
                </c:pt>
                <c:pt idx="69">
                  <c:v>0.01</c:v>
                </c:pt>
                <c:pt idx="70">
                  <c:v>0.01</c:v>
                </c:pt>
                <c:pt idx="71">
                  <c:v>0.01</c:v>
                </c:pt>
                <c:pt idx="72">
                  <c:v>0.01</c:v>
                </c:pt>
                <c:pt idx="73">
                  <c:v>0.01</c:v>
                </c:pt>
                <c:pt idx="74">
                  <c:v>0.01</c:v>
                </c:pt>
                <c:pt idx="75">
                  <c:v>0.01</c:v>
                </c:pt>
                <c:pt idx="76">
                  <c:v>0.01</c:v>
                </c:pt>
                <c:pt idx="77">
                  <c:v>0.01</c:v>
                </c:pt>
                <c:pt idx="78">
                  <c:v>0.01</c:v>
                </c:pt>
                <c:pt idx="79">
                  <c:v>0.01</c:v>
                </c:pt>
                <c:pt idx="80">
                  <c:v>0.01</c:v>
                </c:pt>
                <c:pt idx="81">
                  <c:v>0.01</c:v>
                </c:pt>
                <c:pt idx="82">
                  <c:v>0.01</c:v>
                </c:pt>
                <c:pt idx="83">
                  <c:v>0.01</c:v>
                </c:pt>
                <c:pt idx="84">
                  <c:v>0.01</c:v>
                </c:pt>
                <c:pt idx="85">
                  <c:v>0.01</c:v>
                </c:pt>
                <c:pt idx="86">
                  <c:v>0.01</c:v>
                </c:pt>
                <c:pt idx="87">
                  <c:v>0.01</c:v>
                </c:pt>
                <c:pt idx="88">
                  <c:v>0.01</c:v>
                </c:pt>
                <c:pt idx="89">
                  <c:v>0.01</c:v>
                </c:pt>
                <c:pt idx="90">
                  <c:v>0.01</c:v>
                </c:pt>
                <c:pt idx="91">
                  <c:v>0.01</c:v>
                </c:pt>
                <c:pt idx="92">
                  <c:v>0.01</c:v>
                </c:pt>
                <c:pt idx="93">
                  <c:v>0.01</c:v>
                </c:pt>
                <c:pt idx="94">
                  <c:v>0.01</c:v>
                </c:pt>
                <c:pt idx="95">
                  <c:v>0.01</c:v>
                </c:pt>
                <c:pt idx="96">
                  <c:v>0.01</c:v>
                </c:pt>
                <c:pt idx="97">
                  <c:v>0.01</c:v>
                </c:pt>
                <c:pt idx="98">
                  <c:v>0.01</c:v>
                </c:pt>
                <c:pt idx="99">
                  <c:v>0.01</c:v>
                </c:pt>
                <c:pt idx="100">
                  <c:v>0.01</c:v>
                </c:pt>
                <c:pt idx="101">
                  <c:v>0.01</c:v>
                </c:pt>
                <c:pt idx="102">
                  <c:v>0.01</c:v>
                </c:pt>
                <c:pt idx="103">
                  <c:v>0.01</c:v>
                </c:pt>
                <c:pt idx="104">
                  <c:v>0.01</c:v>
                </c:pt>
                <c:pt idx="105">
                  <c:v>0.01</c:v>
                </c:pt>
                <c:pt idx="106">
                  <c:v>0.01</c:v>
                </c:pt>
              </c:numCache>
            </c:numRef>
          </c:val>
          <c:smooth val="0"/>
          <c:extLst>
            <c:ext xmlns:c16="http://schemas.microsoft.com/office/drawing/2014/chart" uri="{C3380CC4-5D6E-409C-BE32-E72D297353CC}">
              <c16:uniqueId val="{00000001-E80F-4896-A0D5-387693E89288}"/>
            </c:ext>
          </c:extLst>
        </c:ser>
        <c:dLbls>
          <c:showLegendKey val="0"/>
          <c:showVal val="0"/>
          <c:showCatName val="0"/>
          <c:showSerName val="0"/>
          <c:showPercent val="0"/>
          <c:showBubbleSize val="0"/>
        </c:dLbls>
        <c:smooth val="0"/>
        <c:axId val="1193088687"/>
        <c:axId val="1193086767"/>
      </c:lineChart>
      <c:dateAx>
        <c:axId val="1193088687"/>
        <c:scaling>
          <c:orientation val="minMax"/>
        </c:scaling>
        <c:delete val="0"/>
        <c:axPos val="b"/>
        <c:numFmt formatCode="m/d/yyyy;@" sourceLinked="0"/>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93086767"/>
        <c:crosses val="autoZero"/>
        <c:auto val="0"/>
        <c:lblOffset val="100"/>
        <c:baseTimeUnit val="days"/>
        <c:majorUnit val="5"/>
        <c:minorUnit val="1"/>
      </c:dateAx>
      <c:valAx>
        <c:axId val="11930867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Arsenic</a:t>
                </a:r>
                <a:r>
                  <a:rPr lang="en-US" sz="1200" baseline="0">
                    <a:solidFill>
                      <a:schemeClr val="tx1"/>
                    </a:solidFill>
                  </a:rPr>
                  <a:t> (mg/L)</a:t>
                </a:r>
                <a:endParaRPr lang="en-US" sz="1200">
                  <a:solidFill>
                    <a:schemeClr val="tx1"/>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93088687"/>
        <c:crosses val="autoZero"/>
        <c:crossBetween val="midCat"/>
      </c:valAx>
      <c:spPr>
        <a:noFill/>
        <a:ln>
          <a:noFill/>
        </a:ln>
        <a:effectLst/>
      </c:spPr>
    </c:plotArea>
    <c:legend>
      <c:legendPos val="r"/>
      <c:layout>
        <c:manualLayout>
          <c:xMode val="edge"/>
          <c:yMode val="edge"/>
          <c:x val="0.64560242670711177"/>
          <c:y val="0.14089058455358769"/>
          <c:w val="0.25612212584495458"/>
          <c:h val="0.1093567660270164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51E6F3-D305-4B71-83D4-57C23F39B2B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6C538AFB-F3DA-4774-AF8E-018E31681C18}">
      <dgm:prSet phldrT="[Text]" custT="1"/>
      <dgm:spPr/>
      <dgm:t>
        <a:bodyPr anchor="ctr"/>
        <a:lstStyle/>
        <a:p>
          <a:r>
            <a:rPr lang="en-US" sz="2000" b="1">
              <a:latin typeface="Arial"/>
              <a:cs typeface="Arial"/>
            </a:rPr>
            <a:t>Water System Background</a:t>
          </a:r>
          <a:endParaRPr lang="en-US" sz="2000" b="1"/>
        </a:p>
      </dgm:t>
    </dgm:pt>
    <dgm:pt modelId="{CFE4D04E-3484-46E1-ACD3-F508D29F315B}" type="parTrans" cxnId="{FD16BD2C-0430-4C43-8790-B0DF7629A2BE}">
      <dgm:prSet/>
      <dgm:spPr/>
      <dgm:t>
        <a:bodyPr/>
        <a:lstStyle/>
        <a:p>
          <a:endParaRPr lang="en-US" sz="1800" b="1"/>
        </a:p>
      </dgm:t>
    </dgm:pt>
    <dgm:pt modelId="{5F89B330-40F4-40E9-828B-B34113A26AE6}" type="sibTrans" cxnId="{FD16BD2C-0430-4C43-8790-B0DF7629A2BE}">
      <dgm:prSet/>
      <dgm:spPr/>
      <dgm:t>
        <a:bodyPr/>
        <a:lstStyle/>
        <a:p>
          <a:endParaRPr lang="en-US" sz="1800" b="1"/>
        </a:p>
      </dgm:t>
    </dgm:pt>
    <dgm:pt modelId="{68BF56A1-B60F-4817-B05D-3E70DF981934}">
      <dgm:prSet custT="1"/>
      <dgm:spPr/>
      <dgm:t>
        <a:bodyPr anchor="ctr"/>
        <a:lstStyle/>
        <a:p>
          <a:r>
            <a:rPr lang="en-US" sz="2000" b="1">
              <a:latin typeface="Arial"/>
              <a:cs typeface="Arial"/>
            </a:rPr>
            <a:t>Administrator Overview</a:t>
          </a:r>
        </a:p>
      </dgm:t>
    </dgm:pt>
    <dgm:pt modelId="{FD7071B0-EE19-4F78-858E-1655B1D71796}" type="parTrans" cxnId="{DB54AF6E-DAE7-47A5-9D9F-A8CCEA52E5FD}">
      <dgm:prSet/>
      <dgm:spPr/>
      <dgm:t>
        <a:bodyPr/>
        <a:lstStyle/>
        <a:p>
          <a:endParaRPr lang="en-US" sz="1800" b="1"/>
        </a:p>
      </dgm:t>
    </dgm:pt>
    <dgm:pt modelId="{A4B6808F-AEEB-4551-93A4-B888DE504785}" type="sibTrans" cxnId="{DB54AF6E-DAE7-47A5-9D9F-A8CCEA52E5FD}">
      <dgm:prSet/>
      <dgm:spPr/>
      <dgm:t>
        <a:bodyPr/>
        <a:lstStyle/>
        <a:p>
          <a:endParaRPr lang="en-US" sz="1800" b="1"/>
        </a:p>
      </dgm:t>
    </dgm:pt>
    <dgm:pt modelId="{07856EE6-964A-4573-999C-4BCBBDDF7D67}">
      <dgm:prSet custT="1"/>
      <dgm:spPr/>
      <dgm:t>
        <a:bodyPr anchor="ctr"/>
        <a:lstStyle/>
        <a:p>
          <a:r>
            <a:rPr lang="en-US" sz="2000" b="1">
              <a:latin typeface="Arial"/>
              <a:cs typeface="Arial"/>
            </a:rPr>
            <a:t>Next Steps</a:t>
          </a:r>
        </a:p>
      </dgm:t>
    </dgm:pt>
    <dgm:pt modelId="{561486B4-D54F-47D1-967C-A2F9A898DB78}" type="parTrans" cxnId="{3B377106-4B2C-4D32-8D9D-247DF7C127AA}">
      <dgm:prSet/>
      <dgm:spPr/>
      <dgm:t>
        <a:bodyPr/>
        <a:lstStyle/>
        <a:p>
          <a:endParaRPr lang="en-US"/>
        </a:p>
      </dgm:t>
    </dgm:pt>
    <dgm:pt modelId="{072BBEA9-C377-42FC-906A-6C17B08B1C05}" type="sibTrans" cxnId="{3B377106-4B2C-4D32-8D9D-247DF7C127AA}">
      <dgm:prSet/>
      <dgm:spPr/>
      <dgm:t>
        <a:bodyPr/>
        <a:lstStyle/>
        <a:p>
          <a:endParaRPr lang="en-US"/>
        </a:p>
      </dgm:t>
    </dgm:pt>
    <dgm:pt modelId="{C80ED946-BEC7-40B0-A034-A4D310D1B99C}">
      <dgm:prSet custT="1"/>
      <dgm:spPr/>
      <dgm:t>
        <a:bodyPr anchor="ctr"/>
        <a:lstStyle/>
        <a:p>
          <a:r>
            <a:rPr lang="en-US" sz="2000" b="1">
              <a:latin typeface="Arial"/>
              <a:cs typeface="Arial"/>
            </a:rPr>
            <a:t>Questions and Comments</a:t>
          </a:r>
        </a:p>
      </dgm:t>
    </dgm:pt>
    <dgm:pt modelId="{22200B2E-F7F6-4B80-899C-9F64C834E486}" type="parTrans" cxnId="{39187BB5-6B1B-47CE-B7A5-E8E740D1CE6F}">
      <dgm:prSet/>
      <dgm:spPr/>
      <dgm:t>
        <a:bodyPr/>
        <a:lstStyle/>
        <a:p>
          <a:endParaRPr lang="en-US"/>
        </a:p>
      </dgm:t>
    </dgm:pt>
    <dgm:pt modelId="{F86F6879-3269-499A-BD71-5FE5E3B7F333}" type="sibTrans" cxnId="{39187BB5-6B1B-47CE-B7A5-E8E740D1CE6F}">
      <dgm:prSet/>
      <dgm:spPr/>
      <dgm:t>
        <a:bodyPr/>
        <a:lstStyle/>
        <a:p>
          <a:endParaRPr lang="en-US"/>
        </a:p>
      </dgm:t>
    </dgm:pt>
    <dgm:pt modelId="{29BC3A98-5964-4DFD-B153-0225C234DE4A}" type="pres">
      <dgm:prSet presAssocID="{CC51E6F3-D305-4B71-83D4-57C23F39B2BC}" presName="vert0" presStyleCnt="0">
        <dgm:presLayoutVars>
          <dgm:dir/>
          <dgm:animOne val="branch"/>
          <dgm:animLvl val="lvl"/>
        </dgm:presLayoutVars>
      </dgm:prSet>
      <dgm:spPr/>
    </dgm:pt>
    <dgm:pt modelId="{459402AB-E19F-42C3-9FA5-A1F4484B270D}" type="pres">
      <dgm:prSet presAssocID="{6C538AFB-F3DA-4774-AF8E-018E31681C18}" presName="thickLine" presStyleLbl="alignNode1" presStyleIdx="0" presStyleCnt="4"/>
      <dgm:spPr/>
    </dgm:pt>
    <dgm:pt modelId="{F6FBECF1-7206-4446-8C1D-FDAA1CE41DFA}" type="pres">
      <dgm:prSet presAssocID="{6C538AFB-F3DA-4774-AF8E-018E31681C18}" presName="horz1" presStyleCnt="0"/>
      <dgm:spPr/>
    </dgm:pt>
    <dgm:pt modelId="{3FC7FB4D-C941-43CC-9A3E-51AD190F6689}" type="pres">
      <dgm:prSet presAssocID="{6C538AFB-F3DA-4774-AF8E-018E31681C18}" presName="tx1" presStyleLbl="revTx" presStyleIdx="0" presStyleCnt="4"/>
      <dgm:spPr/>
    </dgm:pt>
    <dgm:pt modelId="{F02D8954-215C-434D-AD3C-5F2F4232AB44}" type="pres">
      <dgm:prSet presAssocID="{6C538AFB-F3DA-4774-AF8E-018E31681C18}" presName="vert1" presStyleCnt="0"/>
      <dgm:spPr/>
    </dgm:pt>
    <dgm:pt modelId="{5EEBBCC4-48F7-431F-97E5-DC0CC0F99CF9}" type="pres">
      <dgm:prSet presAssocID="{68BF56A1-B60F-4817-B05D-3E70DF981934}" presName="thickLine" presStyleLbl="alignNode1" presStyleIdx="1" presStyleCnt="4"/>
      <dgm:spPr/>
    </dgm:pt>
    <dgm:pt modelId="{C71F78F4-0474-44EA-9201-F79BD654912F}" type="pres">
      <dgm:prSet presAssocID="{68BF56A1-B60F-4817-B05D-3E70DF981934}" presName="horz1" presStyleCnt="0"/>
      <dgm:spPr/>
    </dgm:pt>
    <dgm:pt modelId="{59372608-4569-4544-8149-8C90AA8E0911}" type="pres">
      <dgm:prSet presAssocID="{68BF56A1-B60F-4817-B05D-3E70DF981934}" presName="tx1" presStyleLbl="revTx" presStyleIdx="1" presStyleCnt="4"/>
      <dgm:spPr/>
    </dgm:pt>
    <dgm:pt modelId="{7031CC6F-4FEA-42A6-A81D-27F35E2494E8}" type="pres">
      <dgm:prSet presAssocID="{68BF56A1-B60F-4817-B05D-3E70DF981934}" presName="vert1" presStyleCnt="0"/>
      <dgm:spPr/>
    </dgm:pt>
    <dgm:pt modelId="{A535CFEF-64CE-4385-BE15-D08ADCAE1CB4}" type="pres">
      <dgm:prSet presAssocID="{C80ED946-BEC7-40B0-A034-A4D310D1B99C}" presName="thickLine" presStyleLbl="alignNode1" presStyleIdx="2" presStyleCnt="4"/>
      <dgm:spPr/>
    </dgm:pt>
    <dgm:pt modelId="{AE1E30F8-A4D6-475F-9EA2-C934FB432D88}" type="pres">
      <dgm:prSet presAssocID="{C80ED946-BEC7-40B0-A034-A4D310D1B99C}" presName="horz1" presStyleCnt="0"/>
      <dgm:spPr/>
    </dgm:pt>
    <dgm:pt modelId="{5EC1400F-AB05-4CE1-AF73-0D930E4B9036}" type="pres">
      <dgm:prSet presAssocID="{C80ED946-BEC7-40B0-A034-A4D310D1B99C}" presName="tx1" presStyleLbl="revTx" presStyleIdx="2" presStyleCnt="4"/>
      <dgm:spPr/>
    </dgm:pt>
    <dgm:pt modelId="{6E01A508-2A3B-4E43-A381-3A64B9B11658}" type="pres">
      <dgm:prSet presAssocID="{C80ED946-BEC7-40B0-A034-A4D310D1B99C}" presName="vert1" presStyleCnt="0"/>
      <dgm:spPr/>
    </dgm:pt>
    <dgm:pt modelId="{F5951E30-7251-442F-A706-BF0BD42EB4C1}" type="pres">
      <dgm:prSet presAssocID="{07856EE6-964A-4573-999C-4BCBBDDF7D67}" presName="thickLine" presStyleLbl="alignNode1" presStyleIdx="3" presStyleCnt="4"/>
      <dgm:spPr/>
    </dgm:pt>
    <dgm:pt modelId="{1D8A205B-DF29-4375-8AEC-672C88619927}" type="pres">
      <dgm:prSet presAssocID="{07856EE6-964A-4573-999C-4BCBBDDF7D67}" presName="horz1" presStyleCnt="0"/>
      <dgm:spPr/>
    </dgm:pt>
    <dgm:pt modelId="{C897C54E-7FF2-4748-936C-6AC12189EFD2}" type="pres">
      <dgm:prSet presAssocID="{07856EE6-964A-4573-999C-4BCBBDDF7D67}" presName="tx1" presStyleLbl="revTx" presStyleIdx="3" presStyleCnt="4"/>
      <dgm:spPr/>
    </dgm:pt>
    <dgm:pt modelId="{9F8F41C7-F8B7-452B-BCCB-D28242D4AF52}" type="pres">
      <dgm:prSet presAssocID="{07856EE6-964A-4573-999C-4BCBBDDF7D67}" presName="vert1" presStyleCnt="0"/>
      <dgm:spPr/>
    </dgm:pt>
  </dgm:ptLst>
  <dgm:cxnLst>
    <dgm:cxn modelId="{3B377106-4B2C-4D32-8D9D-247DF7C127AA}" srcId="{CC51E6F3-D305-4B71-83D4-57C23F39B2BC}" destId="{07856EE6-964A-4573-999C-4BCBBDDF7D67}" srcOrd="3" destOrd="0" parTransId="{561486B4-D54F-47D1-967C-A2F9A898DB78}" sibTransId="{072BBEA9-C377-42FC-906A-6C17B08B1C05}"/>
    <dgm:cxn modelId="{039EE609-F4F5-4653-9931-04B98736342B}" type="presOf" srcId="{C80ED946-BEC7-40B0-A034-A4D310D1B99C}" destId="{5EC1400F-AB05-4CE1-AF73-0D930E4B9036}" srcOrd="0" destOrd="0" presId="urn:microsoft.com/office/officeart/2008/layout/LinedList"/>
    <dgm:cxn modelId="{748C430B-48B3-48DB-A867-382B7A405685}" type="presOf" srcId="{6C538AFB-F3DA-4774-AF8E-018E31681C18}" destId="{3FC7FB4D-C941-43CC-9A3E-51AD190F6689}" srcOrd="0" destOrd="0" presId="urn:microsoft.com/office/officeart/2008/layout/LinedList"/>
    <dgm:cxn modelId="{FD16BD2C-0430-4C43-8790-B0DF7629A2BE}" srcId="{CC51E6F3-D305-4B71-83D4-57C23F39B2BC}" destId="{6C538AFB-F3DA-4774-AF8E-018E31681C18}" srcOrd="0" destOrd="0" parTransId="{CFE4D04E-3484-46E1-ACD3-F508D29F315B}" sibTransId="{5F89B330-40F4-40E9-828B-B34113A26AE6}"/>
    <dgm:cxn modelId="{14799932-AEB5-4CEA-AEE9-E043234523C3}" type="presOf" srcId="{07856EE6-964A-4573-999C-4BCBBDDF7D67}" destId="{C897C54E-7FF2-4748-936C-6AC12189EFD2}" srcOrd="0" destOrd="0" presId="urn:microsoft.com/office/officeart/2008/layout/LinedList"/>
    <dgm:cxn modelId="{DB54AF6E-DAE7-47A5-9D9F-A8CCEA52E5FD}" srcId="{CC51E6F3-D305-4B71-83D4-57C23F39B2BC}" destId="{68BF56A1-B60F-4817-B05D-3E70DF981934}" srcOrd="1" destOrd="0" parTransId="{FD7071B0-EE19-4F78-858E-1655B1D71796}" sibTransId="{A4B6808F-AEEB-4551-93A4-B888DE504785}"/>
    <dgm:cxn modelId="{39187BB5-6B1B-47CE-B7A5-E8E740D1CE6F}" srcId="{CC51E6F3-D305-4B71-83D4-57C23F39B2BC}" destId="{C80ED946-BEC7-40B0-A034-A4D310D1B99C}" srcOrd="2" destOrd="0" parTransId="{22200B2E-F7F6-4B80-899C-9F64C834E486}" sibTransId="{F86F6879-3269-499A-BD71-5FE5E3B7F333}"/>
    <dgm:cxn modelId="{AC6B7EC6-E583-48F8-9397-8B1EAB1E8616}" type="presOf" srcId="{68BF56A1-B60F-4817-B05D-3E70DF981934}" destId="{59372608-4569-4544-8149-8C90AA8E0911}" srcOrd="0" destOrd="0" presId="urn:microsoft.com/office/officeart/2008/layout/LinedList"/>
    <dgm:cxn modelId="{02E9FCEC-3B99-421C-B824-E8807EABDFC5}" type="presOf" srcId="{CC51E6F3-D305-4B71-83D4-57C23F39B2BC}" destId="{29BC3A98-5964-4DFD-B153-0225C234DE4A}" srcOrd="0" destOrd="0" presId="urn:microsoft.com/office/officeart/2008/layout/LinedList"/>
    <dgm:cxn modelId="{959E1F20-51FE-4DD9-9C06-2F7306AF0A47}" type="presParOf" srcId="{29BC3A98-5964-4DFD-B153-0225C234DE4A}" destId="{459402AB-E19F-42C3-9FA5-A1F4484B270D}" srcOrd="0" destOrd="0" presId="urn:microsoft.com/office/officeart/2008/layout/LinedList"/>
    <dgm:cxn modelId="{D4A19C75-36A7-4589-875F-96658AFAE2F4}" type="presParOf" srcId="{29BC3A98-5964-4DFD-B153-0225C234DE4A}" destId="{F6FBECF1-7206-4446-8C1D-FDAA1CE41DFA}" srcOrd="1" destOrd="0" presId="urn:microsoft.com/office/officeart/2008/layout/LinedList"/>
    <dgm:cxn modelId="{07D99039-4798-432B-ABDA-44C36D13874D}" type="presParOf" srcId="{F6FBECF1-7206-4446-8C1D-FDAA1CE41DFA}" destId="{3FC7FB4D-C941-43CC-9A3E-51AD190F6689}" srcOrd="0" destOrd="0" presId="urn:microsoft.com/office/officeart/2008/layout/LinedList"/>
    <dgm:cxn modelId="{81926070-6A97-44AE-BA1B-38826408062A}" type="presParOf" srcId="{F6FBECF1-7206-4446-8C1D-FDAA1CE41DFA}" destId="{F02D8954-215C-434D-AD3C-5F2F4232AB44}" srcOrd="1" destOrd="0" presId="urn:microsoft.com/office/officeart/2008/layout/LinedList"/>
    <dgm:cxn modelId="{9CECC1AB-72AD-4EA3-B09D-9C61941DB0CF}" type="presParOf" srcId="{29BC3A98-5964-4DFD-B153-0225C234DE4A}" destId="{5EEBBCC4-48F7-431F-97E5-DC0CC0F99CF9}" srcOrd="2" destOrd="0" presId="urn:microsoft.com/office/officeart/2008/layout/LinedList"/>
    <dgm:cxn modelId="{02DBF5B6-55B6-452D-89BC-9738CA97A3E4}" type="presParOf" srcId="{29BC3A98-5964-4DFD-B153-0225C234DE4A}" destId="{C71F78F4-0474-44EA-9201-F79BD654912F}" srcOrd="3" destOrd="0" presId="urn:microsoft.com/office/officeart/2008/layout/LinedList"/>
    <dgm:cxn modelId="{29551F94-626C-4FB4-A5B7-FA2D068B0C8B}" type="presParOf" srcId="{C71F78F4-0474-44EA-9201-F79BD654912F}" destId="{59372608-4569-4544-8149-8C90AA8E0911}" srcOrd="0" destOrd="0" presId="urn:microsoft.com/office/officeart/2008/layout/LinedList"/>
    <dgm:cxn modelId="{54F8E292-15F0-401A-AEEB-407C8B0EF4AF}" type="presParOf" srcId="{C71F78F4-0474-44EA-9201-F79BD654912F}" destId="{7031CC6F-4FEA-42A6-A81D-27F35E2494E8}" srcOrd="1" destOrd="0" presId="urn:microsoft.com/office/officeart/2008/layout/LinedList"/>
    <dgm:cxn modelId="{596591DE-44FF-4492-BA7E-3CB455095866}" type="presParOf" srcId="{29BC3A98-5964-4DFD-B153-0225C234DE4A}" destId="{A535CFEF-64CE-4385-BE15-D08ADCAE1CB4}" srcOrd="4" destOrd="0" presId="urn:microsoft.com/office/officeart/2008/layout/LinedList"/>
    <dgm:cxn modelId="{7D04FF2F-02D0-4C2E-84B1-D89F6B89D619}" type="presParOf" srcId="{29BC3A98-5964-4DFD-B153-0225C234DE4A}" destId="{AE1E30F8-A4D6-475F-9EA2-C934FB432D88}" srcOrd="5" destOrd="0" presId="urn:microsoft.com/office/officeart/2008/layout/LinedList"/>
    <dgm:cxn modelId="{AA2F9274-9D8F-4EA6-ADAF-7DC513E4C6B2}" type="presParOf" srcId="{AE1E30F8-A4D6-475F-9EA2-C934FB432D88}" destId="{5EC1400F-AB05-4CE1-AF73-0D930E4B9036}" srcOrd="0" destOrd="0" presId="urn:microsoft.com/office/officeart/2008/layout/LinedList"/>
    <dgm:cxn modelId="{AC97A8ED-27B5-49F2-BB45-15DBE964705D}" type="presParOf" srcId="{AE1E30F8-A4D6-475F-9EA2-C934FB432D88}" destId="{6E01A508-2A3B-4E43-A381-3A64B9B11658}" srcOrd="1" destOrd="0" presId="urn:microsoft.com/office/officeart/2008/layout/LinedList"/>
    <dgm:cxn modelId="{8313AB14-E221-4B4D-B9BC-B62A379AE40D}" type="presParOf" srcId="{29BC3A98-5964-4DFD-B153-0225C234DE4A}" destId="{F5951E30-7251-442F-A706-BF0BD42EB4C1}" srcOrd="6" destOrd="0" presId="urn:microsoft.com/office/officeart/2008/layout/LinedList"/>
    <dgm:cxn modelId="{72B82F5E-6C2D-40B0-B7D5-FFD9EB20515F}" type="presParOf" srcId="{29BC3A98-5964-4DFD-B153-0225C234DE4A}" destId="{1D8A205B-DF29-4375-8AEC-672C88619927}" srcOrd="7" destOrd="0" presId="urn:microsoft.com/office/officeart/2008/layout/LinedList"/>
    <dgm:cxn modelId="{EE8A4E0D-2D8D-4D0F-9628-C306C472D768}" type="presParOf" srcId="{1D8A205B-DF29-4375-8AEC-672C88619927}" destId="{C897C54E-7FF2-4748-936C-6AC12189EFD2}" srcOrd="0" destOrd="0" presId="urn:microsoft.com/office/officeart/2008/layout/LinedList"/>
    <dgm:cxn modelId="{5428B678-D28E-4DC6-8D84-AF8EC3FC6A2C}" type="presParOf" srcId="{1D8A205B-DF29-4375-8AEC-672C88619927}" destId="{9F8F41C7-F8B7-452B-BCCB-D28242D4AF5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3820C7-63EF-4EF3-8304-7D4B33D94D2F}"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8DD244E1-6217-413C-AD15-27269EF12174}">
      <dgm:prSet phldrT="[Text]" custT="1"/>
      <dgm:spPr/>
      <dgm:t>
        <a:bodyPr/>
        <a:lstStyle/>
        <a:p>
          <a:pPr>
            <a:buNone/>
          </a:pPr>
          <a:r>
            <a:rPr lang="en-US" sz="1800">
              <a:latin typeface="Arial" panose="020B0604020202020204" pitchFamily="34" charset="0"/>
              <a:cs typeface="Arial" panose="020B0604020202020204" pitchFamily="34" charset="0"/>
            </a:rPr>
            <a:t>Technical</a:t>
          </a:r>
          <a:endParaRPr lang="en-US" sz="200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Needs: Water infrastructure maintenance and replacement, water quality monitoring, public notices. Managerial needs: Stakeholder communication, organization, adequate staff and training. Financial needs: Revenue sufficiency, fiscal management and controls, capacity to implement solutions."/>
        </a:ext>
      </dgm:extLst>
    </dgm:pt>
    <dgm:pt modelId="{B2BF8F86-5219-48D2-B86A-05D14D198EC9}" type="parTrans" cxnId="{4944DACD-520E-495E-9165-7F1C211B6AF8}">
      <dgm:prSet/>
      <dgm:spPr/>
      <dgm:t>
        <a:bodyPr/>
        <a:lstStyle/>
        <a:p>
          <a:endParaRPr lang="en-US" sz="2000"/>
        </a:p>
      </dgm:t>
    </dgm:pt>
    <dgm:pt modelId="{87BF691F-EC01-430B-9909-33287B282875}" type="sibTrans" cxnId="{4944DACD-520E-495E-9165-7F1C211B6AF8}">
      <dgm:prSet/>
      <dgm:spPr/>
      <dgm:t>
        <a:bodyPr/>
        <a:lstStyle/>
        <a:p>
          <a:endParaRPr lang="en-US" sz="2000"/>
        </a:p>
      </dgm:t>
    </dgm:pt>
    <dgm:pt modelId="{2D40B7F1-9300-4F54-A97E-ABEDB77AE727}">
      <dgm:prSet custT="1"/>
      <dgm:spPr/>
      <dgm:t>
        <a:bodyPr/>
        <a:lstStyle/>
        <a:p>
          <a:pPr rtl="0"/>
          <a:r>
            <a:rPr lang="en-US" sz="2000">
              <a:latin typeface="Arial"/>
              <a:cs typeface="Arial"/>
            </a:rPr>
            <a:t>Water infrastructure maintenance and replacement</a:t>
          </a:r>
        </a:p>
      </dgm:t>
      <dgm:extLst>
        <a:ext uri="{E40237B7-FDA0-4F09-8148-C483321AD2D9}">
          <dgm14:cNvPr xmlns:dgm14="http://schemas.microsoft.com/office/drawing/2010/diagram" id="0" name="" descr="Technical Needs: Water infrastructure maintenance and replacement, water quality monitoring, public notices. Managerial needs: Stakeholder communication, organization, adequate staff and training. Financial needs: Revenue sufficiency, fiscal management and controls, capacity to implement solutions."/>
        </a:ext>
      </dgm:extLst>
    </dgm:pt>
    <dgm:pt modelId="{0384F5D2-3362-4C58-897E-F22F90714047}" type="parTrans" cxnId="{D17B3927-D862-44E6-88F8-07861487C557}">
      <dgm:prSet/>
      <dgm:spPr/>
      <dgm:t>
        <a:bodyPr/>
        <a:lstStyle/>
        <a:p>
          <a:endParaRPr lang="en-US" sz="2000"/>
        </a:p>
      </dgm:t>
    </dgm:pt>
    <dgm:pt modelId="{B43A3589-CCE8-45F1-BA7E-81FC30794202}" type="sibTrans" cxnId="{D17B3927-D862-44E6-88F8-07861487C557}">
      <dgm:prSet/>
      <dgm:spPr/>
      <dgm:t>
        <a:bodyPr/>
        <a:lstStyle/>
        <a:p>
          <a:endParaRPr lang="en-US" sz="2000"/>
        </a:p>
      </dgm:t>
    </dgm:pt>
    <dgm:pt modelId="{F05471D8-20A5-4BAE-9587-84D605709267}">
      <dgm:prSet custT="1"/>
      <dgm:spPr/>
      <dgm:t>
        <a:bodyPr/>
        <a:lstStyle/>
        <a:p>
          <a:r>
            <a:rPr lang="en-US" sz="2000">
              <a:latin typeface="Arial"/>
              <a:cs typeface="Arial"/>
            </a:rPr>
            <a:t>Water quality monitoring</a:t>
          </a:r>
        </a:p>
      </dgm:t>
    </dgm:pt>
    <dgm:pt modelId="{93C80401-81C5-4A8F-83D2-06B35ADBD8E7}" type="parTrans" cxnId="{6F46C9C1-0226-4E65-B7AB-CED9D51FB1D2}">
      <dgm:prSet/>
      <dgm:spPr/>
      <dgm:t>
        <a:bodyPr/>
        <a:lstStyle/>
        <a:p>
          <a:endParaRPr lang="en-US" sz="2000"/>
        </a:p>
      </dgm:t>
    </dgm:pt>
    <dgm:pt modelId="{CE5C7587-6207-41CB-AD7D-D02B22AC13AD}" type="sibTrans" cxnId="{6F46C9C1-0226-4E65-B7AB-CED9D51FB1D2}">
      <dgm:prSet/>
      <dgm:spPr/>
      <dgm:t>
        <a:bodyPr/>
        <a:lstStyle/>
        <a:p>
          <a:endParaRPr lang="en-US" sz="2000"/>
        </a:p>
      </dgm:t>
    </dgm:pt>
    <dgm:pt modelId="{A17CFEF8-3467-4BBE-BC68-3622FCEF63B5}">
      <dgm:prSet custT="1"/>
      <dgm:spPr/>
      <dgm:t>
        <a:bodyPr/>
        <a:lstStyle/>
        <a:p>
          <a:pPr rtl="0"/>
          <a:r>
            <a:rPr lang="en-US" sz="2000">
              <a:latin typeface="Arial"/>
              <a:cs typeface="Arial"/>
            </a:rPr>
            <a:t>Public Notices </a:t>
          </a:r>
        </a:p>
      </dgm:t>
    </dgm:pt>
    <dgm:pt modelId="{FD1E0977-F68C-4484-AFAF-29B64210980D}" type="parTrans" cxnId="{46056FA6-9ED9-4D6E-B515-C50F5FE5EBF0}">
      <dgm:prSet/>
      <dgm:spPr/>
      <dgm:t>
        <a:bodyPr/>
        <a:lstStyle/>
        <a:p>
          <a:endParaRPr lang="en-US" sz="2000"/>
        </a:p>
      </dgm:t>
    </dgm:pt>
    <dgm:pt modelId="{A785D9E1-A9DD-4382-B58C-9261CFF96B2D}" type="sibTrans" cxnId="{46056FA6-9ED9-4D6E-B515-C50F5FE5EBF0}">
      <dgm:prSet/>
      <dgm:spPr/>
      <dgm:t>
        <a:bodyPr/>
        <a:lstStyle/>
        <a:p>
          <a:endParaRPr lang="en-US" sz="2000"/>
        </a:p>
      </dgm:t>
    </dgm:pt>
    <dgm:pt modelId="{BE64B33D-7622-4322-BFB7-E2B0FEE598B9}">
      <dgm:prSet custT="1"/>
      <dgm:spPr/>
      <dgm:t>
        <a:bodyPr/>
        <a:lstStyle/>
        <a:p>
          <a:r>
            <a:rPr lang="en-US" sz="1600">
              <a:latin typeface="Arial"/>
              <a:cs typeface="Arial"/>
            </a:rPr>
            <a:t>Managerial</a:t>
          </a:r>
          <a:endParaRPr lang="en-US" sz="1800">
            <a:latin typeface="Arial"/>
            <a:cs typeface="Arial"/>
          </a:endParaRPr>
        </a:p>
      </dgm:t>
    </dgm:pt>
    <dgm:pt modelId="{D7A70B4B-553D-4FDC-B1D5-70A933A50203}" type="parTrans" cxnId="{5148E7E4-4CE7-4B1A-AF6A-DF2787F84491}">
      <dgm:prSet/>
      <dgm:spPr/>
      <dgm:t>
        <a:bodyPr/>
        <a:lstStyle/>
        <a:p>
          <a:endParaRPr lang="en-US" sz="2000"/>
        </a:p>
      </dgm:t>
    </dgm:pt>
    <dgm:pt modelId="{161DEDBE-29B6-42BA-8FA7-AACAF81AA805}" type="sibTrans" cxnId="{5148E7E4-4CE7-4B1A-AF6A-DF2787F84491}">
      <dgm:prSet/>
      <dgm:spPr/>
      <dgm:t>
        <a:bodyPr/>
        <a:lstStyle/>
        <a:p>
          <a:endParaRPr lang="en-US" sz="2000"/>
        </a:p>
      </dgm:t>
    </dgm:pt>
    <dgm:pt modelId="{D92F81B7-1573-413F-B692-99DF561398C3}">
      <dgm:prSet custT="1"/>
      <dgm:spPr/>
      <dgm:t>
        <a:bodyPr/>
        <a:lstStyle/>
        <a:p>
          <a:r>
            <a:rPr lang="en-US" sz="2000">
              <a:latin typeface="Arial"/>
              <a:cs typeface="Arial"/>
            </a:rPr>
            <a:t>Stakeholder communication</a:t>
          </a:r>
        </a:p>
      </dgm:t>
    </dgm:pt>
    <dgm:pt modelId="{6735CFE9-53D0-4994-8A9C-00D6BB2BA855}" type="parTrans" cxnId="{5020AF7E-DAB0-4A4D-B576-5BA69CBC48B6}">
      <dgm:prSet/>
      <dgm:spPr/>
      <dgm:t>
        <a:bodyPr/>
        <a:lstStyle/>
        <a:p>
          <a:endParaRPr lang="en-US" sz="2000"/>
        </a:p>
      </dgm:t>
    </dgm:pt>
    <dgm:pt modelId="{EFB7C214-1554-45B4-B61E-D0740787602B}" type="sibTrans" cxnId="{5020AF7E-DAB0-4A4D-B576-5BA69CBC48B6}">
      <dgm:prSet/>
      <dgm:spPr/>
      <dgm:t>
        <a:bodyPr/>
        <a:lstStyle/>
        <a:p>
          <a:endParaRPr lang="en-US" sz="2000"/>
        </a:p>
      </dgm:t>
    </dgm:pt>
    <dgm:pt modelId="{B4D1C367-06F5-4C32-BDA1-221C459BE5AB}">
      <dgm:prSet custT="1"/>
      <dgm:spPr/>
      <dgm:t>
        <a:bodyPr/>
        <a:lstStyle/>
        <a:p>
          <a:r>
            <a:rPr lang="en-US" sz="2000">
              <a:latin typeface="Arial"/>
              <a:cs typeface="Arial"/>
            </a:rPr>
            <a:t>Organization</a:t>
          </a:r>
        </a:p>
      </dgm:t>
    </dgm:pt>
    <dgm:pt modelId="{4A5516BB-F457-4AD7-B36A-60A2A33A23C9}" type="parTrans" cxnId="{00B117D1-3EDE-46DB-9394-0C3833163698}">
      <dgm:prSet/>
      <dgm:spPr/>
      <dgm:t>
        <a:bodyPr/>
        <a:lstStyle/>
        <a:p>
          <a:endParaRPr lang="en-US" sz="2000"/>
        </a:p>
      </dgm:t>
    </dgm:pt>
    <dgm:pt modelId="{A065E40B-3C88-4585-AC85-196AC62E2A46}" type="sibTrans" cxnId="{00B117D1-3EDE-46DB-9394-0C3833163698}">
      <dgm:prSet/>
      <dgm:spPr/>
      <dgm:t>
        <a:bodyPr/>
        <a:lstStyle/>
        <a:p>
          <a:endParaRPr lang="en-US" sz="2000"/>
        </a:p>
      </dgm:t>
    </dgm:pt>
    <dgm:pt modelId="{CEBECD08-1CDC-479A-8204-A80EF90B2CBE}">
      <dgm:prSet custT="1"/>
      <dgm:spPr/>
      <dgm:t>
        <a:bodyPr/>
        <a:lstStyle/>
        <a:p>
          <a:r>
            <a:rPr lang="en-US" sz="2000">
              <a:latin typeface="Arial"/>
              <a:cs typeface="Arial"/>
            </a:rPr>
            <a:t>Adequate staff and training</a:t>
          </a:r>
        </a:p>
      </dgm:t>
    </dgm:pt>
    <dgm:pt modelId="{9A4427BC-4513-44B1-8DEE-6CC5D5D641FE}" type="parTrans" cxnId="{882E4AFA-24E2-4196-BC0E-7CAEA016022D}">
      <dgm:prSet/>
      <dgm:spPr/>
      <dgm:t>
        <a:bodyPr/>
        <a:lstStyle/>
        <a:p>
          <a:endParaRPr lang="en-US" sz="2000"/>
        </a:p>
      </dgm:t>
    </dgm:pt>
    <dgm:pt modelId="{21073239-18F9-43B1-B7A0-0048ECC421AA}" type="sibTrans" cxnId="{882E4AFA-24E2-4196-BC0E-7CAEA016022D}">
      <dgm:prSet/>
      <dgm:spPr/>
      <dgm:t>
        <a:bodyPr/>
        <a:lstStyle/>
        <a:p>
          <a:endParaRPr lang="en-US" sz="2000"/>
        </a:p>
      </dgm:t>
    </dgm:pt>
    <dgm:pt modelId="{66795B2D-65EC-43DF-A921-E249130AB188}">
      <dgm:prSet custT="1"/>
      <dgm:spPr/>
      <dgm:t>
        <a:bodyPr/>
        <a:lstStyle/>
        <a:p>
          <a:pPr rtl="0"/>
          <a:r>
            <a:rPr lang="en-US" sz="1800">
              <a:latin typeface="Arial"/>
              <a:cs typeface="Arial"/>
            </a:rPr>
            <a:t>Financial</a:t>
          </a:r>
          <a:r>
            <a:rPr lang="en-US" sz="2000">
              <a:latin typeface="Arial"/>
              <a:cs typeface="Arial"/>
            </a:rPr>
            <a:t> </a:t>
          </a:r>
        </a:p>
      </dgm:t>
    </dgm:pt>
    <dgm:pt modelId="{DB6CA5DC-479C-43BF-9A76-F259E7BE7EE0}" type="parTrans" cxnId="{50AB2A1D-9D27-4111-ADB6-9E787BC8BD6C}">
      <dgm:prSet/>
      <dgm:spPr/>
      <dgm:t>
        <a:bodyPr/>
        <a:lstStyle/>
        <a:p>
          <a:endParaRPr lang="en-US" sz="2000"/>
        </a:p>
      </dgm:t>
    </dgm:pt>
    <dgm:pt modelId="{BB7CB2B5-42E1-4044-97DA-C22C1E7231B3}" type="sibTrans" cxnId="{50AB2A1D-9D27-4111-ADB6-9E787BC8BD6C}">
      <dgm:prSet/>
      <dgm:spPr/>
      <dgm:t>
        <a:bodyPr/>
        <a:lstStyle/>
        <a:p>
          <a:endParaRPr lang="en-US" sz="2000"/>
        </a:p>
      </dgm:t>
    </dgm:pt>
    <dgm:pt modelId="{7B9C617D-2228-46B1-96C9-3E6E618BE940}">
      <dgm:prSet custT="1"/>
      <dgm:spPr/>
      <dgm:t>
        <a:bodyPr/>
        <a:lstStyle/>
        <a:p>
          <a:r>
            <a:rPr lang="en-US" sz="2000">
              <a:latin typeface="Arial"/>
              <a:cs typeface="Arial"/>
            </a:rPr>
            <a:t>Revenue sufficiency</a:t>
          </a:r>
        </a:p>
      </dgm:t>
    </dgm:pt>
    <dgm:pt modelId="{65C9C11A-AF59-43E7-B202-E2A9103AEE65}" type="parTrans" cxnId="{AC83ACF0-5EFE-48EB-A8B9-F106F8C1CC3A}">
      <dgm:prSet/>
      <dgm:spPr/>
      <dgm:t>
        <a:bodyPr/>
        <a:lstStyle/>
        <a:p>
          <a:endParaRPr lang="en-US" sz="2000"/>
        </a:p>
      </dgm:t>
    </dgm:pt>
    <dgm:pt modelId="{E02708D0-B08A-4846-9F11-12D7B963E0CB}" type="sibTrans" cxnId="{AC83ACF0-5EFE-48EB-A8B9-F106F8C1CC3A}">
      <dgm:prSet/>
      <dgm:spPr/>
      <dgm:t>
        <a:bodyPr/>
        <a:lstStyle/>
        <a:p>
          <a:endParaRPr lang="en-US" sz="2000"/>
        </a:p>
      </dgm:t>
    </dgm:pt>
    <dgm:pt modelId="{616E52A2-E0AE-4E4F-B0ED-B2132FDAA674}">
      <dgm:prSet custT="1"/>
      <dgm:spPr/>
      <dgm:t>
        <a:bodyPr/>
        <a:lstStyle/>
        <a:p>
          <a:r>
            <a:rPr lang="en-US" sz="2000">
              <a:latin typeface="Arial"/>
              <a:cs typeface="Arial"/>
            </a:rPr>
            <a:t>Fiscal management and controls</a:t>
          </a:r>
        </a:p>
      </dgm:t>
    </dgm:pt>
    <dgm:pt modelId="{FC811AC9-038A-483B-8207-C454BBC28943}" type="parTrans" cxnId="{61060F19-90FD-48D2-8651-0E155DEB82BE}">
      <dgm:prSet/>
      <dgm:spPr/>
      <dgm:t>
        <a:bodyPr/>
        <a:lstStyle/>
        <a:p>
          <a:endParaRPr lang="en-US" sz="2000"/>
        </a:p>
      </dgm:t>
    </dgm:pt>
    <dgm:pt modelId="{D9B571DC-ADC1-4F84-AE28-C623B81EA6D7}" type="sibTrans" cxnId="{61060F19-90FD-48D2-8651-0E155DEB82BE}">
      <dgm:prSet/>
      <dgm:spPr/>
      <dgm:t>
        <a:bodyPr/>
        <a:lstStyle/>
        <a:p>
          <a:endParaRPr lang="en-US" sz="2000"/>
        </a:p>
      </dgm:t>
    </dgm:pt>
    <dgm:pt modelId="{FAF5D05D-9D9A-4060-AD0B-422B461A0D27}">
      <dgm:prSet custT="1"/>
      <dgm:spPr/>
      <dgm:t>
        <a:bodyPr/>
        <a:lstStyle/>
        <a:p>
          <a:r>
            <a:rPr lang="en-US" sz="2000">
              <a:latin typeface="Arial"/>
              <a:cs typeface="Arial"/>
            </a:rPr>
            <a:t>Capacity to implement solutions                               </a:t>
          </a:r>
        </a:p>
      </dgm:t>
    </dgm:pt>
    <dgm:pt modelId="{01D3EF22-1265-46CB-A798-019C1332A948}" type="parTrans" cxnId="{D523019C-F53D-42B3-80FB-CB7A0D38AF43}">
      <dgm:prSet/>
      <dgm:spPr/>
      <dgm:t>
        <a:bodyPr/>
        <a:lstStyle/>
        <a:p>
          <a:endParaRPr lang="en-US" sz="2000"/>
        </a:p>
      </dgm:t>
    </dgm:pt>
    <dgm:pt modelId="{3B4A28CC-82F6-4B6E-BCE5-320F0258ABDC}" type="sibTrans" cxnId="{D523019C-F53D-42B3-80FB-CB7A0D38AF43}">
      <dgm:prSet/>
      <dgm:spPr/>
      <dgm:t>
        <a:bodyPr/>
        <a:lstStyle/>
        <a:p>
          <a:endParaRPr lang="en-US" sz="2000"/>
        </a:p>
      </dgm:t>
    </dgm:pt>
    <dgm:pt modelId="{FB7693FC-C0FB-4FF9-A30F-9C2C6FB80FD0}" type="pres">
      <dgm:prSet presAssocID="{833820C7-63EF-4EF3-8304-7D4B33D94D2F}" presName="linearFlow" presStyleCnt="0">
        <dgm:presLayoutVars>
          <dgm:dir/>
          <dgm:animLvl val="lvl"/>
          <dgm:resizeHandles val="exact"/>
        </dgm:presLayoutVars>
      </dgm:prSet>
      <dgm:spPr/>
    </dgm:pt>
    <dgm:pt modelId="{880E7492-6ECC-4F79-BE92-8F8A2F0A967C}" type="pres">
      <dgm:prSet presAssocID="{8DD244E1-6217-413C-AD15-27269EF12174}" presName="composite" presStyleCnt="0"/>
      <dgm:spPr/>
    </dgm:pt>
    <dgm:pt modelId="{59D0276C-5C0A-401E-8A5E-DE7C1F1B9911}" type="pres">
      <dgm:prSet presAssocID="{8DD244E1-6217-413C-AD15-27269EF12174}" presName="parentText" presStyleLbl="alignNode1" presStyleIdx="0" presStyleCnt="3" custScaleX="126015" custScaleY="110804">
        <dgm:presLayoutVars>
          <dgm:chMax val="1"/>
          <dgm:bulletEnabled val="1"/>
        </dgm:presLayoutVars>
      </dgm:prSet>
      <dgm:spPr/>
    </dgm:pt>
    <dgm:pt modelId="{A300C51E-6253-491E-B43C-32606961EF50}" type="pres">
      <dgm:prSet presAssocID="{8DD244E1-6217-413C-AD15-27269EF12174}" presName="descendantText" presStyleLbl="alignAcc1" presStyleIdx="0" presStyleCnt="3" custScaleX="81034" custLinFactNeighborX="-3945" custLinFactNeighborY="-6058">
        <dgm:presLayoutVars>
          <dgm:bulletEnabled val="1"/>
        </dgm:presLayoutVars>
      </dgm:prSet>
      <dgm:spPr/>
    </dgm:pt>
    <dgm:pt modelId="{CFCD1C43-7A31-49F3-876D-C43CD2A63938}" type="pres">
      <dgm:prSet presAssocID="{87BF691F-EC01-430B-9909-33287B282875}" presName="sp" presStyleCnt="0"/>
      <dgm:spPr/>
    </dgm:pt>
    <dgm:pt modelId="{E8102392-9EBF-49A6-9A15-C2F6956BC117}" type="pres">
      <dgm:prSet presAssocID="{BE64B33D-7622-4322-BFB7-E2B0FEE598B9}" presName="composite" presStyleCnt="0"/>
      <dgm:spPr/>
    </dgm:pt>
    <dgm:pt modelId="{0BCCFA43-1B09-4EFF-AC81-A9B9C1213B31}" type="pres">
      <dgm:prSet presAssocID="{BE64B33D-7622-4322-BFB7-E2B0FEE598B9}" presName="parentText" presStyleLbl="alignNode1" presStyleIdx="1" presStyleCnt="3" custScaleX="132148" custScaleY="113520">
        <dgm:presLayoutVars>
          <dgm:chMax val="1"/>
          <dgm:bulletEnabled val="1"/>
        </dgm:presLayoutVars>
      </dgm:prSet>
      <dgm:spPr/>
    </dgm:pt>
    <dgm:pt modelId="{80888E51-E038-4BEC-BC9C-435EDDF77C0C}" type="pres">
      <dgm:prSet presAssocID="{BE64B33D-7622-4322-BFB7-E2B0FEE598B9}" presName="descendantText" presStyleLbl="alignAcc1" presStyleIdx="1" presStyleCnt="3" custScaleX="78278" custScaleY="103877" custLinFactNeighborX="-4869" custLinFactNeighborY="-5786">
        <dgm:presLayoutVars>
          <dgm:bulletEnabled val="1"/>
        </dgm:presLayoutVars>
      </dgm:prSet>
      <dgm:spPr/>
    </dgm:pt>
    <dgm:pt modelId="{B3E87B66-A44F-4769-A1E2-F69AE430EE7A}" type="pres">
      <dgm:prSet presAssocID="{161DEDBE-29B6-42BA-8FA7-AACAF81AA805}" presName="sp" presStyleCnt="0"/>
      <dgm:spPr/>
    </dgm:pt>
    <dgm:pt modelId="{65E2AF35-C18B-4B20-BAB4-0C57EB79E036}" type="pres">
      <dgm:prSet presAssocID="{66795B2D-65EC-43DF-A921-E249130AB188}" presName="composite" presStyleCnt="0"/>
      <dgm:spPr/>
    </dgm:pt>
    <dgm:pt modelId="{9EA4FBB4-FEEB-4247-8062-73F8DED1C77D}" type="pres">
      <dgm:prSet presAssocID="{66795B2D-65EC-43DF-A921-E249130AB188}" presName="parentText" presStyleLbl="alignNode1" presStyleIdx="2" presStyleCnt="3" custScaleX="128079" custScaleY="115959">
        <dgm:presLayoutVars>
          <dgm:chMax val="1"/>
          <dgm:bulletEnabled val="1"/>
        </dgm:presLayoutVars>
      </dgm:prSet>
      <dgm:spPr/>
    </dgm:pt>
    <dgm:pt modelId="{C7D273DA-7C9A-4A81-BC16-2B6751FD4FC9}" type="pres">
      <dgm:prSet presAssocID="{66795B2D-65EC-43DF-A921-E249130AB188}" presName="descendantText" presStyleLbl="alignAcc1" presStyleIdx="2" presStyleCnt="3" custScaleX="80578" custScaleY="94546" custLinFactNeighborX="-3784" custLinFactNeighborY="9861">
        <dgm:presLayoutVars>
          <dgm:bulletEnabled val="1"/>
        </dgm:presLayoutVars>
      </dgm:prSet>
      <dgm:spPr/>
    </dgm:pt>
  </dgm:ptLst>
  <dgm:cxnLst>
    <dgm:cxn modelId="{91E52C08-3753-4814-BF94-400A5D555C1D}" type="presOf" srcId="{CEBECD08-1CDC-479A-8204-A80EF90B2CBE}" destId="{80888E51-E038-4BEC-BC9C-435EDDF77C0C}" srcOrd="0" destOrd="2" presId="urn:microsoft.com/office/officeart/2005/8/layout/chevron2"/>
    <dgm:cxn modelId="{2520250E-C056-4628-A271-F57DF25F1358}" type="presOf" srcId="{66795B2D-65EC-43DF-A921-E249130AB188}" destId="{9EA4FBB4-FEEB-4247-8062-73F8DED1C77D}" srcOrd="0" destOrd="0" presId="urn:microsoft.com/office/officeart/2005/8/layout/chevron2"/>
    <dgm:cxn modelId="{9FAC8111-9EB0-4E90-9C97-04C24FDECA92}" type="presOf" srcId="{F05471D8-20A5-4BAE-9587-84D605709267}" destId="{A300C51E-6253-491E-B43C-32606961EF50}" srcOrd="0" destOrd="1" presId="urn:microsoft.com/office/officeart/2005/8/layout/chevron2"/>
    <dgm:cxn modelId="{A8D25212-5E7B-4FFB-BB92-907E62C7DE70}" type="presOf" srcId="{2D40B7F1-9300-4F54-A97E-ABEDB77AE727}" destId="{A300C51E-6253-491E-B43C-32606961EF50}" srcOrd="0" destOrd="0" presId="urn:microsoft.com/office/officeart/2005/8/layout/chevron2"/>
    <dgm:cxn modelId="{61060F19-90FD-48D2-8651-0E155DEB82BE}" srcId="{66795B2D-65EC-43DF-A921-E249130AB188}" destId="{616E52A2-E0AE-4E4F-B0ED-B2132FDAA674}" srcOrd="1" destOrd="0" parTransId="{FC811AC9-038A-483B-8207-C454BBC28943}" sibTransId="{D9B571DC-ADC1-4F84-AE28-C623B81EA6D7}"/>
    <dgm:cxn modelId="{50AB2A1D-9D27-4111-ADB6-9E787BC8BD6C}" srcId="{833820C7-63EF-4EF3-8304-7D4B33D94D2F}" destId="{66795B2D-65EC-43DF-A921-E249130AB188}" srcOrd="2" destOrd="0" parTransId="{DB6CA5DC-479C-43BF-9A76-F259E7BE7EE0}" sibTransId="{BB7CB2B5-42E1-4044-97DA-C22C1E7231B3}"/>
    <dgm:cxn modelId="{B51DA71E-079F-4595-8D1B-CEEF7C73E229}" type="presOf" srcId="{616E52A2-E0AE-4E4F-B0ED-B2132FDAA674}" destId="{C7D273DA-7C9A-4A81-BC16-2B6751FD4FC9}" srcOrd="0" destOrd="1" presId="urn:microsoft.com/office/officeart/2005/8/layout/chevron2"/>
    <dgm:cxn modelId="{D17B3927-D862-44E6-88F8-07861487C557}" srcId="{8DD244E1-6217-413C-AD15-27269EF12174}" destId="{2D40B7F1-9300-4F54-A97E-ABEDB77AE727}" srcOrd="0" destOrd="0" parTransId="{0384F5D2-3362-4C58-897E-F22F90714047}" sibTransId="{B43A3589-CCE8-45F1-BA7E-81FC30794202}"/>
    <dgm:cxn modelId="{886EEE4B-A35F-49D8-A75B-E400AB846AE4}" type="presOf" srcId="{FAF5D05D-9D9A-4060-AD0B-422B461A0D27}" destId="{C7D273DA-7C9A-4A81-BC16-2B6751FD4FC9}" srcOrd="0" destOrd="2" presId="urn:microsoft.com/office/officeart/2005/8/layout/chevron2"/>
    <dgm:cxn modelId="{8072204C-3771-441D-8A2B-937DBEA8C194}" type="presOf" srcId="{B4D1C367-06F5-4C32-BDA1-221C459BE5AB}" destId="{80888E51-E038-4BEC-BC9C-435EDDF77C0C}" srcOrd="0" destOrd="1" presId="urn:microsoft.com/office/officeart/2005/8/layout/chevron2"/>
    <dgm:cxn modelId="{21CAD372-8725-4DFD-A443-D3EFF101AF6F}" type="presOf" srcId="{BE64B33D-7622-4322-BFB7-E2B0FEE598B9}" destId="{0BCCFA43-1B09-4EFF-AC81-A9B9C1213B31}" srcOrd="0" destOrd="0" presId="urn:microsoft.com/office/officeart/2005/8/layout/chevron2"/>
    <dgm:cxn modelId="{5020AF7E-DAB0-4A4D-B576-5BA69CBC48B6}" srcId="{BE64B33D-7622-4322-BFB7-E2B0FEE598B9}" destId="{D92F81B7-1573-413F-B692-99DF561398C3}" srcOrd="0" destOrd="0" parTransId="{6735CFE9-53D0-4994-8A9C-00D6BB2BA855}" sibTransId="{EFB7C214-1554-45B4-B61E-D0740787602B}"/>
    <dgm:cxn modelId="{09C56B84-13BA-4260-84E1-82D4414C3D73}" type="presOf" srcId="{D92F81B7-1573-413F-B692-99DF561398C3}" destId="{80888E51-E038-4BEC-BC9C-435EDDF77C0C}" srcOrd="0" destOrd="0" presId="urn:microsoft.com/office/officeart/2005/8/layout/chevron2"/>
    <dgm:cxn modelId="{28E9D585-01C6-43C4-BC4C-52B60243F9CA}" type="presOf" srcId="{8DD244E1-6217-413C-AD15-27269EF12174}" destId="{59D0276C-5C0A-401E-8A5E-DE7C1F1B9911}" srcOrd="0" destOrd="0" presId="urn:microsoft.com/office/officeart/2005/8/layout/chevron2"/>
    <dgm:cxn modelId="{913A088B-9332-484D-AFE9-5295E8A22B73}" type="presOf" srcId="{A17CFEF8-3467-4BBE-BC68-3622FCEF63B5}" destId="{A300C51E-6253-491E-B43C-32606961EF50}" srcOrd="0" destOrd="2" presId="urn:microsoft.com/office/officeart/2005/8/layout/chevron2"/>
    <dgm:cxn modelId="{D523019C-F53D-42B3-80FB-CB7A0D38AF43}" srcId="{66795B2D-65EC-43DF-A921-E249130AB188}" destId="{FAF5D05D-9D9A-4060-AD0B-422B461A0D27}" srcOrd="2" destOrd="0" parTransId="{01D3EF22-1265-46CB-A798-019C1332A948}" sibTransId="{3B4A28CC-82F6-4B6E-BCE5-320F0258ABDC}"/>
    <dgm:cxn modelId="{46056FA6-9ED9-4D6E-B515-C50F5FE5EBF0}" srcId="{8DD244E1-6217-413C-AD15-27269EF12174}" destId="{A17CFEF8-3467-4BBE-BC68-3622FCEF63B5}" srcOrd="2" destOrd="0" parTransId="{FD1E0977-F68C-4484-AFAF-29B64210980D}" sibTransId="{A785D9E1-A9DD-4382-B58C-9261CFF96B2D}"/>
    <dgm:cxn modelId="{823365C1-1996-4483-A44E-D554427C1405}" type="presOf" srcId="{7B9C617D-2228-46B1-96C9-3E6E618BE940}" destId="{C7D273DA-7C9A-4A81-BC16-2B6751FD4FC9}" srcOrd="0" destOrd="0" presId="urn:microsoft.com/office/officeart/2005/8/layout/chevron2"/>
    <dgm:cxn modelId="{6F46C9C1-0226-4E65-B7AB-CED9D51FB1D2}" srcId="{8DD244E1-6217-413C-AD15-27269EF12174}" destId="{F05471D8-20A5-4BAE-9587-84D605709267}" srcOrd="1" destOrd="0" parTransId="{93C80401-81C5-4A8F-83D2-06B35ADBD8E7}" sibTransId="{CE5C7587-6207-41CB-AD7D-D02B22AC13AD}"/>
    <dgm:cxn modelId="{4944DACD-520E-495E-9165-7F1C211B6AF8}" srcId="{833820C7-63EF-4EF3-8304-7D4B33D94D2F}" destId="{8DD244E1-6217-413C-AD15-27269EF12174}" srcOrd="0" destOrd="0" parTransId="{B2BF8F86-5219-48D2-B86A-05D14D198EC9}" sibTransId="{87BF691F-EC01-430B-9909-33287B282875}"/>
    <dgm:cxn modelId="{00B117D1-3EDE-46DB-9394-0C3833163698}" srcId="{BE64B33D-7622-4322-BFB7-E2B0FEE598B9}" destId="{B4D1C367-06F5-4C32-BDA1-221C459BE5AB}" srcOrd="1" destOrd="0" parTransId="{4A5516BB-F457-4AD7-B36A-60A2A33A23C9}" sibTransId="{A065E40B-3C88-4585-AC85-196AC62E2A46}"/>
    <dgm:cxn modelId="{213EDCD7-9409-4A7C-8540-27FAD8D3E305}" type="presOf" srcId="{833820C7-63EF-4EF3-8304-7D4B33D94D2F}" destId="{FB7693FC-C0FB-4FF9-A30F-9C2C6FB80FD0}" srcOrd="0" destOrd="0" presId="urn:microsoft.com/office/officeart/2005/8/layout/chevron2"/>
    <dgm:cxn modelId="{5148E7E4-4CE7-4B1A-AF6A-DF2787F84491}" srcId="{833820C7-63EF-4EF3-8304-7D4B33D94D2F}" destId="{BE64B33D-7622-4322-BFB7-E2B0FEE598B9}" srcOrd="1" destOrd="0" parTransId="{D7A70B4B-553D-4FDC-B1D5-70A933A50203}" sibTransId="{161DEDBE-29B6-42BA-8FA7-AACAF81AA805}"/>
    <dgm:cxn modelId="{AC83ACF0-5EFE-48EB-A8B9-F106F8C1CC3A}" srcId="{66795B2D-65EC-43DF-A921-E249130AB188}" destId="{7B9C617D-2228-46B1-96C9-3E6E618BE940}" srcOrd="0" destOrd="0" parTransId="{65C9C11A-AF59-43E7-B202-E2A9103AEE65}" sibTransId="{E02708D0-B08A-4846-9F11-12D7B963E0CB}"/>
    <dgm:cxn modelId="{882E4AFA-24E2-4196-BC0E-7CAEA016022D}" srcId="{BE64B33D-7622-4322-BFB7-E2B0FEE598B9}" destId="{CEBECD08-1CDC-479A-8204-A80EF90B2CBE}" srcOrd="2" destOrd="0" parTransId="{9A4427BC-4513-44B1-8DEE-6CC5D5D641FE}" sibTransId="{21073239-18F9-43B1-B7A0-0048ECC421AA}"/>
    <dgm:cxn modelId="{B20DBB99-A02A-4DB6-90E8-DB2E3221ADF5}" type="presParOf" srcId="{FB7693FC-C0FB-4FF9-A30F-9C2C6FB80FD0}" destId="{880E7492-6ECC-4F79-BE92-8F8A2F0A967C}" srcOrd="0" destOrd="0" presId="urn:microsoft.com/office/officeart/2005/8/layout/chevron2"/>
    <dgm:cxn modelId="{CB483E50-9D49-4BD8-AE45-88AE524DB460}" type="presParOf" srcId="{880E7492-6ECC-4F79-BE92-8F8A2F0A967C}" destId="{59D0276C-5C0A-401E-8A5E-DE7C1F1B9911}" srcOrd="0" destOrd="0" presId="urn:microsoft.com/office/officeart/2005/8/layout/chevron2"/>
    <dgm:cxn modelId="{1FD6C22D-C594-4384-A23B-0A73613D38EB}" type="presParOf" srcId="{880E7492-6ECC-4F79-BE92-8F8A2F0A967C}" destId="{A300C51E-6253-491E-B43C-32606961EF50}" srcOrd="1" destOrd="0" presId="urn:microsoft.com/office/officeart/2005/8/layout/chevron2"/>
    <dgm:cxn modelId="{6F9832DA-805B-4BBC-AE99-0EFAC6D9AB95}" type="presParOf" srcId="{FB7693FC-C0FB-4FF9-A30F-9C2C6FB80FD0}" destId="{CFCD1C43-7A31-49F3-876D-C43CD2A63938}" srcOrd="1" destOrd="0" presId="urn:microsoft.com/office/officeart/2005/8/layout/chevron2"/>
    <dgm:cxn modelId="{CEDCC2F1-58DF-40D2-979C-19144D82127C}" type="presParOf" srcId="{FB7693FC-C0FB-4FF9-A30F-9C2C6FB80FD0}" destId="{E8102392-9EBF-49A6-9A15-C2F6956BC117}" srcOrd="2" destOrd="0" presId="urn:microsoft.com/office/officeart/2005/8/layout/chevron2"/>
    <dgm:cxn modelId="{33E478F1-DDC0-4407-9682-1C98548CDED0}" type="presParOf" srcId="{E8102392-9EBF-49A6-9A15-C2F6956BC117}" destId="{0BCCFA43-1B09-4EFF-AC81-A9B9C1213B31}" srcOrd="0" destOrd="0" presId="urn:microsoft.com/office/officeart/2005/8/layout/chevron2"/>
    <dgm:cxn modelId="{6054527D-0A39-4009-A3E0-7BA577635DA1}" type="presParOf" srcId="{E8102392-9EBF-49A6-9A15-C2F6956BC117}" destId="{80888E51-E038-4BEC-BC9C-435EDDF77C0C}" srcOrd="1" destOrd="0" presId="urn:microsoft.com/office/officeart/2005/8/layout/chevron2"/>
    <dgm:cxn modelId="{29EA4298-36CE-4E3F-9E2E-3D29F6671EE4}" type="presParOf" srcId="{FB7693FC-C0FB-4FF9-A30F-9C2C6FB80FD0}" destId="{B3E87B66-A44F-4769-A1E2-F69AE430EE7A}" srcOrd="3" destOrd="0" presId="urn:microsoft.com/office/officeart/2005/8/layout/chevron2"/>
    <dgm:cxn modelId="{7ACE98E1-B180-4DFB-9831-B417FAFF26A5}" type="presParOf" srcId="{FB7693FC-C0FB-4FF9-A30F-9C2C6FB80FD0}" destId="{65E2AF35-C18B-4B20-BAB4-0C57EB79E036}" srcOrd="4" destOrd="0" presId="urn:microsoft.com/office/officeart/2005/8/layout/chevron2"/>
    <dgm:cxn modelId="{F5CAB316-F28C-492E-BE20-AD5AB9B01DA9}" type="presParOf" srcId="{65E2AF35-C18B-4B20-BAB4-0C57EB79E036}" destId="{9EA4FBB4-FEEB-4247-8062-73F8DED1C77D}" srcOrd="0" destOrd="0" presId="urn:microsoft.com/office/officeart/2005/8/layout/chevron2"/>
    <dgm:cxn modelId="{6082DA34-D5A4-4712-A769-B5C3C8B03FFF}" type="presParOf" srcId="{65E2AF35-C18B-4B20-BAB4-0C57EB79E036}" destId="{C7D273DA-7C9A-4A81-BC16-2B6751FD4FC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D5418D-B79F-40F1-8B6A-010F8E08B51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F7507BED-38EB-49ED-B7A6-8FCBA147F5C2}">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pPr marL="0" lvl="0" algn="ctr" defTabSz="711200">
            <a:lnSpc>
              <a:spcPct val="90000"/>
            </a:lnSpc>
            <a:spcBef>
              <a:spcPct val="0"/>
            </a:spcBef>
            <a:spcAft>
              <a:spcPct val="35000"/>
            </a:spcAft>
            <a:buNone/>
          </a:pPr>
          <a:r>
            <a:rPr lang="en-US" sz="1600" b="1" kern="1200">
              <a:solidFill>
                <a:prstClr val="white"/>
              </a:solidFill>
              <a:latin typeface="Arial"/>
              <a:ea typeface="+mn-ea"/>
              <a:cs typeface="Arial"/>
            </a:rPr>
            <a:t>Designation Letter</a:t>
          </a:r>
        </a:p>
        <a:p>
          <a:pPr marL="0" lvl="0" algn="ctr" defTabSz="711200">
            <a:lnSpc>
              <a:spcPct val="90000"/>
            </a:lnSpc>
            <a:spcBef>
              <a:spcPct val="0"/>
            </a:spcBef>
            <a:spcAft>
              <a:spcPct val="35000"/>
            </a:spcAft>
            <a:buNone/>
          </a:pPr>
          <a:r>
            <a:rPr lang="en-US" sz="1600" b="0" kern="1200">
              <a:solidFill>
                <a:prstClr val="white"/>
              </a:solidFill>
              <a:latin typeface="Arial"/>
              <a:ea typeface="+mn-ea"/>
              <a:cs typeface="Arial"/>
            </a:rPr>
            <a:t>January 19, 2024</a:t>
          </a:r>
        </a:p>
      </dgm:t>
    </dgm:pt>
    <dgm:pt modelId="{D494E599-DF48-4CB9-ACEF-B3A64338A6A0}" type="parTrans" cxnId="{F4D04AEA-31C5-4F1E-828F-1DD6F17C69A6}">
      <dgm:prSet/>
      <dgm:spPr/>
      <dgm:t>
        <a:bodyPr/>
        <a:lstStyle/>
        <a:p>
          <a:endParaRPr lang="en-US" sz="1200"/>
        </a:p>
      </dgm:t>
    </dgm:pt>
    <dgm:pt modelId="{2B322705-5FB1-4001-8F4B-6F045DBF7FB6}" type="sibTrans" cxnId="{F4D04AEA-31C5-4F1E-828F-1DD6F17C69A6}">
      <dgm:prSet custT="1"/>
      <dgm:spPr/>
      <dgm:t>
        <a:bodyPr/>
        <a:lstStyle/>
        <a:p>
          <a:endParaRPr lang="en-US" sz="200"/>
        </a:p>
      </dgm:t>
    </dgm:pt>
    <dgm:pt modelId="{9B7BB14A-2C9E-4A27-9E6F-CB3855A2670E}">
      <dgm:prSet phldrT="[Text]" custT="1"/>
      <dgm:spPr>
        <a:solidFill>
          <a:schemeClr val="accent2">
            <a:lumMod val="75000"/>
          </a:schemeClr>
        </a:solidFill>
      </dgm:spPr>
      <dgm:t>
        <a:bodyPr/>
        <a:lstStyle/>
        <a:p>
          <a:pPr rtl="0"/>
          <a:r>
            <a:rPr lang="en-US" sz="1600" b="1">
              <a:latin typeface="Arial"/>
              <a:cs typeface="Arial"/>
            </a:rPr>
            <a:t>Public Notice</a:t>
          </a:r>
        </a:p>
        <a:p>
          <a:r>
            <a:rPr lang="en-US" sz="1600">
              <a:latin typeface="Arial"/>
              <a:cs typeface="Arial"/>
            </a:rPr>
            <a:t>May 13, 2024</a:t>
          </a:r>
        </a:p>
      </dgm:t>
    </dgm:pt>
    <dgm:pt modelId="{C687905C-974A-42D9-82C2-6A9A54E7CAF6}" type="parTrans" cxnId="{2D25F992-E195-4ED7-9F8A-5B22A082EA0E}">
      <dgm:prSet/>
      <dgm:spPr/>
      <dgm:t>
        <a:bodyPr/>
        <a:lstStyle/>
        <a:p>
          <a:endParaRPr lang="en-US" sz="1200"/>
        </a:p>
      </dgm:t>
    </dgm:pt>
    <dgm:pt modelId="{727C5AFE-030F-4827-9BE6-F888CAEEE22D}" type="sibTrans" cxnId="{2D25F992-E195-4ED7-9F8A-5B22A082EA0E}">
      <dgm:prSet custT="1"/>
      <dgm:spPr/>
      <dgm:t>
        <a:bodyPr/>
        <a:lstStyle/>
        <a:p>
          <a:endParaRPr lang="en-US" sz="200"/>
        </a:p>
      </dgm:t>
    </dgm:pt>
    <dgm:pt modelId="{F1477025-23FE-40CD-946D-2E3207E17B53}">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pPr marL="0" lvl="0" algn="ctr" defTabSz="711200">
            <a:lnSpc>
              <a:spcPct val="90000"/>
            </a:lnSpc>
            <a:spcBef>
              <a:spcPct val="0"/>
            </a:spcBef>
            <a:spcAft>
              <a:spcPct val="35000"/>
            </a:spcAft>
            <a:buNone/>
          </a:pPr>
          <a:r>
            <a:rPr lang="en-US" sz="1600" b="1" kern="1200">
              <a:solidFill>
                <a:prstClr val="white"/>
              </a:solidFill>
              <a:latin typeface="Arial"/>
              <a:ea typeface="+mn-ea"/>
              <a:cs typeface="Arial"/>
            </a:rPr>
            <a:t>Public Comment Period Start</a:t>
          </a:r>
        </a:p>
        <a:p>
          <a:pPr marL="0" lvl="0" algn="ctr" defTabSz="711200">
            <a:lnSpc>
              <a:spcPct val="90000"/>
            </a:lnSpc>
            <a:spcBef>
              <a:spcPct val="0"/>
            </a:spcBef>
            <a:spcAft>
              <a:spcPct val="35000"/>
            </a:spcAft>
            <a:buNone/>
          </a:pPr>
          <a:r>
            <a:rPr lang="en-US" sz="1600" b="0" kern="1200">
              <a:solidFill>
                <a:prstClr val="white"/>
              </a:solidFill>
              <a:latin typeface="Arial"/>
              <a:ea typeface="+mn-ea"/>
              <a:cs typeface="Arial"/>
            </a:rPr>
            <a:t>May 13, 2024</a:t>
          </a:r>
        </a:p>
      </dgm:t>
    </dgm:pt>
    <dgm:pt modelId="{7CB20964-86C7-4921-B568-3C06D3629C6F}" type="parTrans" cxnId="{679008B7-288F-45EB-AB7F-AA3B471D6064}">
      <dgm:prSet/>
      <dgm:spPr/>
      <dgm:t>
        <a:bodyPr/>
        <a:lstStyle/>
        <a:p>
          <a:endParaRPr lang="en-US" sz="1200"/>
        </a:p>
      </dgm:t>
    </dgm:pt>
    <dgm:pt modelId="{25004728-F8B5-497D-B491-7628B586A076}" type="sibTrans" cxnId="{679008B7-288F-45EB-AB7F-AA3B471D6064}">
      <dgm:prSet custT="1"/>
      <dgm:spPr/>
      <dgm:t>
        <a:bodyPr/>
        <a:lstStyle/>
        <a:p>
          <a:endParaRPr lang="en-US" sz="200"/>
        </a:p>
      </dgm:t>
    </dgm:pt>
    <dgm:pt modelId="{F7C922BD-449E-4103-AE65-3D9E1EFF694A}">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pPr marL="0" lvl="0" algn="ctr" defTabSz="711200">
            <a:lnSpc>
              <a:spcPct val="90000"/>
            </a:lnSpc>
            <a:spcBef>
              <a:spcPct val="0"/>
            </a:spcBef>
            <a:spcAft>
              <a:spcPct val="35000"/>
            </a:spcAft>
            <a:buNone/>
          </a:pPr>
          <a:r>
            <a:rPr lang="en-US" sz="1600" b="1" kern="1200">
              <a:solidFill>
                <a:prstClr val="white"/>
              </a:solidFill>
              <a:latin typeface="Arial"/>
              <a:ea typeface="+mn-ea"/>
              <a:cs typeface="Arial"/>
            </a:rPr>
            <a:t>Public Meeting</a:t>
          </a:r>
        </a:p>
        <a:p>
          <a:pPr marL="0" lvl="0" algn="ctr" defTabSz="711200">
            <a:lnSpc>
              <a:spcPct val="90000"/>
            </a:lnSpc>
            <a:spcBef>
              <a:spcPct val="0"/>
            </a:spcBef>
            <a:spcAft>
              <a:spcPct val="35000"/>
            </a:spcAft>
            <a:buNone/>
          </a:pPr>
          <a:r>
            <a:rPr lang="en-US" sz="1600" b="0" kern="1200">
              <a:solidFill>
                <a:prstClr val="white"/>
              </a:solidFill>
              <a:latin typeface="Arial"/>
              <a:ea typeface="+mn-ea"/>
              <a:cs typeface="Arial"/>
            </a:rPr>
            <a:t>June 13, 2024</a:t>
          </a:r>
        </a:p>
      </dgm:t>
    </dgm:pt>
    <dgm:pt modelId="{A24A69AA-394C-4AA5-BD1A-94374D09060B}" type="parTrans" cxnId="{08B61360-2C93-412A-B290-7C6F2D003211}">
      <dgm:prSet/>
      <dgm:spPr/>
      <dgm:t>
        <a:bodyPr/>
        <a:lstStyle/>
        <a:p>
          <a:endParaRPr lang="en-US" sz="1200"/>
        </a:p>
      </dgm:t>
    </dgm:pt>
    <dgm:pt modelId="{370A552E-FE9E-47F6-B138-4CA921132C5A}" type="sibTrans" cxnId="{08B61360-2C93-412A-B290-7C6F2D003211}">
      <dgm:prSet custT="1"/>
      <dgm:spPr/>
      <dgm:t>
        <a:bodyPr/>
        <a:lstStyle/>
        <a:p>
          <a:endParaRPr lang="en-US" sz="200"/>
        </a:p>
      </dgm:t>
    </dgm:pt>
    <dgm:pt modelId="{FCE721DE-1AC4-4A48-AF1F-4F39D87D0823}">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r>
            <a:rPr lang="en-US" sz="1600" b="1" kern="1200">
              <a:solidFill>
                <a:prstClr val="white"/>
              </a:solidFill>
              <a:latin typeface="Arial"/>
              <a:ea typeface="+mn-ea"/>
              <a:cs typeface="Arial"/>
            </a:rPr>
            <a:t>Public</a:t>
          </a:r>
          <a:r>
            <a:rPr lang="en-US" sz="1600" b="1" kern="1200">
              <a:latin typeface="Arial"/>
              <a:cs typeface="Arial"/>
            </a:rPr>
            <a:t> Comment Period End</a:t>
          </a:r>
        </a:p>
        <a:p>
          <a:r>
            <a:rPr lang="en-US" sz="1600" kern="1200">
              <a:latin typeface="Arial"/>
              <a:cs typeface="Arial"/>
            </a:rPr>
            <a:t>June 20, 2024</a:t>
          </a:r>
        </a:p>
      </dgm:t>
    </dgm:pt>
    <dgm:pt modelId="{2159A186-AF9C-4160-98EB-7D5D62338FB6}" type="parTrans" cxnId="{FD929357-9124-4F94-91B2-169AC6632E57}">
      <dgm:prSet/>
      <dgm:spPr/>
      <dgm:t>
        <a:bodyPr/>
        <a:lstStyle/>
        <a:p>
          <a:endParaRPr lang="en-US" sz="1200"/>
        </a:p>
      </dgm:t>
    </dgm:pt>
    <dgm:pt modelId="{A2AE9949-C990-462C-BF67-B6E3F9ADDB7D}" type="sibTrans" cxnId="{FD929357-9124-4F94-91B2-169AC6632E57}">
      <dgm:prSet custT="1"/>
      <dgm:spPr/>
      <dgm:t>
        <a:bodyPr/>
        <a:lstStyle/>
        <a:p>
          <a:endParaRPr lang="en-US" sz="200"/>
        </a:p>
      </dgm:t>
    </dgm:pt>
    <dgm:pt modelId="{15CB8F02-8E6D-4382-85B3-D79E1522316B}">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pPr marL="0" lvl="0" algn="ctr" defTabSz="711200">
            <a:lnSpc>
              <a:spcPct val="90000"/>
            </a:lnSpc>
            <a:spcBef>
              <a:spcPct val="0"/>
            </a:spcBef>
            <a:spcAft>
              <a:spcPct val="35000"/>
            </a:spcAft>
            <a:buNone/>
          </a:pPr>
          <a:r>
            <a:rPr lang="en-US" sz="1600" b="1" kern="1200">
              <a:solidFill>
                <a:prstClr val="white"/>
              </a:solidFill>
              <a:latin typeface="Arial"/>
              <a:ea typeface="+mn-ea"/>
              <a:cs typeface="Arial"/>
            </a:rPr>
            <a:t>Next Step: Legal Appointment of Administrator</a:t>
          </a:r>
        </a:p>
      </dgm:t>
    </dgm:pt>
    <dgm:pt modelId="{746B35A5-2DDB-462F-B874-E1D34CE0925B}" type="parTrans" cxnId="{8F47D216-DEB5-4EE0-A68E-4A5E402C798F}">
      <dgm:prSet/>
      <dgm:spPr/>
      <dgm:t>
        <a:bodyPr/>
        <a:lstStyle/>
        <a:p>
          <a:endParaRPr lang="en-US" sz="1200"/>
        </a:p>
      </dgm:t>
    </dgm:pt>
    <dgm:pt modelId="{68A6E543-818C-4930-A028-B99A827C8A6B}" type="sibTrans" cxnId="{8F47D216-DEB5-4EE0-A68E-4A5E402C798F}">
      <dgm:prSet/>
      <dgm:spPr/>
      <dgm:t>
        <a:bodyPr/>
        <a:lstStyle/>
        <a:p>
          <a:endParaRPr lang="en-US" sz="1200"/>
        </a:p>
      </dgm:t>
    </dgm:pt>
    <dgm:pt modelId="{4399C80B-EAFA-4A62-BC2F-008D66A22853}">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r>
            <a:rPr lang="en-US" sz="1600" b="1">
              <a:latin typeface="Arial"/>
              <a:cs typeface="Arial"/>
            </a:rPr>
            <a:t>State Water Board/Allensworth Meeting</a:t>
          </a:r>
        </a:p>
        <a:p>
          <a:r>
            <a:rPr lang="en-US" sz="1600">
              <a:latin typeface="Arial"/>
              <a:cs typeface="Arial"/>
            </a:rPr>
            <a:t>November 9, 2023</a:t>
          </a:r>
        </a:p>
      </dgm:t>
    </dgm:pt>
    <dgm:pt modelId="{A19E7A3B-F4C5-412D-B4B5-F582025B2AA7}" type="parTrans" cxnId="{C7CDC255-722B-4D9F-966D-522D4FD83D7B}">
      <dgm:prSet/>
      <dgm:spPr/>
      <dgm:t>
        <a:bodyPr/>
        <a:lstStyle/>
        <a:p>
          <a:endParaRPr lang="en-US" sz="1200"/>
        </a:p>
      </dgm:t>
    </dgm:pt>
    <dgm:pt modelId="{2A70B5D9-E2BD-4952-9CBF-4287E32CA6C5}" type="sibTrans" cxnId="{C7CDC255-722B-4D9F-966D-522D4FD83D7B}">
      <dgm:prSet custT="1"/>
      <dgm:spPr/>
      <dgm:t>
        <a:bodyPr/>
        <a:lstStyle/>
        <a:p>
          <a:endParaRPr lang="en-US" sz="200"/>
        </a:p>
      </dgm:t>
    </dgm:pt>
    <dgm:pt modelId="{44CEA235-16A5-4962-B110-DF32E62C7472}">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r>
            <a:rPr lang="en-US" sz="1600" b="1">
              <a:latin typeface="Arial"/>
              <a:cs typeface="Arial"/>
            </a:rPr>
            <a:t>State Water Board/Allensworth Meeting</a:t>
          </a:r>
        </a:p>
        <a:p>
          <a:r>
            <a:rPr lang="en-US" sz="1600">
              <a:latin typeface="Arial"/>
              <a:cs typeface="Arial"/>
            </a:rPr>
            <a:t>December 19, 2023</a:t>
          </a:r>
        </a:p>
      </dgm:t>
    </dgm:pt>
    <dgm:pt modelId="{C7C19F37-771F-4207-B9CA-B7177E393786}" type="parTrans" cxnId="{289B7478-50F7-4BFD-AD92-8DEBB6F381A5}">
      <dgm:prSet/>
      <dgm:spPr/>
      <dgm:t>
        <a:bodyPr/>
        <a:lstStyle/>
        <a:p>
          <a:endParaRPr lang="en-US" sz="1200"/>
        </a:p>
      </dgm:t>
    </dgm:pt>
    <dgm:pt modelId="{026CF1DB-742B-4D88-9DC8-64881409F61B}" type="sibTrans" cxnId="{289B7478-50F7-4BFD-AD92-8DEBB6F381A5}">
      <dgm:prSet custT="1"/>
      <dgm:spPr/>
      <dgm:t>
        <a:bodyPr/>
        <a:lstStyle/>
        <a:p>
          <a:endParaRPr lang="en-US" sz="200"/>
        </a:p>
      </dgm:t>
    </dgm:pt>
    <dgm:pt modelId="{F713E035-AC8E-4DA8-A1A3-1DF2DD8D8B3B}">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pPr marL="0" lvl="0" algn="ctr" defTabSz="711200">
            <a:lnSpc>
              <a:spcPct val="90000"/>
            </a:lnSpc>
            <a:spcBef>
              <a:spcPct val="0"/>
            </a:spcBef>
            <a:spcAft>
              <a:spcPct val="35000"/>
            </a:spcAft>
            <a:buNone/>
          </a:pPr>
          <a:r>
            <a:rPr lang="en-US" sz="1600" b="1" kern="1200">
              <a:solidFill>
                <a:prstClr val="white"/>
              </a:solidFill>
              <a:latin typeface="Arial"/>
              <a:ea typeface="+mn-ea"/>
              <a:cs typeface="Arial"/>
            </a:rPr>
            <a:t>State Water Board/Allensworth Meeting</a:t>
          </a:r>
        </a:p>
        <a:p>
          <a:pPr marL="0" lvl="0" algn="ctr" defTabSz="711200">
            <a:lnSpc>
              <a:spcPct val="90000"/>
            </a:lnSpc>
            <a:spcBef>
              <a:spcPct val="0"/>
            </a:spcBef>
            <a:spcAft>
              <a:spcPct val="35000"/>
            </a:spcAft>
            <a:buNone/>
          </a:pPr>
          <a:r>
            <a:rPr lang="en-US" sz="1600" b="0" kern="1200">
              <a:solidFill>
                <a:prstClr val="white"/>
              </a:solidFill>
              <a:latin typeface="Arial"/>
              <a:ea typeface="+mn-ea"/>
              <a:cs typeface="Arial"/>
            </a:rPr>
            <a:t>January 9, 2024</a:t>
          </a:r>
        </a:p>
      </dgm:t>
    </dgm:pt>
    <dgm:pt modelId="{31BB83B2-1E97-4027-AF00-E73B4F1CF152}" type="parTrans" cxnId="{DD2C0FD0-BDDB-4E8E-99C0-34909C245215}">
      <dgm:prSet/>
      <dgm:spPr/>
      <dgm:t>
        <a:bodyPr/>
        <a:lstStyle/>
        <a:p>
          <a:endParaRPr lang="en-US" sz="1200"/>
        </a:p>
      </dgm:t>
    </dgm:pt>
    <dgm:pt modelId="{C454048F-7D75-4D56-A737-CAB33D587E65}" type="sibTrans" cxnId="{DD2C0FD0-BDDB-4E8E-99C0-34909C245215}">
      <dgm:prSet custT="1"/>
      <dgm:spPr/>
      <dgm:t>
        <a:bodyPr/>
        <a:lstStyle/>
        <a:p>
          <a:endParaRPr lang="en-US" sz="200"/>
        </a:p>
      </dgm:t>
    </dgm:pt>
    <dgm:pt modelId="{5797F4BB-12BF-4793-8734-927D81C28463}">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13792" tIns="113792" rIns="113792" bIns="113792" numCol="1" spcCol="1270" anchor="ctr" anchorCtr="0"/>
        <a:lstStyle/>
        <a:p>
          <a:pPr marL="0" lvl="0" algn="ctr" defTabSz="711200">
            <a:lnSpc>
              <a:spcPct val="90000"/>
            </a:lnSpc>
            <a:spcBef>
              <a:spcPct val="0"/>
            </a:spcBef>
            <a:spcAft>
              <a:spcPct val="35000"/>
            </a:spcAft>
            <a:buNone/>
          </a:pPr>
          <a:r>
            <a:rPr lang="en-US" sz="1600" b="1" kern="1200">
              <a:solidFill>
                <a:prstClr val="white"/>
              </a:solidFill>
              <a:latin typeface="Arial"/>
              <a:ea typeface="+mn-ea"/>
              <a:cs typeface="Arial"/>
            </a:rPr>
            <a:t>State Water Board/Allensworth Meeting</a:t>
          </a:r>
        </a:p>
        <a:p>
          <a:pPr marL="0" lvl="0" algn="ctr" defTabSz="711200">
            <a:lnSpc>
              <a:spcPct val="90000"/>
            </a:lnSpc>
            <a:spcBef>
              <a:spcPct val="0"/>
            </a:spcBef>
            <a:spcAft>
              <a:spcPct val="35000"/>
            </a:spcAft>
            <a:buNone/>
          </a:pPr>
          <a:r>
            <a:rPr lang="en-US" sz="1600" b="0" kern="1200">
              <a:solidFill>
                <a:prstClr val="white"/>
              </a:solidFill>
              <a:latin typeface="Arial"/>
              <a:ea typeface="+mn-ea"/>
              <a:cs typeface="Arial"/>
            </a:rPr>
            <a:t>March 25, 2024</a:t>
          </a:r>
        </a:p>
      </dgm:t>
    </dgm:pt>
    <dgm:pt modelId="{1B8A46D2-6494-4B48-9F13-5151C0BB68F5}" type="parTrans" cxnId="{A9BA9DBC-A857-4CC7-8E05-777777F84E75}">
      <dgm:prSet/>
      <dgm:spPr/>
      <dgm:t>
        <a:bodyPr/>
        <a:lstStyle/>
        <a:p>
          <a:endParaRPr lang="en-US" sz="1200"/>
        </a:p>
      </dgm:t>
    </dgm:pt>
    <dgm:pt modelId="{142D01DE-50F3-4EFA-8A54-5C2EAC2C8C2E}" type="sibTrans" cxnId="{A9BA9DBC-A857-4CC7-8E05-777777F84E75}">
      <dgm:prSet custT="1"/>
      <dgm:spPr/>
      <dgm:t>
        <a:bodyPr/>
        <a:lstStyle/>
        <a:p>
          <a:endParaRPr lang="en-US" sz="200"/>
        </a:p>
      </dgm:t>
    </dgm:pt>
    <dgm:pt modelId="{E957956A-FA27-4F46-A97B-15E22351A87A}" type="pres">
      <dgm:prSet presAssocID="{C3D5418D-B79F-40F1-8B6A-010F8E08B51D}" presName="Name0" presStyleCnt="0">
        <dgm:presLayoutVars>
          <dgm:dir/>
          <dgm:resizeHandles val="exact"/>
        </dgm:presLayoutVars>
      </dgm:prSet>
      <dgm:spPr/>
    </dgm:pt>
    <dgm:pt modelId="{F55C5BA8-AC08-4AF0-94BE-A6423F8FD205}" type="pres">
      <dgm:prSet presAssocID="{4399C80B-EAFA-4A62-BC2F-008D66A22853}" presName="node" presStyleLbl="node1" presStyleIdx="0" presStyleCnt="10">
        <dgm:presLayoutVars>
          <dgm:bulletEnabled val="1"/>
        </dgm:presLayoutVars>
      </dgm:prSet>
      <dgm:spPr>
        <a:xfrm>
          <a:off x="2033" y="148811"/>
          <a:ext cx="2178732" cy="1307239"/>
        </a:xfrm>
        <a:prstGeom prst="rect">
          <a:avLst/>
        </a:prstGeom>
      </dgm:spPr>
    </dgm:pt>
    <dgm:pt modelId="{DD96EC53-9610-471F-A10D-B16FC32BA192}" type="pres">
      <dgm:prSet presAssocID="{2A70B5D9-E2BD-4952-9CBF-4287E32CA6C5}" presName="sibTrans" presStyleLbl="sibTrans1D1" presStyleIdx="0" presStyleCnt="9"/>
      <dgm:spPr/>
    </dgm:pt>
    <dgm:pt modelId="{0703AF73-78C8-4D17-A62D-FE267E1BD95B}" type="pres">
      <dgm:prSet presAssocID="{2A70B5D9-E2BD-4952-9CBF-4287E32CA6C5}" presName="connectorText" presStyleLbl="sibTrans1D1" presStyleIdx="0" presStyleCnt="9"/>
      <dgm:spPr/>
    </dgm:pt>
    <dgm:pt modelId="{CBD5EA3D-2E86-490D-B5C4-95BE6C9B4750}" type="pres">
      <dgm:prSet presAssocID="{44CEA235-16A5-4962-B110-DF32E62C7472}" presName="node" presStyleLbl="node1" presStyleIdx="1" presStyleCnt="10" custScaleY="112146" custLinFactNeighborY="-63">
        <dgm:presLayoutVars>
          <dgm:bulletEnabled val="1"/>
        </dgm:presLayoutVars>
      </dgm:prSet>
      <dgm:spPr>
        <a:xfrm>
          <a:off x="2681874" y="68599"/>
          <a:ext cx="2178732" cy="1466016"/>
        </a:xfrm>
        <a:prstGeom prst="rect">
          <a:avLst/>
        </a:prstGeom>
      </dgm:spPr>
    </dgm:pt>
    <dgm:pt modelId="{8506512E-B702-4DA7-AFBD-1254B3381934}" type="pres">
      <dgm:prSet presAssocID="{026CF1DB-742B-4D88-9DC8-64881409F61B}" presName="sibTrans" presStyleLbl="sibTrans1D1" presStyleIdx="1" presStyleCnt="9"/>
      <dgm:spPr/>
    </dgm:pt>
    <dgm:pt modelId="{3D672403-C665-411F-9DBF-7F0D360EEBFB}" type="pres">
      <dgm:prSet presAssocID="{026CF1DB-742B-4D88-9DC8-64881409F61B}" presName="connectorText" presStyleLbl="sibTrans1D1" presStyleIdx="1" presStyleCnt="9"/>
      <dgm:spPr/>
    </dgm:pt>
    <dgm:pt modelId="{5EC7BE8E-5CE5-4D79-AFE1-3026673DA3C1}" type="pres">
      <dgm:prSet presAssocID="{F713E035-AC8E-4DA8-A1A3-1DF2DD8D8B3B}" presName="node" presStyleLbl="node1" presStyleIdx="2" presStyleCnt="10" custScaleY="112146" custLinFactNeighborY="-63">
        <dgm:presLayoutVars>
          <dgm:bulletEnabled val="1"/>
        </dgm:presLayoutVars>
      </dgm:prSet>
      <dgm:spPr>
        <a:xfrm>
          <a:off x="5361715" y="68599"/>
          <a:ext cx="2178732" cy="1466016"/>
        </a:xfrm>
        <a:prstGeom prst="rect">
          <a:avLst/>
        </a:prstGeom>
      </dgm:spPr>
    </dgm:pt>
    <dgm:pt modelId="{4CDAB752-1BAD-436E-AB76-BCE084B5DF6D}" type="pres">
      <dgm:prSet presAssocID="{C454048F-7D75-4D56-A737-CAB33D587E65}" presName="sibTrans" presStyleLbl="sibTrans1D1" presStyleIdx="2" presStyleCnt="9"/>
      <dgm:spPr/>
    </dgm:pt>
    <dgm:pt modelId="{3C6206FF-8C48-4809-9511-84E46E9C8849}" type="pres">
      <dgm:prSet presAssocID="{C454048F-7D75-4D56-A737-CAB33D587E65}" presName="connectorText" presStyleLbl="sibTrans1D1" presStyleIdx="2" presStyleCnt="9"/>
      <dgm:spPr/>
    </dgm:pt>
    <dgm:pt modelId="{0CF29037-45BB-4944-8BFD-3F1B27F8D163}" type="pres">
      <dgm:prSet presAssocID="{F7507BED-38EB-49ED-B7A6-8FCBA147F5C2}" presName="node" presStyleLbl="node1" presStyleIdx="3" presStyleCnt="10" custScaleY="112146" custLinFactNeighborY="-63">
        <dgm:presLayoutVars>
          <dgm:bulletEnabled val="1"/>
        </dgm:presLayoutVars>
      </dgm:prSet>
      <dgm:spPr>
        <a:xfrm>
          <a:off x="8041555" y="68599"/>
          <a:ext cx="2178732" cy="1466016"/>
        </a:xfrm>
        <a:prstGeom prst="rect">
          <a:avLst/>
        </a:prstGeom>
      </dgm:spPr>
    </dgm:pt>
    <dgm:pt modelId="{4330846E-433D-4763-AB99-ED17A24B4790}" type="pres">
      <dgm:prSet presAssocID="{2B322705-5FB1-4001-8F4B-6F045DBF7FB6}" presName="sibTrans" presStyleLbl="sibTrans1D1" presStyleIdx="3" presStyleCnt="9"/>
      <dgm:spPr/>
    </dgm:pt>
    <dgm:pt modelId="{1DA71184-BC90-46CE-9842-7844180859E2}" type="pres">
      <dgm:prSet presAssocID="{2B322705-5FB1-4001-8F4B-6F045DBF7FB6}" presName="connectorText" presStyleLbl="sibTrans1D1" presStyleIdx="3" presStyleCnt="9"/>
      <dgm:spPr/>
    </dgm:pt>
    <dgm:pt modelId="{D7E5890D-D0DA-49B9-B774-838BC9D1EEA8}" type="pres">
      <dgm:prSet presAssocID="{5797F4BB-12BF-4793-8734-927D81C28463}" presName="node" presStyleLbl="node1" presStyleIdx="4" presStyleCnt="10" custScaleY="112146" custLinFactNeighborY="-63">
        <dgm:presLayoutVars>
          <dgm:bulletEnabled val="1"/>
        </dgm:presLayoutVars>
      </dgm:prSet>
      <dgm:spPr>
        <a:xfrm>
          <a:off x="2033" y="2035724"/>
          <a:ext cx="2178732" cy="1466016"/>
        </a:xfrm>
        <a:prstGeom prst="rect">
          <a:avLst/>
        </a:prstGeom>
      </dgm:spPr>
    </dgm:pt>
    <dgm:pt modelId="{D9FC0548-3627-4283-83FB-5271E6BABD8B}" type="pres">
      <dgm:prSet presAssocID="{142D01DE-50F3-4EFA-8A54-5C2EAC2C8C2E}" presName="sibTrans" presStyleLbl="sibTrans1D1" presStyleIdx="4" presStyleCnt="9"/>
      <dgm:spPr/>
    </dgm:pt>
    <dgm:pt modelId="{B8E54A20-3A9B-4273-804D-A113732B9AAB}" type="pres">
      <dgm:prSet presAssocID="{142D01DE-50F3-4EFA-8A54-5C2EAC2C8C2E}" presName="connectorText" presStyleLbl="sibTrans1D1" presStyleIdx="4" presStyleCnt="9"/>
      <dgm:spPr/>
    </dgm:pt>
    <dgm:pt modelId="{4A83ACCC-87FF-4410-899F-FE0A4B3241E2}" type="pres">
      <dgm:prSet presAssocID="{9B7BB14A-2C9E-4A27-9E6F-CB3855A2670E}" presName="node" presStyleLbl="node1" presStyleIdx="5" presStyleCnt="10" custScaleY="112020">
        <dgm:presLayoutVars>
          <dgm:bulletEnabled val="1"/>
        </dgm:presLayoutVars>
      </dgm:prSet>
      <dgm:spPr/>
    </dgm:pt>
    <dgm:pt modelId="{07022091-9741-491D-A7BA-6A1A8293ACB4}" type="pres">
      <dgm:prSet presAssocID="{727C5AFE-030F-4827-9BE6-F888CAEEE22D}" presName="sibTrans" presStyleLbl="sibTrans1D1" presStyleIdx="5" presStyleCnt="9"/>
      <dgm:spPr/>
    </dgm:pt>
    <dgm:pt modelId="{58CEA55E-3861-4808-9916-17F58AC819A8}" type="pres">
      <dgm:prSet presAssocID="{727C5AFE-030F-4827-9BE6-F888CAEEE22D}" presName="connectorText" presStyleLbl="sibTrans1D1" presStyleIdx="5" presStyleCnt="9"/>
      <dgm:spPr/>
    </dgm:pt>
    <dgm:pt modelId="{9BB7CE4F-8E36-4721-8779-EC88B90FE589}" type="pres">
      <dgm:prSet presAssocID="{F1477025-23FE-40CD-946D-2E3207E17B53}" presName="node" presStyleLbl="node1" presStyleIdx="6" presStyleCnt="10" custScaleY="112020">
        <dgm:presLayoutVars>
          <dgm:bulletEnabled val="1"/>
        </dgm:presLayoutVars>
      </dgm:prSet>
      <dgm:spPr>
        <a:xfrm>
          <a:off x="5361715" y="2037371"/>
          <a:ext cx="2178732" cy="1464369"/>
        </a:xfrm>
        <a:prstGeom prst="rect">
          <a:avLst/>
        </a:prstGeom>
      </dgm:spPr>
    </dgm:pt>
    <dgm:pt modelId="{2FB29A95-317D-4D30-B48C-E6779598C515}" type="pres">
      <dgm:prSet presAssocID="{25004728-F8B5-497D-B491-7628B586A076}" presName="sibTrans" presStyleLbl="sibTrans1D1" presStyleIdx="6" presStyleCnt="9"/>
      <dgm:spPr/>
    </dgm:pt>
    <dgm:pt modelId="{9845581D-A468-4B0D-995D-428C99EBDBB5}" type="pres">
      <dgm:prSet presAssocID="{25004728-F8B5-497D-B491-7628B586A076}" presName="connectorText" presStyleLbl="sibTrans1D1" presStyleIdx="6" presStyleCnt="9"/>
      <dgm:spPr/>
    </dgm:pt>
    <dgm:pt modelId="{DF8201FB-943A-47B0-9280-EA558163EC5C}" type="pres">
      <dgm:prSet presAssocID="{F7C922BD-449E-4103-AE65-3D9E1EFF694A}" presName="node" presStyleLbl="node1" presStyleIdx="7" presStyleCnt="10">
        <dgm:presLayoutVars>
          <dgm:bulletEnabled val="1"/>
        </dgm:presLayoutVars>
      </dgm:prSet>
      <dgm:spPr>
        <a:xfrm>
          <a:off x="8041555" y="2115936"/>
          <a:ext cx="2178732" cy="1307239"/>
        </a:xfrm>
        <a:prstGeom prst="rect">
          <a:avLst/>
        </a:prstGeom>
      </dgm:spPr>
    </dgm:pt>
    <dgm:pt modelId="{C4863A3D-791B-403C-9635-33F59B7E63F2}" type="pres">
      <dgm:prSet presAssocID="{370A552E-FE9E-47F6-B138-4CA921132C5A}" presName="sibTrans" presStyleLbl="sibTrans1D1" presStyleIdx="7" presStyleCnt="9"/>
      <dgm:spPr/>
    </dgm:pt>
    <dgm:pt modelId="{A3E32471-7018-4FB8-B44A-B583F943FA96}" type="pres">
      <dgm:prSet presAssocID="{370A552E-FE9E-47F6-B138-4CA921132C5A}" presName="connectorText" presStyleLbl="sibTrans1D1" presStyleIdx="7" presStyleCnt="9"/>
      <dgm:spPr/>
    </dgm:pt>
    <dgm:pt modelId="{C85E6DC5-F632-47D3-9792-1EF3163AFC84}" type="pres">
      <dgm:prSet presAssocID="{FCE721DE-1AC4-4A48-AF1F-4F39D87D0823}" presName="node" presStyleLbl="node1" presStyleIdx="8" presStyleCnt="10">
        <dgm:presLayoutVars>
          <dgm:bulletEnabled val="1"/>
        </dgm:presLayoutVars>
      </dgm:prSet>
      <dgm:spPr>
        <a:xfrm>
          <a:off x="2033" y="4003673"/>
          <a:ext cx="2178732" cy="1307239"/>
        </a:xfrm>
        <a:prstGeom prst="rect">
          <a:avLst/>
        </a:prstGeom>
      </dgm:spPr>
    </dgm:pt>
    <dgm:pt modelId="{9DB33B1D-5621-4EF9-97BF-5FBF343DE878}" type="pres">
      <dgm:prSet presAssocID="{A2AE9949-C990-462C-BF67-B6E3F9ADDB7D}" presName="sibTrans" presStyleLbl="sibTrans1D1" presStyleIdx="8" presStyleCnt="9"/>
      <dgm:spPr/>
    </dgm:pt>
    <dgm:pt modelId="{967082EE-8C25-4D30-9093-83C72117A9D1}" type="pres">
      <dgm:prSet presAssocID="{A2AE9949-C990-462C-BF67-B6E3F9ADDB7D}" presName="connectorText" presStyleLbl="sibTrans1D1" presStyleIdx="8" presStyleCnt="9"/>
      <dgm:spPr/>
    </dgm:pt>
    <dgm:pt modelId="{E70D6569-C624-43A7-9064-EF5115D3594B}" type="pres">
      <dgm:prSet presAssocID="{15CB8F02-8E6D-4382-85B3-D79E1522316B}" presName="node" presStyleLbl="node1" presStyleIdx="9" presStyleCnt="10">
        <dgm:presLayoutVars>
          <dgm:bulletEnabled val="1"/>
        </dgm:presLayoutVars>
      </dgm:prSet>
      <dgm:spPr>
        <a:xfrm>
          <a:off x="2681874" y="4003673"/>
          <a:ext cx="2178732" cy="1307239"/>
        </a:xfrm>
        <a:prstGeom prst="rect">
          <a:avLst/>
        </a:prstGeom>
      </dgm:spPr>
    </dgm:pt>
  </dgm:ptLst>
  <dgm:cxnLst>
    <dgm:cxn modelId="{061D020A-B394-4544-AFE3-AA772FB24C97}" type="presOf" srcId="{C3D5418D-B79F-40F1-8B6A-010F8E08B51D}" destId="{E957956A-FA27-4F46-A97B-15E22351A87A}" srcOrd="0" destOrd="0" presId="urn:microsoft.com/office/officeart/2005/8/layout/bProcess3"/>
    <dgm:cxn modelId="{8F47D216-DEB5-4EE0-A68E-4A5E402C798F}" srcId="{C3D5418D-B79F-40F1-8B6A-010F8E08B51D}" destId="{15CB8F02-8E6D-4382-85B3-D79E1522316B}" srcOrd="9" destOrd="0" parTransId="{746B35A5-2DDB-462F-B874-E1D34CE0925B}" sibTransId="{68A6E543-818C-4930-A028-B99A827C8A6B}"/>
    <dgm:cxn modelId="{7BE36D1A-CC7D-4C8E-A4CB-01A8E6CFDFD2}" type="presOf" srcId="{370A552E-FE9E-47F6-B138-4CA921132C5A}" destId="{C4863A3D-791B-403C-9635-33F59B7E63F2}" srcOrd="0" destOrd="0" presId="urn:microsoft.com/office/officeart/2005/8/layout/bProcess3"/>
    <dgm:cxn modelId="{EA2DB91D-B3E3-4AC0-9A7A-AF859598BD99}" type="presOf" srcId="{370A552E-FE9E-47F6-B138-4CA921132C5A}" destId="{A3E32471-7018-4FB8-B44A-B583F943FA96}" srcOrd="1" destOrd="0" presId="urn:microsoft.com/office/officeart/2005/8/layout/bProcess3"/>
    <dgm:cxn modelId="{7AEC2423-B395-482C-88D0-2767D981DA98}" type="presOf" srcId="{F1477025-23FE-40CD-946D-2E3207E17B53}" destId="{9BB7CE4F-8E36-4721-8779-EC88B90FE589}" srcOrd="0" destOrd="0" presId="urn:microsoft.com/office/officeart/2005/8/layout/bProcess3"/>
    <dgm:cxn modelId="{6D01D627-6860-4EFB-86CC-60B1FEE7A409}" type="presOf" srcId="{FCE721DE-1AC4-4A48-AF1F-4F39D87D0823}" destId="{C85E6DC5-F632-47D3-9792-1EF3163AFC84}" srcOrd="0" destOrd="0" presId="urn:microsoft.com/office/officeart/2005/8/layout/bProcess3"/>
    <dgm:cxn modelId="{C0DFDD2F-328C-442C-8BC9-0A0AE66D7293}" type="presOf" srcId="{C454048F-7D75-4D56-A737-CAB33D587E65}" destId="{4CDAB752-1BAD-436E-AB76-BCE084B5DF6D}" srcOrd="0" destOrd="0" presId="urn:microsoft.com/office/officeart/2005/8/layout/bProcess3"/>
    <dgm:cxn modelId="{C386475C-70FD-4F2E-B2BD-4690FA3FDDA6}" type="presOf" srcId="{F713E035-AC8E-4DA8-A1A3-1DF2DD8D8B3B}" destId="{5EC7BE8E-5CE5-4D79-AFE1-3026673DA3C1}" srcOrd="0" destOrd="0" presId="urn:microsoft.com/office/officeart/2005/8/layout/bProcess3"/>
    <dgm:cxn modelId="{08B61360-2C93-412A-B290-7C6F2D003211}" srcId="{C3D5418D-B79F-40F1-8B6A-010F8E08B51D}" destId="{F7C922BD-449E-4103-AE65-3D9E1EFF694A}" srcOrd="7" destOrd="0" parTransId="{A24A69AA-394C-4AA5-BD1A-94374D09060B}" sibTransId="{370A552E-FE9E-47F6-B138-4CA921132C5A}"/>
    <dgm:cxn modelId="{0A7E0C73-C449-4CC2-B521-1A97F8A16CF1}" type="presOf" srcId="{142D01DE-50F3-4EFA-8A54-5C2EAC2C8C2E}" destId="{B8E54A20-3A9B-4273-804D-A113732B9AAB}" srcOrd="1" destOrd="0" presId="urn:microsoft.com/office/officeart/2005/8/layout/bProcess3"/>
    <dgm:cxn modelId="{26EF9055-9EE6-418B-AA13-977CEFF67E67}" type="presOf" srcId="{F7507BED-38EB-49ED-B7A6-8FCBA147F5C2}" destId="{0CF29037-45BB-4944-8BFD-3F1B27F8D163}" srcOrd="0" destOrd="0" presId="urn:microsoft.com/office/officeart/2005/8/layout/bProcess3"/>
    <dgm:cxn modelId="{C7CDC255-722B-4D9F-966D-522D4FD83D7B}" srcId="{C3D5418D-B79F-40F1-8B6A-010F8E08B51D}" destId="{4399C80B-EAFA-4A62-BC2F-008D66A22853}" srcOrd="0" destOrd="0" parTransId="{A19E7A3B-F4C5-412D-B4B5-F582025B2AA7}" sibTransId="{2A70B5D9-E2BD-4952-9CBF-4287E32CA6C5}"/>
    <dgm:cxn modelId="{A23B8857-10A5-4D68-A3E7-28DA187386EA}" type="presOf" srcId="{9B7BB14A-2C9E-4A27-9E6F-CB3855A2670E}" destId="{4A83ACCC-87FF-4410-899F-FE0A4B3241E2}" srcOrd="0" destOrd="0" presId="urn:microsoft.com/office/officeart/2005/8/layout/bProcess3"/>
    <dgm:cxn modelId="{FD929357-9124-4F94-91B2-169AC6632E57}" srcId="{C3D5418D-B79F-40F1-8B6A-010F8E08B51D}" destId="{FCE721DE-1AC4-4A48-AF1F-4F39D87D0823}" srcOrd="8" destOrd="0" parTransId="{2159A186-AF9C-4160-98EB-7D5D62338FB6}" sibTransId="{A2AE9949-C990-462C-BF67-B6E3F9ADDB7D}"/>
    <dgm:cxn modelId="{289B7478-50F7-4BFD-AD92-8DEBB6F381A5}" srcId="{C3D5418D-B79F-40F1-8B6A-010F8E08B51D}" destId="{44CEA235-16A5-4962-B110-DF32E62C7472}" srcOrd="1" destOrd="0" parTransId="{C7C19F37-771F-4207-B9CA-B7177E393786}" sibTransId="{026CF1DB-742B-4D88-9DC8-64881409F61B}"/>
    <dgm:cxn modelId="{C116F978-074C-4CC9-89AB-F70A2FF556F4}" type="presOf" srcId="{4399C80B-EAFA-4A62-BC2F-008D66A22853}" destId="{F55C5BA8-AC08-4AF0-94BE-A6423F8FD205}" srcOrd="0" destOrd="0" presId="urn:microsoft.com/office/officeart/2005/8/layout/bProcess3"/>
    <dgm:cxn modelId="{39CA747A-A376-4FF6-A1CA-338913C62192}" type="presOf" srcId="{44CEA235-16A5-4962-B110-DF32E62C7472}" destId="{CBD5EA3D-2E86-490D-B5C4-95BE6C9B4750}" srcOrd="0" destOrd="0" presId="urn:microsoft.com/office/officeart/2005/8/layout/bProcess3"/>
    <dgm:cxn modelId="{37769A7C-F7D6-4D3E-96BB-C57078D05096}" type="presOf" srcId="{727C5AFE-030F-4827-9BE6-F888CAEEE22D}" destId="{07022091-9741-491D-A7BA-6A1A8293ACB4}" srcOrd="0" destOrd="0" presId="urn:microsoft.com/office/officeart/2005/8/layout/bProcess3"/>
    <dgm:cxn modelId="{4CDD3980-4F9C-4830-868D-F757C4064788}" type="presOf" srcId="{A2AE9949-C990-462C-BF67-B6E3F9ADDB7D}" destId="{967082EE-8C25-4D30-9093-83C72117A9D1}" srcOrd="1" destOrd="0" presId="urn:microsoft.com/office/officeart/2005/8/layout/bProcess3"/>
    <dgm:cxn modelId="{F984068B-517E-4A49-9697-5B650875CD9D}" type="presOf" srcId="{026CF1DB-742B-4D88-9DC8-64881409F61B}" destId="{3D672403-C665-411F-9DBF-7F0D360EEBFB}" srcOrd="1" destOrd="0" presId="urn:microsoft.com/office/officeart/2005/8/layout/bProcess3"/>
    <dgm:cxn modelId="{CD690E8B-1ABD-43E1-B04E-209A977B9762}" type="presOf" srcId="{2B322705-5FB1-4001-8F4B-6F045DBF7FB6}" destId="{4330846E-433D-4763-AB99-ED17A24B4790}" srcOrd="0" destOrd="0" presId="urn:microsoft.com/office/officeart/2005/8/layout/bProcess3"/>
    <dgm:cxn modelId="{079A2991-F35E-4571-B42C-60D57037C49C}" type="presOf" srcId="{A2AE9949-C990-462C-BF67-B6E3F9ADDB7D}" destId="{9DB33B1D-5621-4EF9-97BF-5FBF343DE878}" srcOrd="0" destOrd="0" presId="urn:microsoft.com/office/officeart/2005/8/layout/bProcess3"/>
    <dgm:cxn modelId="{2D25F992-E195-4ED7-9F8A-5B22A082EA0E}" srcId="{C3D5418D-B79F-40F1-8B6A-010F8E08B51D}" destId="{9B7BB14A-2C9E-4A27-9E6F-CB3855A2670E}" srcOrd="5" destOrd="0" parTransId="{C687905C-974A-42D9-82C2-6A9A54E7CAF6}" sibTransId="{727C5AFE-030F-4827-9BE6-F888CAEEE22D}"/>
    <dgm:cxn modelId="{FE9966A5-E2DE-4CBC-AAA5-7E2F28AF20EA}" type="presOf" srcId="{026CF1DB-742B-4D88-9DC8-64881409F61B}" destId="{8506512E-B702-4DA7-AFBD-1254B3381934}" srcOrd="0" destOrd="0" presId="urn:microsoft.com/office/officeart/2005/8/layout/bProcess3"/>
    <dgm:cxn modelId="{AA70DBA5-A747-4A15-9301-14B2EDCFCA7F}" type="presOf" srcId="{15CB8F02-8E6D-4382-85B3-D79E1522316B}" destId="{E70D6569-C624-43A7-9064-EF5115D3594B}" srcOrd="0" destOrd="0" presId="urn:microsoft.com/office/officeart/2005/8/layout/bProcess3"/>
    <dgm:cxn modelId="{A914E3AC-8D98-4847-85E9-78E2FCDEF79E}" type="presOf" srcId="{2B322705-5FB1-4001-8F4B-6F045DBF7FB6}" destId="{1DA71184-BC90-46CE-9842-7844180859E2}" srcOrd="1" destOrd="0" presId="urn:microsoft.com/office/officeart/2005/8/layout/bProcess3"/>
    <dgm:cxn modelId="{34A76EAD-8EBA-40E9-8ED2-CFB8D19C460A}" type="presOf" srcId="{2A70B5D9-E2BD-4952-9CBF-4287E32CA6C5}" destId="{0703AF73-78C8-4D17-A62D-FE267E1BD95B}" srcOrd="1" destOrd="0" presId="urn:microsoft.com/office/officeart/2005/8/layout/bProcess3"/>
    <dgm:cxn modelId="{9D8B28B0-9B0D-4118-8E8B-9427A28E0CBE}" type="presOf" srcId="{25004728-F8B5-497D-B491-7628B586A076}" destId="{9845581D-A468-4B0D-995D-428C99EBDBB5}" srcOrd="1" destOrd="0" presId="urn:microsoft.com/office/officeart/2005/8/layout/bProcess3"/>
    <dgm:cxn modelId="{679008B7-288F-45EB-AB7F-AA3B471D6064}" srcId="{C3D5418D-B79F-40F1-8B6A-010F8E08B51D}" destId="{F1477025-23FE-40CD-946D-2E3207E17B53}" srcOrd="6" destOrd="0" parTransId="{7CB20964-86C7-4921-B568-3C06D3629C6F}" sibTransId="{25004728-F8B5-497D-B491-7628B586A076}"/>
    <dgm:cxn modelId="{A9BA9DBC-A857-4CC7-8E05-777777F84E75}" srcId="{C3D5418D-B79F-40F1-8B6A-010F8E08B51D}" destId="{5797F4BB-12BF-4793-8734-927D81C28463}" srcOrd="4" destOrd="0" parTransId="{1B8A46D2-6494-4B48-9F13-5151C0BB68F5}" sibTransId="{142D01DE-50F3-4EFA-8A54-5C2EAC2C8C2E}"/>
    <dgm:cxn modelId="{200074C8-874D-49F6-AA42-6373244A7538}" type="presOf" srcId="{2A70B5D9-E2BD-4952-9CBF-4287E32CA6C5}" destId="{DD96EC53-9610-471F-A10D-B16FC32BA192}" srcOrd="0" destOrd="0" presId="urn:microsoft.com/office/officeart/2005/8/layout/bProcess3"/>
    <dgm:cxn modelId="{BDF774CD-40B1-414D-BC3D-83E41501A2EF}" type="presOf" srcId="{142D01DE-50F3-4EFA-8A54-5C2EAC2C8C2E}" destId="{D9FC0548-3627-4283-83FB-5271E6BABD8B}" srcOrd="0" destOrd="0" presId="urn:microsoft.com/office/officeart/2005/8/layout/bProcess3"/>
    <dgm:cxn modelId="{DD2C0FD0-BDDB-4E8E-99C0-34909C245215}" srcId="{C3D5418D-B79F-40F1-8B6A-010F8E08B51D}" destId="{F713E035-AC8E-4DA8-A1A3-1DF2DD8D8B3B}" srcOrd="2" destOrd="0" parTransId="{31BB83B2-1E97-4027-AF00-E73B4F1CF152}" sibTransId="{C454048F-7D75-4D56-A737-CAB33D587E65}"/>
    <dgm:cxn modelId="{DDE48BD5-D4F7-4375-8B30-FC9E5768166C}" type="presOf" srcId="{5797F4BB-12BF-4793-8734-927D81C28463}" destId="{D7E5890D-D0DA-49B9-B774-838BC9D1EEA8}" srcOrd="0" destOrd="0" presId="urn:microsoft.com/office/officeart/2005/8/layout/bProcess3"/>
    <dgm:cxn modelId="{D5CBE8D5-5F87-4A6C-B666-9EF2DB39A4FB}" type="presOf" srcId="{C454048F-7D75-4D56-A737-CAB33D587E65}" destId="{3C6206FF-8C48-4809-9511-84E46E9C8849}" srcOrd="1" destOrd="0" presId="urn:microsoft.com/office/officeart/2005/8/layout/bProcess3"/>
    <dgm:cxn modelId="{D5D893DC-DFBE-44DB-85E7-A2D1437A6F3A}" type="presOf" srcId="{727C5AFE-030F-4827-9BE6-F888CAEEE22D}" destId="{58CEA55E-3861-4808-9916-17F58AC819A8}" srcOrd="1" destOrd="0" presId="urn:microsoft.com/office/officeart/2005/8/layout/bProcess3"/>
    <dgm:cxn modelId="{6C71BDDF-5A23-4CF4-AAF6-D701D20EF1FB}" type="presOf" srcId="{25004728-F8B5-497D-B491-7628B586A076}" destId="{2FB29A95-317D-4D30-B48C-E6779598C515}" srcOrd="0" destOrd="0" presId="urn:microsoft.com/office/officeart/2005/8/layout/bProcess3"/>
    <dgm:cxn modelId="{F4D04AEA-31C5-4F1E-828F-1DD6F17C69A6}" srcId="{C3D5418D-B79F-40F1-8B6A-010F8E08B51D}" destId="{F7507BED-38EB-49ED-B7A6-8FCBA147F5C2}" srcOrd="3" destOrd="0" parTransId="{D494E599-DF48-4CB9-ACEF-B3A64338A6A0}" sibTransId="{2B322705-5FB1-4001-8F4B-6F045DBF7FB6}"/>
    <dgm:cxn modelId="{38E7E0ED-E42F-4EE5-9DC1-79981F4F1673}" type="presOf" srcId="{F7C922BD-449E-4103-AE65-3D9E1EFF694A}" destId="{DF8201FB-943A-47B0-9280-EA558163EC5C}" srcOrd="0" destOrd="0" presId="urn:microsoft.com/office/officeart/2005/8/layout/bProcess3"/>
    <dgm:cxn modelId="{CE9D0BC2-1F4C-4A02-8CFD-13D399C53951}" type="presParOf" srcId="{E957956A-FA27-4F46-A97B-15E22351A87A}" destId="{F55C5BA8-AC08-4AF0-94BE-A6423F8FD205}" srcOrd="0" destOrd="0" presId="urn:microsoft.com/office/officeart/2005/8/layout/bProcess3"/>
    <dgm:cxn modelId="{E19543A6-9C5B-49F6-8CFA-DB2A373C2562}" type="presParOf" srcId="{E957956A-FA27-4F46-A97B-15E22351A87A}" destId="{DD96EC53-9610-471F-A10D-B16FC32BA192}" srcOrd="1" destOrd="0" presId="urn:microsoft.com/office/officeart/2005/8/layout/bProcess3"/>
    <dgm:cxn modelId="{2B5EEC00-1368-4E9A-8A40-7BB218EA5231}" type="presParOf" srcId="{DD96EC53-9610-471F-A10D-B16FC32BA192}" destId="{0703AF73-78C8-4D17-A62D-FE267E1BD95B}" srcOrd="0" destOrd="0" presId="urn:microsoft.com/office/officeart/2005/8/layout/bProcess3"/>
    <dgm:cxn modelId="{576239D9-53F0-45B1-A98D-081BDC0E54CC}" type="presParOf" srcId="{E957956A-FA27-4F46-A97B-15E22351A87A}" destId="{CBD5EA3D-2E86-490D-B5C4-95BE6C9B4750}" srcOrd="2" destOrd="0" presId="urn:microsoft.com/office/officeart/2005/8/layout/bProcess3"/>
    <dgm:cxn modelId="{156E9496-BDE6-4146-BD46-F010B658AE98}" type="presParOf" srcId="{E957956A-FA27-4F46-A97B-15E22351A87A}" destId="{8506512E-B702-4DA7-AFBD-1254B3381934}" srcOrd="3" destOrd="0" presId="urn:microsoft.com/office/officeart/2005/8/layout/bProcess3"/>
    <dgm:cxn modelId="{9A05C1D8-C735-486B-BE19-4087C5F8583B}" type="presParOf" srcId="{8506512E-B702-4DA7-AFBD-1254B3381934}" destId="{3D672403-C665-411F-9DBF-7F0D360EEBFB}" srcOrd="0" destOrd="0" presId="urn:microsoft.com/office/officeart/2005/8/layout/bProcess3"/>
    <dgm:cxn modelId="{932E28F6-0024-48BD-AD83-75B354D59137}" type="presParOf" srcId="{E957956A-FA27-4F46-A97B-15E22351A87A}" destId="{5EC7BE8E-5CE5-4D79-AFE1-3026673DA3C1}" srcOrd="4" destOrd="0" presId="urn:microsoft.com/office/officeart/2005/8/layout/bProcess3"/>
    <dgm:cxn modelId="{E2638E23-C0C4-43A1-85E0-873B2A3A2872}" type="presParOf" srcId="{E957956A-FA27-4F46-A97B-15E22351A87A}" destId="{4CDAB752-1BAD-436E-AB76-BCE084B5DF6D}" srcOrd="5" destOrd="0" presId="urn:microsoft.com/office/officeart/2005/8/layout/bProcess3"/>
    <dgm:cxn modelId="{6943377C-509B-4875-A9A3-0FBEA05AC6AE}" type="presParOf" srcId="{4CDAB752-1BAD-436E-AB76-BCE084B5DF6D}" destId="{3C6206FF-8C48-4809-9511-84E46E9C8849}" srcOrd="0" destOrd="0" presId="urn:microsoft.com/office/officeart/2005/8/layout/bProcess3"/>
    <dgm:cxn modelId="{A7415233-E9DD-4882-8C84-97275A159963}" type="presParOf" srcId="{E957956A-FA27-4F46-A97B-15E22351A87A}" destId="{0CF29037-45BB-4944-8BFD-3F1B27F8D163}" srcOrd="6" destOrd="0" presId="urn:microsoft.com/office/officeart/2005/8/layout/bProcess3"/>
    <dgm:cxn modelId="{976A2BB6-61C8-4C39-BEB1-340C857F374A}" type="presParOf" srcId="{E957956A-FA27-4F46-A97B-15E22351A87A}" destId="{4330846E-433D-4763-AB99-ED17A24B4790}" srcOrd="7" destOrd="0" presId="urn:microsoft.com/office/officeart/2005/8/layout/bProcess3"/>
    <dgm:cxn modelId="{8FEF3CE3-660A-4E13-88C0-BF60C64B0F93}" type="presParOf" srcId="{4330846E-433D-4763-AB99-ED17A24B4790}" destId="{1DA71184-BC90-46CE-9842-7844180859E2}" srcOrd="0" destOrd="0" presId="urn:microsoft.com/office/officeart/2005/8/layout/bProcess3"/>
    <dgm:cxn modelId="{80AEAF59-4A1F-44AA-BDA3-1AF88AB76995}" type="presParOf" srcId="{E957956A-FA27-4F46-A97B-15E22351A87A}" destId="{D7E5890D-D0DA-49B9-B774-838BC9D1EEA8}" srcOrd="8" destOrd="0" presId="urn:microsoft.com/office/officeart/2005/8/layout/bProcess3"/>
    <dgm:cxn modelId="{15B002D0-1F97-47F3-95C1-883981F24671}" type="presParOf" srcId="{E957956A-FA27-4F46-A97B-15E22351A87A}" destId="{D9FC0548-3627-4283-83FB-5271E6BABD8B}" srcOrd="9" destOrd="0" presId="urn:microsoft.com/office/officeart/2005/8/layout/bProcess3"/>
    <dgm:cxn modelId="{64BB9089-2086-4D7C-AABB-E5902966A427}" type="presParOf" srcId="{D9FC0548-3627-4283-83FB-5271E6BABD8B}" destId="{B8E54A20-3A9B-4273-804D-A113732B9AAB}" srcOrd="0" destOrd="0" presId="urn:microsoft.com/office/officeart/2005/8/layout/bProcess3"/>
    <dgm:cxn modelId="{DF43F940-41E9-4657-87D1-CB35278425AE}" type="presParOf" srcId="{E957956A-FA27-4F46-A97B-15E22351A87A}" destId="{4A83ACCC-87FF-4410-899F-FE0A4B3241E2}" srcOrd="10" destOrd="0" presId="urn:microsoft.com/office/officeart/2005/8/layout/bProcess3"/>
    <dgm:cxn modelId="{4140A580-D599-45CB-8748-F7047B3392CD}" type="presParOf" srcId="{E957956A-FA27-4F46-A97B-15E22351A87A}" destId="{07022091-9741-491D-A7BA-6A1A8293ACB4}" srcOrd="11" destOrd="0" presId="urn:microsoft.com/office/officeart/2005/8/layout/bProcess3"/>
    <dgm:cxn modelId="{98366EEA-E8F4-40B8-A1E8-8B56EE4F96FB}" type="presParOf" srcId="{07022091-9741-491D-A7BA-6A1A8293ACB4}" destId="{58CEA55E-3861-4808-9916-17F58AC819A8}" srcOrd="0" destOrd="0" presId="urn:microsoft.com/office/officeart/2005/8/layout/bProcess3"/>
    <dgm:cxn modelId="{F77CB292-E5ED-4BA5-B071-65A7C5612EB8}" type="presParOf" srcId="{E957956A-FA27-4F46-A97B-15E22351A87A}" destId="{9BB7CE4F-8E36-4721-8779-EC88B90FE589}" srcOrd="12" destOrd="0" presId="urn:microsoft.com/office/officeart/2005/8/layout/bProcess3"/>
    <dgm:cxn modelId="{3BB5E351-702D-43BA-8913-27DAD83E0687}" type="presParOf" srcId="{E957956A-FA27-4F46-A97B-15E22351A87A}" destId="{2FB29A95-317D-4D30-B48C-E6779598C515}" srcOrd="13" destOrd="0" presId="urn:microsoft.com/office/officeart/2005/8/layout/bProcess3"/>
    <dgm:cxn modelId="{4B7CC8BE-EC61-4AEB-96DA-D8297567EE98}" type="presParOf" srcId="{2FB29A95-317D-4D30-B48C-E6779598C515}" destId="{9845581D-A468-4B0D-995D-428C99EBDBB5}" srcOrd="0" destOrd="0" presId="urn:microsoft.com/office/officeart/2005/8/layout/bProcess3"/>
    <dgm:cxn modelId="{BA5A99B7-DB6D-4E60-AD69-F334DB3ED973}" type="presParOf" srcId="{E957956A-FA27-4F46-A97B-15E22351A87A}" destId="{DF8201FB-943A-47B0-9280-EA558163EC5C}" srcOrd="14" destOrd="0" presId="urn:microsoft.com/office/officeart/2005/8/layout/bProcess3"/>
    <dgm:cxn modelId="{19A8CA8B-80A3-47A7-B5D3-03A4DEF22A3E}" type="presParOf" srcId="{E957956A-FA27-4F46-A97B-15E22351A87A}" destId="{C4863A3D-791B-403C-9635-33F59B7E63F2}" srcOrd="15" destOrd="0" presId="urn:microsoft.com/office/officeart/2005/8/layout/bProcess3"/>
    <dgm:cxn modelId="{48F75405-0774-4722-99FA-83F794A93186}" type="presParOf" srcId="{C4863A3D-791B-403C-9635-33F59B7E63F2}" destId="{A3E32471-7018-4FB8-B44A-B583F943FA96}" srcOrd="0" destOrd="0" presId="urn:microsoft.com/office/officeart/2005/8/layout/bProcess3"/>
    <dgm:cxn modelId="{B002DB8C-E2FC-49AC-B745-2707A977E7AF}" type="presParOf" srcId="{E957956A-FA27-4F46-A97B-15E22351A87A}" destId="{C85E6DC5-F632-47D3-9792-1EF3163AFC84}" srcOrd="16" destOrd="0" presId="urn:microsoft.com/office/officeart/2005/8/layout/bProcess3"/>
    <dgm:cxn modelId="{9EBD0C30-8DDD-403F-AFF3-80C050FD1530}" type="presParOf" srcId="{E957956A-FA27-4F46-A97B-15E22351A87A}" destId="{9DB33B1D-5621-4EF9-97BF-5FBF343DE878}" srcOrd="17" destOrd="0" presId="urn:microsoft.com/office/officeart/2005/8/layout/bProcess3"/>
    <dgm:cxn modelId="{05DF0186-8E7E-4DEE-8D7E-5C5928F2B81E}" type="presParOf" srcId="{9DB33B1D-5621-4EF9-97BF-5FBF343DE878}" destId="{967082EE-8C25-4D30-9093-83C72117A9D1}" srcOrd="0" destOrd="0" presId="urn:microsoft.com/office/officeart/2005/8/layout/bProcess3"/>
    <dgm:cxn modelId="{95AA0D9F-3724-42AF-BA50-CC3164B48832}" type="presParOf" srcId="{E957956A-FA27-4F46-A97B-15E22351A87A}" destId="{E70D6569-C624-43A7-9064-EF5115D3594B}" srcOrd="1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8C036C-D80C-47E1-8628-7F3DBE74BD2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C85C4C7-AD15-4E69-BB3E-2FA460FE1568}">
      <dgm:prSet custT="1"/>
      <dgm:spPr/>
      <dgm:t>
        <a:bodyPr/>
        <a:lstStyle/>
        <a:p>
          <a:r>
            <a:rPr lang="en-US" sz="2800" b="1">
              <a:latin typeface="Arial"/>
              <a:cs typeface="Arial"/>
            </a:rPr>
            <a:t>State Water Board will be responsible for:</a:t>
          </a:r>
          <a:endParaRPr lang="en-US" sz="2800">
            <a:latin typeface="Arial"/>
            <a:cs typeface="Arial"/>
          </a:endParaRPr>
        </a:p>
      </dgm:t>
    </dgm:pt>
    <dgm:pt modelId="{BA363392-61CB-40D6-8306-B4819CD3334F}" type="parTrans" cxnId="{8661CD37-74D0-4BCC-8A27-A289C47EE3B4}">
      <dgm:prSet/>
      <dgm:spPr/>
      <dgm:t>
        <a:bodyPr/>
        <a:lstStyle/>
        <a:p>
          <a:endParaRPr lang="en-US"/>
        </a:p>
      </dgm:t>
    </dgm:pt>
    <dgm:pt modelId="{3E97D21C-340D-4564-A949-2EE81D740E2D}" type="sibTrans" cxnId="{8661CD37-74D0-4BCC-8A27-A289C47EE3B4}">
      <dgm:prSet/>
      <dgm:spPr/>
      <dgm:t>
        <a:bodyPr/>
        <a:lstStyle/>
        <a:p>
          <a:endParaRPr lang="en-US"/>
        </a:p>
      </dgm:t>
    </dgm:pt>
    <dgm:pt modelId="{8DAB8E3B-E5F5-4D5B-87D0-65F7782AE336}">
      <dgm:prSet custT="1"/>
      <dgm:spPr/>
      <dgm:t>
        <a:bodyPr/>
        <a:lstStyle/>
        <a:p>
          <a:pPr>
            <a:lnSpc>
              <a:spcPct val="150000"/>
            </a:lnSpc>
          </a:pPr>
          <a:r>
            <a:rPr lang="en-US" sz="2400">
              <a:latin typeface="Arial"/>
              <a:cs typeface="Arial"/>
            </a:rPr>
            <a:t>Salary and benefits for Administrator</a:t>
          </a:r>
        </a:p>
      </dgm:t>
    </dgm:pt>
    <dgm:pt modelId="{57302A67-11AB-4D62-BE7E-6EF2591579D8}" type="parTrans" cxnId="{7B594935-19A8-4CA9-BA39-BD31CC39B5EC}">
      <dgm:prSet/>
      <dgm:spPr/>
      <dgm:t>
        <a:bodyPr/>
        <a:lstStyle/>
        <a:p>
          <a:endParaRPr lang="en-US"/>
        </a:p>
      </dgm:t>
    </dgm:pt>
    <dgm:pt modelId="{B64ACCC7-CBEF-4DDE-8DAB-81761F90A38E}" type="sibTrans" cxnId="{7B594935-19A8-4CA9-BA39-BD31CC39B5EC}">
      <dgm:prSet/>
      <dgm:spPr/>
      <dgm:t>
        <a:bodyPr/>
        <a:lstStyle/>
        <a:p>
          <a:endParaRPr lang="en-US"/>
        </a:p>
      </dgm:t>
    </dgm:pt>
    <dgm:pt modelId="{5E0AA50C-4E22-4F74-BCD7-E51174DC16BC}">
      <dgm:prSet custT="1"/>
      <dgm:spPr/>
      <dgm:t>
        <a:bodyPr/>
        <a:lstStyle/>
        <a:p>
          <a:pPr>
            <a:lnSpc>
              <a:spcPct val="90000"/>
            </a:lnSpc>
          </a:pPr>
          <a:r>
            <a:rPr lang="en-US" sz="2400">
              <a:latin typeface="Arial"/>
              <a:cs typeface="Arial"/>
            </a:rPr>
            <a:t>Administrative costs attributed solely to Administrator (working space, phones, furniture)</a:t>
          </a:r>
        </a:p>
      </dgm:t>
    </dgm:pt>
    <dgm:pt modelId="{D887F99B-539D-494D-B24D-2502D3E3FE6E}" type="parTrans" cxnId="{A3D3B09F-73FA-4CD1-BD00-49B451FAEFE3}">
      <dgm:prSet/>
      <dgm:spPr/>
      <dgm:t>
        <a:bodyPr/>
        <a:lstStyle/>
        <a:p>
          <a:endParaRPr lang="en-US"/>
        </a:p>
      </dgm:t>
    </dgm:pt>
    <dgm:pt modelId="{9C97459E-52E9-4977-B859-A53ECE1A0A61}" type="sibTrans" cxnId="{A3D3B09F-73FA-4CD1-BD00-49B451FAEFE3}">
      <dgm:prSet/>
      <dgm:spPr/>
      <dgm:t>
        <a:bodyPr/>
        <a:lstStyle/>
        <a:p>
          <a:endParaRPr lang="en-US"/>
        </a:p>
      </dgm:t>
    </dgm:pt>
    <dgm:pt modelId="{4B2CA915-865D-4CA9-81A4-2927AF4105B1}">
      <dgm:prSet custT="1"/>
      <dgm:spPr/>
      <dgm:t>
        <a:bodyPr/>
        <a:lstStyle/>
        <a:p>
          <a:pPr>
            <a:lnSpc>
              <a:spcPct val="90000"/>
            </a:lnSpc>
          </a:pPr>
          <a:r>
            <a:rPr lang="en-US" sz="2400">
              <a:latin typeface="Arial"/>
              <a:cs typeface="Arial"/>
            </a:rPr>
            <a:t>Legal, accounting and other similar managerial fees</a:t>
          </a:r>
        </a:p>
      </dgm:t>
    </dgm:pt>
    <dgm:pt modelId="{6E46F570-2F53-4EDF-BA9F-7AF45F7C4090}" type="parTrans" cxnId="{CED3439A-D302-45F4-85CB-F85FFF07F238}">
      <dgm:prSet/>
      <dgm:spPr/>
      <dgm:t>
        <a:bodyPr/>
        <a:lstStyle/>
        <a:p>
          <a:endParaRPr lang="en-US"/>
        </a:p>
      </dgm:t>
    </dgm:pt>
    <dgm:pt modelId="{FDFFEE76-32A3-4407-8334-2308C6BA6A07}" type="sibTrans" cxnId="{CED3439A-D302-45F4-85CB-F85FFF07F238}">
      <dgm:prSet/>
      <dgm:spPr/>
      <dgm:t>
        <a:bodyPr/>
        <a:lstStyle/>
        <a:p>
          <a:endParaRPr lang="en-US"/>
        </a:p>
      </dgm:t>
    </dgm:pt>
    <dgm:pt modelId="{B936F584-5772-43D6-BB28-83DA56CB47E0}">
      <dgm:prSet custT="1"/>
      <dgm:spPr/>
      <dgm:t>
        <a:bodyPr/>
        <a:lstStyle/>
        <a:p>
          <a:pPr rtl="0"/>
          <a:r>
            <a:rPr lang="en-US" sz="2800" b="1">
              <a:latin typeface="Arial"/>
              <a:cs typeface="Arial"/>
            </a:rPr>
            <a:t>Funding may be available for: </a:t>
          </a:r>
          <a:endParaRPr lang="en-US" sz="2800">
            <a:latin typeface="Arial"/>
            <a:cs typeface="Arial"/>
          </a:endParaRPr>
        </a:p>
      </dgm:t>
    </dgm:pt>
    <dgm:pt modelId="{65F503F8-A317-4D76-9EC1-E1337DD2A96A}" type="parTrans" cxnId="{CF3D39B7-B862-44B5-B585-966338FDE399}">
      <dgm:prSet/>
      <dgm:spPr/>
      <dgm:t>
        <a:bodyPr/>
        <a:lstStyle/>
        <a:p>
          <a:endParaRPr lang="en-US"/>
        </a:p>
      </dgm:t>
    </dgm:pt>
    <dgm:pt modelId="{F3AEA596-7358-45C0-B437-77E4BAB65A5D}" type="sibTrans" cxnId="{CF3D39B7-B862-44B5-B585-966338FDE399}">
      <dgm:prSet/>
      <dgm:spPr/>
      <dgm:t>
        <a:bodyPr/>
        <a:lstStyle/>
        <a:p>
          <a:endParaRPr lang="en-US"/>
        </a:p>
      </dgm:t>
    </dgm:pt>
    <dgm:pt modelId="{76354FBD-DBF7-4241-8B22-2CFDB10E2BF4}">
      <dgm:prSet custT="1"/>
      <dgm:spPr/>
      <dgm:t>
        <a:bodyPr/>
        <a:lstStyle/>
        <a:p>
          <a:pPr>
            <a:lnSpc>
              <a:spcPct val="150000"/>
            </a:lnSpc>
          </a:pPr>
          <a:r>
            <a:rPr lang="en-US" sz="2400">
              <a:latin typeface="Arial"/>
              <a:cs typeface="Arial"/>
            </a:rPr>
            <a:t>Construction and planning projects</a:t>
          </a:r>
        </a:p>
      </dgm:t>
    </dgm:pt>
    <dgm:pt modelId="{4DFCD538-FE0F-488F-AD6D-6FFB4F4B27D0}" type="parTrans" cxnId="{1718DA2B-5A78-4CA5-9F8A-E768593B3D9C}">
      <dgm:prSet/>
      <dgm:spPr/>
      <dgm:t>
        <a:bodyPr/>
        <a:lstStyle/>
        <a:p>
          <a:endParaRPr lang="en-US"/>
        </a:p>
      </dgm:t>
    </dgm:pt>
    <dgm:pt modelId="{D4D3DF6C-F0E0-4E74-BBA0-EEB6CF8FAA28}" type="sibTrans" cxnId="{1718DA2B-5A78-4CA5-9F8A-E768593B3D9C}">
      <dgm:prSet/>
      <dgm:spPr/>
      <dgm:t>
        <a:bodyPr/>
        <a:lstStyle/>
        <a:p>
          <a:endParaRPr lang="en-US"/>
        </a:p>
      </dgm:t>
    </dgm:pt>
    <dgm:pt modelId="{0F4E8B41-9F39-453B-981D-76AE846EF395}">
      <dgm:prSet custT="1"/>
      <dgm:spPr/>
      <dgm:t>
        <a:bodyPr/>
        <a:lstStyle/>
        <a:p>
          <a:pPr>
            <a:lnSpc>
              <a:spcPct val="90000"/>
            </a:lnSpc>
          </a:pPr>
          <a:r>
            <a:rPr lang="en-US" sz="2400">
              <a:latin typeface="Arial"/>
              <a:cs typeface="Arial"/>
            </a:rPr>
            <a:t>Ongoing operation and maintenance costs</a:t>
          </a:r>
        </a:p>
      </dgm:t>
    </dgm:pt>
    <dgm:pt modelId="{20850CEC-849B-4C4C-B63F-49E5A7334A50}" type="parTrans" cxnId="{D1F590D3-8DFD-4659-8F39-E956F86DEBE8}">
      <dgm:prSet/>
      <dgm:spPr/>
      <dgm:t>
        <a:bodyPr/>
        <a:lstStyle/>
        <a:p>
          <a:endParaRPr lang="en-US"/>
        </a:p>
      </dgm:t>
    </dgm:pt>
    <dgm:pt modelId="{35683114-DDDA-4023-AB8D-F1D2A6C8B34D}" type="sibTrans" cxnId="{D1F590D3-8DFD-4659-8F39-E956F86DEBE8}">
      <dgm:prSet/>
      <dgm:spPr/>
      <dgm:t>
        <a:bodyPr/>
        <a:lstStyle/>
        <a:p>
          <a:endParaRPr lang="en-US"/>
        </a:p>
      </dgm:t>
    </dgm:pt>
    <dgm:pt modelId="{651445ED-3408-49C6-B419-FDE3B2C99B23}" type="pres">
      <dgm:prSet presAssocID="{C88C036C-D80C-47E1-8628-7F3DBE74BD2F}" presName="linear" presStyleCnt="0">
        <dgm:presLayoutVars>
          <dgm:animLvl val="lvl"/>
          <dgm:resizeHandles val="exact"/>
        </dgm:presLayoutVars>
      </dgm:prSet>
      <dgm:spPr/>
    </dgm:pt>
    <dgm:pt modelId="{9C10B96B-7267-4901-B5C4-D7EFD6A3497D}" type="pres">
      <dgm:prSet presAssocID="{FC85C4C7-AD15-4E69-BB3E-2FA460FE1568}" presName="parentText" presStyleLbl="node1" presStyleIdx="0" presStyleCnt="2" custScaleY="68321" custLinFactNeighborX="-38542" custLinFactNeighborY="1967">
        <dgm:presLayoutVars>
          <dgm:chMax val="0"/>
          <dgm:bulletEnabled val="1"/>
        </dgm:presLayoutVars>
      </dgm:prSet>
      <dgm:spPr/>
    </dgm:pt>
    <dgm:pt modelId="{8C21C8BA-9B88-41A9-B4AF-F09E440BFD8E}" type="pres">
      <dgm:prSet presAssocID="{FC85C4C7-AD15-4E69-BB3E-2FA460FE1568}" presName="childText" presStyleLbl="revTx" presStyleIdx="0" presStyleCnt="2">
        <dgm:presLayoutVars>
          <dgm:bulletEnabled val="1"/>
        </dgm:presLayoutVars>
      </dgm:prSet>
      <dgm:spPr/>
    </dgm:pt>
    <dgm:pt modelId="{FCBA01B7-A4CA-4DD8-8161-48213962CB26}" type="pres">
      <dgm:prSet presAssocID="{B936F584-5772-43D6-BB28-83DA56CB47E0}" presName="parentText" presStyleLbl="node1" presStyleIdx="1" presStyleCnt="2" custScaleY="61544">
        <dgm:presLayoutVars>
          <dgm:chMax val="0"/>
          <dgm:bulletEnabled val="1"/>
        </dgm:presLayoutVars>
      </dgm:prSet>
      <dgm:spPr/>
    </dgm:pt>
    <dgm:pt modelId="{40E2ECDD-ADDD-4EE8-B4D8-64610D7B085A}" type="pres">
      <dgm:prSet presAssocID="{B936F584-5772-43D6-BB28-83DA56CB47E0}" presName="childText" presStyleLbl="revTx" presStyleIdx="1" presStyleCnt="2">
        <dgm:presLayoutVars>
          <dgm:bulletEnabled val="1"/>
        </dgm:presLayoutVars>
      </dgm:prSet>
      <dgm:spPr/>
    </dgm:pt>
  </dgm:ptLst>
  <dgm:cxnLst>
    <dgm:cxn modelId="{6468052A-BA62-480D-BB8F-95565EE35D92}" type="presOf" srcId="{8DAB8E3B-E5F5-4D5B-87D0-65F7782AE336}" destId="{8C21C8BA-9B88-41A9-B4AF-F09E440BFD8E}" srcOrd="0" destOrd="0" presId="urn:microsoft.com/office/officeart/2005/8/layout/vList2"/>
    <dgm:cxn modelId="{1718DA2B-5A78-4CA5-9F8A-E768593B3D9C}" srcId="{B936F584-5772-43D6-BB28-83DA56CB47E0}" destId="{76354FBD-DBF7-4241-8B22-2CFDB10E2BF4}" srcOrd="0" destOrd="0" parTransId="{4DFCD538-FE0F-488F-AD6D-6FFB4F4B27D0}" sibTransId="{D4D3DF6C-F0E0-4E74-BBA0-EEB6CF8FAA28}"/>
    <dgm:cxn modelId="{18809630-9FD1-4F8C-AB35-8BEC65B5CA1C}" type="presOf" srcId="{4B2CA915-865D-4CA9-81A4-2927AF4105B1}" destId="{8C21C8BA-9B88-41A9-B4AF-F09E440BFD8E}" srcOrd="0" destOrd="2" presId="urn:microsoft.com/office/officeart/2005/8/layout/vList2"/>
    <dgm:cxn modelId="{7B594935-19A8-4CA9-BA39-BD31CC39B5EC}" srcId="{FC85C4C7-AD15-4E69-BB3E-2FA460FE1568}" destId="{8DAB8E3B-E5F5-4D5B-87D0-65F7782AE336}" srcOrd="0" destOrd="0" parTransId="{57302A67-11AB-4D62-BE7E-6EF2591579D8}" sibTransId="{B64ACCC7-CBEF-4DDE-8DAB-81761F90A38E}"/>
    <dgm:cxn modelId="{8661CD37-74D0-4BCC-8A27-A289C47EE3B4}" srcId="{C88C036C-D80C-47E1-8628-7F3DBE74BD2F}" destId="{FC85C4C7-AD15-4E69-BB3E-2FA460FE1568}" srcOrd="0" destOrd="0" parTransId="{BA363392-61CB-40D6-8306-B4819CD3334F}" sibTransId="{3E97D21C-340D-4564-A949-2EE81D740E2D}"/>
    <dgm:cxn modelId="{7B9E0C46-ACE1-42A4-A96B-81619B61384D}" type="presOf" srcId="{C88C036C-D80C-47E1-8628-7F3DBE74BD2F}" destId="{651445ED-3408-49C6-B419-FDE3B2C99B23}" srcOrd="0" destOrd="0" presId="urn:microsoft.com/office/officeart/2005/8/layout/vList2"/>
    <dgm:cxn modelId="{6DB33E50-B5C8-4C36-AF0A-D910A59930A1}" type="presOf" srcId="{B936F584-5772-43D6-BB28-83DA56CB47E0}" destId="{FCBA01B7-A4CA-4DD8-8161-48213962CB26}" srcOrd="0" destOrd="0" presId="urn:microsoft.com/office/officeart/2005/8/layout/vList2"/>
    <dgm:cxn modelId="{CED3439A-D302-45F4-85CB-F85FFF07F238}" srcId="{FC85C4C7-AD15-4E69-BB3E-2FA460FE1568}" destId="{4B2CA915-865D-4CA9-81A4-2927AF4105B1}" srcOrd="2" destOrd="0" parTransId="{6E46F570-2F53-4EDF-BA9F-7AF45F7C4090}" sibTransId="{FDFFEE76-32A3-4407-8334-2308C6BA6A07}"/>
    <dgm:cxn modelId="{A3D3B09F-73FA-4CD1-BD00-49B451FAEFE3}" srcId="{FC85C4C7-AD15-4E69-BB3E-2FA460FE1568}" destId="{5E0AA50C-4E22-4F74-BCD7-E51174DC16BC}" srcOrd="1" destOrd="0" parTransId="{D887F99B-539D-494D-B24D-2502D3E3FE6E}" sibTransId="{9C97459E-52E9-4977-B859-A53ECE1A0A61}"/>
    <dgm:cxn modelId="{CF3D39B7-B862-44B5-B585-966338FDE399}" srcId="{C88C036C-D80C-47E1-8628-7F3DBE74BD2F}" destId="{B936F584-5772-43D6-BB28-83DA56CB47E0}" srcOrd="1" destOrd="0" parTransId="{65F503F8-A317-4D76-9EC1-E1337DD2A96A}" sibTransId="{F3AEA596-7358-45C0-B437-77E4BAB65A5D}"/>
    <dgm:cxn modelId="{808B78BC-C9C5-4F68-9B6B-0F72C78DBA8C}" type="presOf" srcId="{FC85C4C7-AD15-4E69-BB3E-2FA460FE1568}" destId="{9C10B96B-7267-4901-B5C4-D7EFD6A3497D}" srcOrd="0" destOrd="0" presId="urn:microsoft.com/office/officeart/2005/8/layout/vList2"/>
    <dgm:cxn modelId="{D6B270CD-C3DB-47B1-87E1-F530D8AB47CA}" type="presOf" srcId="{5E0AA50C-4E22-4F74-BCD7-E51174DC16BC}" destId="{8C21C8BA-9B88-41A9-B4AF-F09E440BFD8E}" srcOrd="0" destOrd="1" presId="urn:microsoft.com/office/officeart/2005/8/layout/vList2"/>
    <dgm:cxn modelId="{D1F590D3-8DFD-4659-8F39-E956F86DEBE8}" srcId="{B936F584-5772-43D6-BB28-83DA56CB47E0}" destId="{0F4E8B41-9F39-453B-981D-76AE846EF395}" srcOrd="1" destOrd="0" parTransId="{20850CEC-849B-4C4C-B63F-49E5A7334A50}" sibTransId="{35683114-DDDA-4023-AB8D-F1D2A6C8B34D}"/>
    <dgm:cxn modelId="{519CBED6-E7CB-4DFA-A3ED-5D6EA0B76EC2}" type="presOf" srcId="{76354FBD-DBF7-4241-8B22-2CFDB10E2BF4}" destId="{40E2ECDD-ADDD-4EE8-B4D8-64610D7B085A}" srcOrd="0" destOrd="0" presId="urn:microsoft.com/office/officeart/2005/8/layout/vList2"/>
    <dgm:cxn modelId="{05155BDD-484A-492C-A3DC-B83521366241}" type="presOf" srcId="{0F4E8B41-9F39-453B-981D-76AE846EF395}" destId="{40E2ECDD-ADDD-4EE8-B4D8-64610D7B085A}" srcOrd="0" destOrd="1" presId="urn:microsoft.com/office/officeart/2005/8/layout/vList2"/>
    <dgm:cxn modelId="{1DAF4B0A-8D76-446E-8BE9-7ED0643C058F}" type="presParOf" srcId="{651445ED-3408-49C6-B419-FDE3B2C99B23}" destId="{9C10B96B-7267-4901-B5C4-D7EFD6A3497D}" srcOrd="0" destOrd="0" presId="urn:microsoft.com/office/officeart/2005/8/layout/vList2"/>
    <dgm:cxn modelId="{F70E0C73-7307-4081-807C-CAE34C2FEA75}" type="presParOf" srcId="{651445ED-3408-49C6-B419-FDE3B2C99B23}" destId="{8C21C8BA-9B88-41A9-B4AF-F09E440BFD8E}" srcOrd="1" destOrd="0" presId="urn:microsoft.com/office/officeart/2005/8/layout/vList2"/>
    <dgm:cxn modelId="{F5D229B6-07D4-45BC-B687-1ECE6997B551}" type="presParOf" srcId="{651445ED-3408-49C6-B419-FDE3B2C99B23}" destId="{FCBA01B7-A4CA-4DD8-8161-48213962CB26}" srcOrd="2" destOrd="0" presId="urn:microsoft.com/office/officeart/2005/8/layout/vList2"/>
    <dgm:cxn modelId="{5BD24FC0-610D-4749-A0F6-87B733E0CE86}" type="presParOf" srcId="{651445ED-3408-49C6-B419-FDE3B2C99B23}" destId="{40E2ECDD-ADDD-4EE8-B4D8-64610D7B085A}"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711457-D48C-4E54-AB8E-5DC028D53AA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BD8F2BB-76CF-4853-B208-86B70209879E}">
      <dgm:prSet/>
      <dgm:spPr/>
      <dgm:t>
        <a:bodyPr/>
        <a:lstStyle/>
        <a:p>
          <a:r>
            <a:rPr lang="en-US">
              <a:latin typeface="Arial"/>
              <a:cs typeface="Arial"/>
            </a:rPr>
            <a:t>Community members may submit a petition to the State Water Board for reversal or modification of a decision of an administrator or substitution of the administrator</a:t>
          </a:r>
        </a:p>
      </dgm:t>
    </dgm:pt>
    <dgm:pt modelId="{7869FD27-8DD9-4911-82CF-CDF9E39E8DFB}" type="parTrans" cxnId="{0EF2F0FE-86A0-41AF-8E1A-555D4E0A8965}">
      <dgm:prSet/>
      <dgm:spPr/>
      <dgm:t>
        <a:bodyPr/>
        <a:lstStyle/>
        <a:p>
          <a:endParaRPr lang="en-US"/>
        </a:p>
      </dgm:t>
    </dgm:pt>
    <dgm:pt modelId="{0888C962-ED8D-4758-97E2-9B837F12F614}" type="sibTrans" cxnId="{0EF2F0FE-86A0-41AF-8E1A-555D4E0A8965}">
      <dgm:prSet/>
      <dgm:spPr/>
      <dgm:t>
        <a:bodyPr/>
        <a:lstStyle/>
        <a:p>
          <a:endParaRPr lang="en-US"/>
        </a:p>
      </dgm:t>
    </dgm:pt>
    <dgm:pt modelId="{0CEF8138-C954-4D29-B239-11D5D5B0188F}">
      <dgm:prSet/>
      <dgm:spPr/>
      <dgm:t>
        <a:bodyPr/>
        <a:lstStyle/>
        <a:p>
          <a:pPr rtl="0"/>
          <a:r>
            <a:rPr lang="en-US">
              <a:latin typeface="Arial"/>
              <a:cs typeface="Arial"/>
            </a:rPr>
            <a:t>Must be received by the State Board within 30 days of date of administrator’s decision </a:t>
          </a:r>
        </a:p>
      </dgm:t>
    </dgm:pt>
    <dgm:pt modelId="{D32C24CC-B5A9-4003-99DF-1A64CD68E7B7}" type="parTrans" cxnId="{A8C88336-D2D3-4260-B76E-7E3F26D314AE}">
      <dgm:prSet/>
      <dgm:spPr/>
      <dgm:t>
        <a:bodyPr/>
        <a:lstStyle/>
        <a:p>
          <a:endParaRPr lang="en-US"/>
        </a:p>
      </dgm:t>
    </dgm:pt>
    <dgm:pt modelId="{E264FAE1-2472-4786-BECF-E13B68A579B2}" type="sibTrans" cxnId="{A8C88336-D2D3-4260-B76E-7E3F26D314AE}">
      <dgm:prSet/>
      <dgm:spPr/>
      <dgm:t>
        <a:bodyPr/>
        <a:lstStyle/>
        <a:p>
          <a:endParaRPr lang="en-US"/>
        </a:p>
      </dgm:t>
    </dgm:pt>
    <dgm:pt modelId="{F16007D3-ADF5-4F11-A99A-31232F146FFF}">
      <dgm:prSet/>
      <dgm:spPr/>
      <dgm:t>
        <a:bodyPr/>
        <a:lstStyle/>
        <a:p>
          <a:pPr rtl="0"/>
          <a:r>
            <a:rPr lang="en-US">
              <a:latin typeface="Arial"/>
              <a:cs typeface="Arial"/>
            </a:rPr>
            <a:t>State Board will review and act on the petition </a:t>
          </a:r>
        </a:p>
      </dgm:t>
    </dgm:pt>
    <dgm:pt modelId="{E99751A2-1F78-4253-8364-A6CAE0D86A85}" type="parTrans" cxnId="{149E070D-2ADC-4B49-A430-D822454AEB2D}">
      <dgm:prSet/>
      <dgm:spPr/>
      <dgm:t>
        <a:bodyPr/>
        <a:lstStyle/>
        <a:p>
          <a:endParaRPr lang="en-US"/>
        </a:p>
      </dgm:t>
    </dgm:pt>
    <dgm:pt modelId="{388C92C3-49C7-44BA-954F-090AB041D15D}" type="sibTrans" cxnId="{149E070D-2ADC-4B49-A430-D822454AEB2D}">
      <dgm:prSet/>
      <dgm:spPr/>
      <dgm:t>
        <a:bodyPr/>
        <a:lstStyle/>
        <a:p>
          <a:endParaRPr lang="en-US"/>
        </a:p>
      </dgm:t>
    </dgm:pt>
    <dgm:pt modelId="{47349E2C-9200-41F4-AFE3-BF35C59E49DC}" type="pres">
      <dgm:prSet presAssocID="{11711457-D48C-4E54-AB8E-5DC028D53AAC}" presName="root" presStyleCnt="0">
        <dgm:presLayoutVars>
          <dgm:dir/>
          <dgm:resizeHandles val="exact"/>
        </dgm:presLayoutVars>
      </dgm:prSet>
      <dgm:spPr/>
    </dgm:pt>
    <dgm:pt modelId="{E0723D23-B188-4C41-86A5-547F798258B3}" type="pres">
      <dgm:prSet presAssocID="{FBD8F2BB-76CF-4853-B208-86B70209879E}" presName="compNode" presStyleCnt="0"/>
      <dgm:spPr/>
    </dgm:pt>
    <dgm:pt modelId="{0E1A1573-B601-44C1-84A6-050F452F5C63}" type="pres">
      <dgm:prSet presAssocID="{FBD8F2BB-76CF-4853-B208-86B70209879E}" presName="bgRect" presStyleLbl="bgShp" presStyleIdx="0" presStyleCnt="3"/>
      <dgm:spPr/>
    </dgm:pt>
    <dgm:pt modelId="{DA477E60-7CA8-45CD-8FA3-8B617AD62598}" type="pres">
      <dgm:prSet presAssocID="{FBD8F2BB-76CF-4853-B208-86B70209879E}" presName="iconRect" presStyleLbl="node1" presStyleIdx="0" presStyleCnt="3" custScaleX="143381" custScaleY="101791" custLinFactNeighborX="-29079" custLinFactNeighborY="-138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oup"/>
        </a:ext>
      </dgm:extLst>
    </dgm:pt>
    <dgm:pt modelId="{4D319C8F-92CE-467B-97C8-15A5397D41AF}" type="pres">
      <dgm:prSet presAssocID="{FBD8F2BB-76CF-4853-B208-86B70209879E}" presName="spaceRect" presStyleCnt="0"/>
      <dgm:spPr/>
    </dgm:pt>
    <dgm:pt modelId="{8B8FC634-2059-44C2-8C15-4CAE89C9F609}" type="pres">
      <dgm:prSet presAssocID="{FBD8F2BB-76CF-4853-B208-86B70209879E}" presName="parTx" presStyleLbl="revTx" presStyleIdx="0" presStyleCnt="3">
        <dgm:presLayoutVars>
          <dgm:chMax val="0"/>
          <dgm:chPref val="0"/>
        </dgm:presLayoutVars>
      </dgm:prSet>
      <dgm:spPr/>
    </dgm:pt>
    <dgm:pt modelId="{1D376DB8-E5DC-4E69-B08B-3B03C21473E7}" type="pres">
      <dgm:prSet presAssocID="{0888C962-ED8D-4758-97E2-9B837F12F614}" presName="sibTrans" presStyleCnt="0"/>
      <dgm:spPr/>
    </dgm:pt>
    <dgm:pt modelId="{722C447B-02CC-496F-B221-BE891A8A02CB}" type="pres">
      <dgm:prSet presAssocID="{0CEF8138-C954-4D29-B239-11D5D5B0188F}" presName="compNode" presStyleCnt="0"/>
      <dgm:spPr/>
    </dgm:pt>
    <dgm:pt modelId="{9B68A99B-7594-4E52-8998-A90441CE8AE7}" type="pres">
      <dgm:prSet presAssocID="{0CEF8138-C954-4D29-B239-11D5D5B0188F}" presName="bgRect" presStyleLbl="bgShp" presStyleIdx="1" presStyleCnt="3"/>
      <dgm:spPr/>
    </dgm:pt>
    <dgm:pt modelId="{5E7C0AC2-3662-4F53-89BE-CAA28AB2F5EB}" type="pres">
      <dgm:prSet presAssocID="{0CEF8138-C954-4D29-B239-11D5D5B0188F}" presName="iconRect" presStyleLbl="node1" presStyleIdx="1" presStyleCnt="3" custScaleX="110611" custScaleY="101523" custLinFactNeighborX="-29078" custLinFactNeighborY="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 envelope"/>
        </a:ext>
      </dgm:extLst>
    </dgm:pt>
    <dgm:pt modelId="{257C08B9-6EFB-42C9-9990-2DC1E7393863}" type="pres">
      <dgm:prSet presAssocID="{0CEF8138-C954-4D29-B239-11D5D5B0188F}" presName="spaceRect" presStyleCnt="0"/>
      <dgm:spPr/>
    </dgm:pt>
    <dgm:pt modelId="{1D3D528C-E963-40D0-A1E3-A59299BF91C0}" type="pres">
      <dgm:prSet presAssocID="{0CEF8138-C954-4D29-B239-11D5D5B0188F}" presName="parTx" presStyleLbl="revTx" presStyleIdx="1" presStyleCnt="3">
        <dgm:presLayoutVars>
          <dgm:chMax val="0"/>
          <dgm:chPref val="0"/>
        </dgm:presLayoutVars>
      </dgm:prSet>
      <dgm:spPr/>
    </dgm:pt>
    <dgm:pt modelId="{818C85A5-BD4D-41E8-B779-5797D6F7E1D8}" type="pres">
      <dgm:prSet presAssocID="{E264FAE1-2472-4786-BECF-E13B68A579B2}" presName="sibTrans" presStyleCnt="0"/>
      <dgm:spPr/>
    </dgm:pt>
    <dgm:pt modelId="{98D5919C-DB81-4277-A63E-8F8698CB9759}" type="pres">
      <dgm:prSet presAssocID="{F16007D3-ADF5-4F11-A99A-31232F146FFF}" presName="compNode" presStyleCnt="0"/>
      <dgm:spPr/>
    </dgm:pt>
    <dgm:pt modelId="{402A3795-ECAA-477C-9574-239C37013888}" type="pres">
      <dgm:prSet presAssocID="{F16007D3-ADF5-4F11-A99A-31232F146FFF}" presName="bgRect" presStyleLbl="bgShp" presStyleIdx="2" presStyleCnt="3"/>
      <dgm:spPr/>
    </dgm:pt>
    <dgm:pt modelId="{653CF390-FA99-4C5F-841D-13A460036E5E}" type="pres">
      <dgm:prSet presAssocID="{F16007D3-ADF5-4F11-A99A-31232F146FFF}" presName="iconRect" presStyleLbl="node1" presStyleIdx="2" presStyleCnt="3" custScaleX="143741" custScaleY="120325" custLinFactNeighborX="-1518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avel"/>
        </a:ext>
      </dgm:extLst>
    </dgm:pt>
    <dgm:pt modelId="{A5D9D562-0815-4E31-A210-7AF3887343C6}" type="pres">
      <dgm:prSet presAssocID="{F16007D3-ADF5-4F11-A99A-31232F146FFF}" presName="spaceRect" presStyleCnt="0"/>
      <dgm:spPr/>
    </dgm:pt>
    <dgm:pt modelId="{C7BAC5A7-8CA3-42D1-924B-C0CF900BABA0}" type="pres">
      <dgm:prSet presAssocID="{F16007D3-ADF5-4F11-A99A-31232F146FFF}" presName="parTx" presStyleLbl="revTx" presStyleIdx="2" presStyleCnt="3">
        <dgm:presLayoutVars>
          <dgm:chMax val="0"/>
          <dgm:chPref val="0"/>
        </dgm:presLayoutVars>
      </dgm:prSet>
      <dgm:spPr/>
    </dgm:pt>
  </dgm:ptLst>
  <dgm:cxnLst>
    <dgm:cxn modelId="{149E070D-2ADC-4B49-A430-D822454AEB2D}" srcId="{11711457-D48C-4E54-AB8E-5DC028D53AAC}" destId="{F16007D3-ADF5-4F11-A99A-31232F146FFF}" srcOrd="2" destOrd="0" parTransId="{E99751A2-1F78-4253-8364-A6CAE0D86A85}" sibTransId="{388C92C3-49C7-44BA-954F-090AB041D15D}"/>
    <dgm:cxn modelId="{A8C88336-D2D3-4260-B76E-7E3F26D314AE}" srcId="{11711457-D48C-4E54-AB8E-5DC028D53AAC}" destId="{0CEF8138-C954-4D29-B239-11D5D5B0188F}" srcOrd="1" destOrd="0" parTransId="{D32C24CC-B5A9-4003-99DF-1A64CD68E7B7}" sibTransId="{E264FAE1-2472-4786-BECF-E13B68A579B2}"/>
    <dgm:cxn modelId="{C56AF773-4E6F-4B7A-AF97-B914FF04FD13}" type="presOf" srcId="{FBD8F2BB-76CF-4853-B208-86B70209879E}" destId="{8B8FC634-2059-44C2-8C15-4CAE89C9F609}" srcOrd="0" destOrd="0" presId="urn:microsoft.com/office/officeart/2018/2/layout/IconVerticalSolidList"/>
    <dgm:cxn modelId="{B5F203AF-355A-4DE2-BDFB-26BF261B96F2}" type="presOf" srcId="{0CEF8138-C954-4D29-B239-11D5D5B0188F}" destId="{1D3D528C-E963-40D0-A1E3-A59299BF91C0}" srcOrd="0" destOrd="0" presId="urn:microsoft.com/office/officeart/2018/2/layout/IconVerticalSolidList"/>
    <dgm:cxn modelId="{BE2EDFED-FAF8-42DE-920B-EB5B7513393D}" type="presOf" srcId="{F16007D3-ADF5-4F11-A99A-31232F146FFF}" destId="{C7BAC5A7-8CA3-42D1-924B-C0CF900BABA0}" srcOrd="0" destOrd="0" presId="urn:microsoft.com/office/officeart/2018/2/layout/IconVerticalSolidList"/>
    <dgm:cxn modelId="{D80A5AF5-D21C-4CA3-B0C6-8365A773987B}" type="presOf" srcId="{11711457-D48C-4E54-AB8E-5DC028D53AAC}" destId="{47349E2C-9200-41F4-AFE3-BF35C59E49DC}" srcOrd="0" destOrd="0" presId="urn:microsoft.com/office/officeart/2018/2/layout/IconVerticalSolidList"/>
    <dgm:cxn modelId="{0EF2F0FE-86A0-41AF-8E1A-555D4E0A8965}" srcId="{11711457-D48C-4E54-AB8E-5DC028D53AAC}" destId="{FBD8F2BB-76CF-4853-B208-86B70209879E}" srcOrd="0" destOrd="0" parTransId="{7869FD27-8DD9-4911-82CF-CDF9E39E8DFB}" sibTransId="{0888C962-ED8D-4758-97E2-9B837F12F614}"/>
    <dgm:cxn modelId="{9EE7B89D-16BF-46F9-9F84-F0609E1C5DEF}" type="presParOf" srcId="{47349E2C-9200-41F4-AFE3-BF35C59E49DC}" destId="{E0723D23-B188-4C41-86A5-547F798258B3}" srcOrd="0" destOrd="0" presId="urn:microsoft.com/office/officeart/2018/2/layout/IconVerticalSolidList"/>
    <dgm:cxn modelId="{BE5F8868-A462-4797-98E2-C196A9EC6745}" type="presParOf" srcId="{E0723D23-B188-4C41-86A5-547F798258B3}" destId="{0E1A1573-B601-44C1-84A6-050F452F5C63}" srcOrd="0" destOrd="0" presId="urn:microsoft.com/office/officeart/2018/2/layout/IconVerticalSolidList"/>
    <dgm:cxn modelId="{2BB0F568-AA27-477A-A430-B31D1B6C9118}" type="presParOf" srcId="{E0723D23-B188-4C41-86A5-547F798258B3}" destId="{DA477E60-7CA8-45CD-8FA3-8B617AD62598}" srcOrd="1" destOrd="0" presId="urn:microsoft.com/office/officeart/2018/2/layout/IconVerticalSolidList"/>
    <dgm:cxn modelId="{B94E55CE-F5B0-41B9-9C73-05DF7D5D9DBC}" type="presParOf" srcId="{E0723D23-B188-4C41-86A5-547F798258B3}" destId="{4D319C8F-92CE-467B-97C8-15A5397D41AF}" srcOrd="2" destOrd="0" presId="urn:microsoft.com/office/officeart/2018/2/layout/IconVerticalSolidList"/>
    <dgm:cxn modelId="{AB899F17-D3E5-4D67-ABC0-AE2B868D83B8}" type="presParOf" srcId="{E0723D23-B188-4C41-86A5-547F798258B3}" destId="{8B8FC634-2059-44C2-8C15-4CAE89C9F609}" srcOrd="3" destOrd="0" presId="urn:microsoft.com/office/officeart/2018/2/layout/IconVerticalSolidList"/>
    <dgm:cxn modelId="{20B2C05F-E25A-49E0-AE1B-7B4FC3BA15F2}" type="presParOf" srcId="{47349E2C-9200-41F4-AFE3-BF35C59E49DC}" destId="{1D376DB8-E5DC-4E69-B08B-3B03C21473E7}" srcOrd="1" destOrd="0" presId="urn:microsoft.com/office/officeart/2018/2/layout/IconVerticalSolidList"/>
    <dgm:cxn modelId="{5E4D640F-EB4C-4ACB-9E20-9C01521C61AA}" type="presParOf" srcId="{47349E2C-9200-41F4-AFE3-BF35C59E49DC}" destId="{722C447B-02CC-496F-B221-BE891A8A02CB}" srcOrd="2" destOrd="0" presId="urn:microsoft.com/office/officeart/2018/2/layout/IconVerticalSolidList"/>
    <dgm:cxn modelId="{5B4FDCB9-39F3-42F4-B6E7-6EEE27BDD1B1}" type="presParOf" srcId="{722C447B-02CC-496F-B221-BE891A8A02CB}" destId="{9B68A99B-7594-4E52-8998-A90441CE8AE7}" srcOrd="0" destOrd="0" presId="urn:microsoft.com/office/officeart/2018/2/layout/IconVerticalSolidList"/>
    <dgm:cxn modelId="{C2EFD639-E603-4D39-9F7C-8F18E5AC1726}" type="presParOf" srcId="{722C447B-02CC-496F-B221-BE891A8A02CB}" destId="{5E7C0AC2-3662-4F53-89BE-CAA28AB2F5EB}" srcOrd="1" destOrd="0" presId="urn:microsoft.com/office/officeart/2018/2/layout/IconVerticalSolidList"/>
    <dgm:cxn modelId="{10D1CD0E-8855-4503-B1C4-839D50A1E70A}" type="presParOf" srcId="{722C447B-02CC-496F-B221-BE891A8A02CB}" destId="{257C08B9-6EFB-42C9-9990-2DC1E7393863}" srcOrd="2" destOrd="0" presId="urn:microsoft.com/office/officeart/2018/2/layout/IconVerticalSolidList"/>
    <dgm:cxn modelId="{1C4B61E2-56A6-47AC-9589-A98B30C546D1}" type="presParOf" srcId="{722C447B-02CC-496F-B221-BE891A8A02CB}" destId="{1D3D528C-E963-40D0-A1E3-A59299BF91C0}" srcOrd="3" destOrd="0" presId="urn:microsoft.com/office/officeart/2018/2/layout/IconVerticalSolidList"/>
    <dgm:cxn modelId="{222A7C1F-6F90-403F-A699-3F5C88AC86C2}" type="presParOf" srcId="{47349E2C-9200-41F4-AFE3-BF35C59E49DC}" destId="{818C85A5-BD4D-41E8-B779-5797D6F7E1D8}" srcOrd="3" destOrd="0" presId="urn:microsoft.com/office/officeart/2018/2/layout/IconVerticalSolidList"/>
    <dgm:cxn modelId="{08C11E1B-F8DC-4BE8-B37E-2FBEAFD65FDD}" type="presParOf" srcId="{47349E2C-9200-41F4-AFE3-BF35C59E49DC}" destId="{98D5919C-DB81-4277-A63E-8F8698CB9759}" srcOrd="4" destOrd="0" presId="urn:microsoft.com/office/officeart/2018/2/layout/IconVerticalSolidList"/>
    <dgm:cxn modelId="{1A67C26E-B482-459B-A60A-A784E7A00AFF}" type="presParOf" srcId="{98D5919C-DB81-4277-A63E-8F8698CB9759}" destId="{402A3795-ECAA-477C-9574-239C37013888}" srcOrd="0" destOrd="0" presId="urn:microsoft.com/office/officeart/2018/2/layout/IconVerticalSolidList"/>
    <dgm:cxn modelId="{FB2A68A3-648D-4B81-B8E2-3FD4DA077920}" type="presParOf" srcId="{98D5919C-DB81-4277-A63E-8F8698CB9759}" destId="{653CF390-FA99-4C5F-841D-13A460036E5E}" srcOrd="1" destOrd="0" presId="urn:microsoft.com/office/officeart/2018/2/layout/IconVerticalSolidList"/>
    <dgm:cxn modelId="{7D2097BA-7033-4D13-9D78-F4D30E6A4BC5}" type="presParOf" srcId="{98D5919C-DB81-4277-A63E-8F8698CB9759}" destId="{A5D9D562-0815-4E31-A210-7AF3887343C6}" srcOrd="2" destOrd="0" presId="urn:microsoft.com/office/officeart/2018/2/layout/IconVerticalSolidList"/>
    <dgm:cxn modelId="{F9C7B7A2-8E82-4BEB-9150-EE6E53353D97}" type="presParOf" srcId="{98D5919C-DB81-4277-A63E-8F8698CB9759}" destId="{C7BAC5A7-8CA3-42D1-924B-C0CF900BAB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DDAB49-23F0-480E-A519-2B668AF85707}"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1B482905-80A4-4D62-A794-08672727DA1C}">
      <dgm:prSet custT="1"/>
      <dgm:spPr/>
      <dgm:t>
        <a:bodyPr/>
        <a:lstStyle/>
        <a:p>
          <a:pPr>
            <a:lnSpc>
              <a:spcPct val="100000"/>
            </a:lnSpc>
          </a:pPr>
          <a:r>
            <a:rPr lang="en-US" sz="2400">
              <a:latin typeface="Arial"/>
              <a:cs typeface="Arial"/>
            </a:rPr>
            <a:t>Safe and reliable drinking water</a:t>
          </a:r>
        </a:p>
      </dgm:t>
    </dgm:pt>
    <dgm:pt modelId="{5A358174-C066-45DA-86F5-680DE73D9CA2}" type="parTrans" cxnId="{72D2959B-2717-4215-B7FC-D4697DE4B1C0}">
      <dgm:prSet/>
      <dgm:spPr/>
      <dgm:t>
        <a:bodyPr/>
        <a:lstStyle/>
        <a:p>
          <a:endParaRPr lang="en-US"/>
        </a:p>
      </dgm:t>
    </dgm:pt>
    <dgm:pt modelId="{1ECE6538-08A0-4FB2-AA27-A815F6AFBBE7}" type="sibTrans" cxnId="{72D2959B-2717-4215-B7FC-D4697DE4B1C0}">
      <dgm:prSet/>
      <dgm:spPr/>
      <dgm:t>
        <a:bodyPr/>
        <a:lstStyle/>
        <a:p>
          <a:pPr>
            <a:lnSpc>
              <a:spcPct val="100000"/>
            </a:lnSpc>
          </a:pPr>
          <a:endParaRPr lang="en-US"/>
        </a:p>
      </dgm:t>
    </dgm:pt>
    <dgm:pt modelId="{EB44687D-54D1-494D-A67C-A1B91D1CCD1B}">
      <dgm:prSet custT="1"/>
      <dgm:spPr>
        <a:noFill/>
      </dgm:spPr>
      <dgm:t>
        <a:bodyPr/>
        <a:lstStyle/>
        <a:p>
          <a:pPr>
            <a:lnSpc>
              <a:spcPct val="100000"/>
            </a:lnSpc>
          </a:pPr>
          <a:r>
            <a:rPr lang="en-US" sz="2400">
              <a:latin typeface="Arial"/>
              <a:cs typeface="Arial"/>
            </a:rPr>
            <a:t>Complete necessary improvements</a:t>
          </a:r>
        </a:p>
      </dgm:t>
    </dgm:pt>
    <dgm:pt modelId="{CF6C07D9-38B6-4DEB-87E5-410ACB1884FE}" type="parTrans" cxnId="{1FDC4A60-8826-4BC8-8E7A-22298B667EB3}">
      <dgm:prSet/>
      <dgm:spPr/>
      <dgm:t>
        <a:bodyPr/>
        <a:lstStyle/>
        <a:p>
          <a:endParaRPr lang="en-US"/>
        </a:p>
      </dgm:t>
    </dgm:pt>
    <dgm:pt modelId="{9E4ABC44-564B-4185-8A66-27E887ED4189}" type="sibTrans" cxnId="{1FDC4A60-8826-4BC8-8E7A-22298B667EB3}">
      <dgm:prSet/>
      <dgm:spPr/>
      <dgm:t>
        <a:bodyPr/>
        <a:lstStyle/>
        <a:p>
          <a:pPr>
            <a:lnSpc>
              <a:spcPct val="100000"/>
            </a:lnSpc>
          </a:pPr>
          <a:endParaRPr lang="en-US"/>
        </a:p>
      </dgm:t>
    </dgm:pt>
    <dgm:pt modelId="{3B15A4E5-B38C-4227-A9CA-E6AAA9BBBD56}">
      <dgm:prSet custT="1"/>
      <dgm:spPr>
        <a:noFill/>
      </dgm:spPr>
      <dgm:t>
        <a:bodyPr/>
        <a:lstStyle/>
        <a:p>
          <a:pPr>
            <a:lnSpc>
              <a:spcPct val="100000"/>
            </a:lnSpc>
          </a:pPr>
          <a:r>
            <a:rPr lang="en-US" sz="2400">
              <a:latin typeface="Arial"/>
              <a:cs typeface="Arial"/>
            </a:rPr>
            <a:t>Maintain public engagement</a:t>
          </a:r>
        </a:p>
      </dgm:t>
    </dgm:pt>
    <dgm:pt modelId="{39164BA1-E80B-4D90-B8DB-325FB82C6D6E}" type="parTrans" cxnId="{6F56107D-4D59-45D4-AD31-1F8A824CF412}">
      <dgm:prSet/>
      <dgm:spPr/>
      <dgm:t>
        <a:bodyPr/>
        <a:lstStyle/>
        <a:p>
          <a:endParaRPr lang="en-US"/>
        </a:p>
      </dgm:t>
    </dgm:pt>
    <dgm:pt modelId="{B8D81873-F1FF-4506-8447-A04CE479D27B}" type="sibTrans" cxnId="{6F56107D-4D59-45D4-AD31-1F8A824CF412}">
      <dgm:prSet/>
      <dgm:spPr/>
      <dgm:t>
        <a:bodyPr/>
        <a:lstStyle/>
        <a:p>
          <a:pPr>
            <a:lnSpc>
              <a:spcPct val="100000"/>
            </a:lnSpc>
          </a:pPr>
          <a:endParaRPr lang="en-US"/>
        </a:p>
      </dgm:t>
    </dgm:pt>
    <dgm:pt modelId="{BCAA6084-A17F-4F65-AED8-4B4C32243CBD}">
      <dgm:prSet custT="1"/>
      <dgm:spPr>
        <a:noFill/>
      </dgm:spPr>
      <dgm:t>
        <a:bodyPr/>
        <a:lstStyle/>
        <a:p>
          <a:pPr>
            <a:lnSpc>
              <a:spcPct val="100000"/>
            </a:lnSpc>
          </a:pPr>
          <a:r>
            <a:rPr lang="en-US" sz="2400">
              <a:latin typeface="Arial"/>
              <a:cs typeface="Arial"/>
            </a:rPr>
            <a:t>Oversee implementation of long-term solution </a:t>
          </a:r>
        </a:p>
      </dgm:t>
    </dgm:pt>
    <dgm:pt modelId="{C13C0A53-A480-42CF-9FCA-BC9549F48C86}" type="parTrans" cxnId="{FCE7EC7C-911C-4184-922D-89B2DA0CA137}">
      <dgm:prSet/>
      <dgm:spPr/>
      <dgm:t>
        <a:bodyPr/>
        <a:lstStyle/>
        <a:p>
          <a:endParaRPr lang="en-US"/>
        </a:p>
      </dgm:t>
    </dgm:pt>
    <dgm:pt modelId="{30711E16-BE03-4598-920F-8D38C973CCBA}" type="sibTrans" cxnId="{FCE7EC7C-911C-4184-922D-89B2DA0CA137}">
      <dgm:prSet/>
      <dgm:spPr/>
      <dgm:t>
        <a:bodyPr/>
        <a:lstStyle/>
        <a:p>
          <a:endParaRPr lang="en-US"/>
        </a:p>
      </dgm:t>
    </dgm:pt>
    <dgm:pt modelId="{4010AC3F-7028-4A92-A248-B89F86D6698A}" type="pres">
      <dgm:prSet presAssocID="{9ADDAB49-23F0-480E-A519-2B668AF85707}" presName="root" presStyleCnt="0">
        <dgm:presLayoutVars>
          <dgm:dir/>
          <dgm:resizeHandles val="exact"/>
        </dgm:presLayoutVars>
      </dgm:prSet>
      <dgm:spPr/>
    </dgm:pt>
    <dgm:pt modelId="{A9AC8D2B-0D33-4F94-9094-EA46D35FA385}" type="pres">
      <dgm:prSet presAssocID="{9ADDAB49-23F0-480E-A519-2B668AF85707}" presName="container" presStyleCnt="0">
        <dgm:presLayoutVars>
          <dgm:dir/>
          <dgm:resizeHandles val="exact"/>
        </dgm:presLayoutVars>
      </dgm:prSet>
      <dgm:spPr/>
    </dgm:pt>
    <dgm:pt modelId="{490A462C-0766-48EC-8006-ACE3786CBD0C}" type="pres">
      <dgm:prSet presAssocID="{1B482905-80A4-4D62-A794-08672727DA1C}" presName="compNode" presStyleCnt="0"/>
      <dgm:spPr/>
    </dgm:pt>
    <dgm:pt modelId="{334EB041-2108-4499-B5CA-3EF34CF8F352}" type="pres">
      <dgm:prSet presAssocID="{1B482905-80A4-4D62-A794-08672727DA1C}" presName="iconBgRect" presStyleLbl="bgShp" presStyleIdx="0" presStyleCnt="4"/>
      <dgm:spPr/>
    </dgm:pt>
    <dgm:pt modelId="{3ED3ED63-6AA2-477E-9590-6381E7B49B3F}" type="pres">
      <dgm:prSet presAssocID="{1B482905-80A4-4D62-A794-08672727DA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C0A51F4D-B019-4FC7-A265-A1F4AA40E78C}" type="pres">
      <dgm:prSet presAssocID="{1B482905-80A4-4D62-A794-08672727DA1C}" presName="spaceRect" presStyleCnt="0"/>
      <dgm:spPr/>
    </dgm:pt>
    <dgm:pt modelId="{8026CFAF-6006-4B3F-A704-697E587EFA65}" type="pres">
      <dgm:prSet presAssocID="{1B482905-80A4-4D62-A794-08672727DA1C}" presName="textRect" presStyleLbl="revTx" presStyleIdx="0" presStyleCnt="4">
        <dgm:presLayoutVars>
          <dgm:chMax val="1"/>
          <dgm:chPref val="1"/>
        </dgm:presLayoutVars>
      </dgm:prSet>
      <dgm:spPr/>
    </dgm:pt>
    <dgm:pt modelId="{37903F69-B62C-4994-93BB-D3B3472CD3F0}" type="pres">
      <dgm:prSet presAssocID="{1ECE6538-08A0-4FB2-AA27-A815F6AFBBE7}" presName="sibTrans" presStyleLbl="sibTrans2D1" presStyleIdx="0" presStyleCnt="0"/>
      <dgm:spPr/>
    </dgm:pt>
    <dgm:pt modelId="{08F90EF2-365D-47D2-BE2D-41697112F0D0}" type="pres">
      <dgm:prSet presAssocID="{EB44687D-54D1-494D-A67C-A1B91D1CCD1B}" presName="compNode" presStyleCnt="0"/>
      <dgm:spPr/>
    </dgm:pt>
    <dgm:pt modelId="{DF5A4784-12DE-4ECD-99C9-7342B1472163}" type="pres">
      <dgm:prSet presAssocID="{EB44687D-54D1-494D-A67C-A1B91D1CCD1B}" presName="iconBgRect" presStyleLbl="bgShp" presStyleIdx="1" presStyleCnt="4"/>
      <dgm:spPr/>
    </dgm:pt>
    <dgm:pt modelId="{3EDD6059-2F04-44B0-B692-598176A153C3}" type="pres">
      <dgm:prSet presAssocID="{EB44687D-54D1-494D-A67C-A1B91D1CCD1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7921CBE-E341-4B7F-8A61-5923161411E1}" type="pres">
      <dgm:prSet presAssocID="{EB44687D-54D1-494D-A67C-A1B91D1CCD1B}" presName="spaceRect" presStyleCnt="0"/>
      <dgm:spPr/>
    </dgm:pt>
    <dgm:pt modelId="{63B67FE6-3F40-4722-B53B-6075B8B0272C}" type="pres">
      <dgm:prSet presAssocID="{EB44687D-54D1-494D-A67C-A1B91D1CCD1B}" presName="textRect" presStyleLbl="revTx" presStyleIdx="1" presStyleCnt="4">
        <dgm:presLayoutVars>
          <dgm:chMax val="1"/>
          <dgm:chPref val="1"/>
        </dgm:presLayoutVars>
      </dgm:prSet>
      <dgm:spPr/>
    </dgm:pt>
    <dgm:pt modelId="{1711E65F-8AB1-4DD6-8B62-4D9621B9ED3B}" type="pres">
      <dgm:prSet presAssocID="{9E4ABC44-564B-4185-8A66-27E887ED4189}" presName="sibTrans" presStyleLbl="sibTrans2D1" presStyleIdx="0" presStyleCnt="0"/>
      <dgm:spPr/>
    </dgm:pt>
    <dgm:pt modelId="{1337ECD4-DBF6-4C96-A360-C25214AC805A}" type="pres">
      <dgm:prSet presAssocID="{3B15A4E5-B38C-4227-A9CA-E6AAA9BBBD56}" presName="compNode" presStyleCnt="0"/>
      <dgm:spPr/>
    </dgm:pt>
    <dgm:pt modelId="{657430F0-88CE-417C-AB80-2115BBBA6BC5}" type="pres">
      <dgm:prSet presAssocID="{3B15A4E5-B38C-4227-A9CA-E6AAA9BBBD56}" presName="iconBgRect" presStyleLbl="bgShp" presStyleIdx="2" presStyleCnt="4"/>
      <dgm:spPr/>
    </dgm:pt>
    <dgm:pt modelId="{729F61C1-E991-4EFD-B77F-4E022796D997}" type="pres">
      <dgm:prSet presAssocID="{3B15A4E5-B38C-4227-A9CA-E6AAA9BBBD5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BF4B5ADA-4365-41B8-BF03-9937FFC81D7D}" type="pres">
      <dgm:prSet presAssocID="{3B15A4E5-B38C-4227-A9CA-E6AAA9BBBD56}" presName="spaceRect" presStyleCnt="0"/>
      <dgm:spPr/>
    </dgm:pt>
    <dgm:pt modelId="{994A142E-0966-49C9-B873-F26CBE495D83}" type="pres">
      <dgm:prSet presAssocID="{3B15A4E5-B38C-4227-A9CA-E6AAA9BBBD56}" presName="textRect" presStyleLbl="revTx" presStyleIdx="2" presStyleCnt="4">
        <dgm:presLayoutVars>
          <dgm:chMax val="1"/>
          <dgm:chPref val="1"/>
        </dgm:presLayoutVars>
      </dgm:prSet>
      <dgm:spPr/>
    </dgm:pt>
    <dgm:pt modelId="{611D6D7A-B627-49D3-8C67-4D8CFEF1F6EC}" type="pres">
      <dgm:prSet presAssocID="{B8D81873-F1FF-4506-8447-A04CE479D27B}" presName="sibTrans" presStyleLbl="sibTrans2D1" presStyleIdx="0" presStyleCnt="0"/>
      <dgm:spPr/>
    </dgm:pt>
    <dgm:pt modelId="{1174F7E5-F20B-422C-B254-CCC074A2E3C6}" type="pres">
      <dgm:prSet presAssocID="{BCAA6084-A17F-4F65-AED8-4B4C32243CBD}" presName="compNode" presStyleCnt="0"/>
      <dgm:spPr/>
    </dgm:pt>
    <dgm:pt modelId="{60FB45B1-C1E1-4F6A-BCCE-3337E74F4F59}" type="pres">
      <dgm:prSet presAssocID="{BCAA6084-A17F-4F65-AED8-4B4C32243CBD}" presName="iconBgRect" presStyleLbl="bgShp" presStyleIdx="3" presStyleCnt="4"/>
      <dgm:spPr/>
    </dgm:pt>
    <dgm:pt modelId="{CF387651-AD8D-43EA-8E8E-8A4D634BF6C0}" type="pres">
      <dgm:prSet presAssocID="{BCAA6084-A17F-4F65-AED8-4B4C32243C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5FE41D45-3EBD-4F5A-9BE7-CA2F4537ED9A}" type="pres">
      <dgm:prSet presAssocID="{BCAA6084-A17F-4F65-AED8-4B4C32243CBD}" presName="spaceRect" presStyleCnt="0"/>
      <dgm:spPr/>
    </dgm:pt>
    <dgm:pt modelId="{28EC6A10-1EDC-4B1B-87E6-4053665C3320}" type="pres">
      <dgm:prSet presAssocID="{BCAA6084-A17F-4F65-AED8-4B4C32243CBD}" presName="textRect" presStyleLbl="revTx" presStyleIdx="3" presStyleCnt="4">
        <dgm:presLayoutVars>
          <dgm:chMax val="1"/>
          <dgm:chPref val="1"/>
        </dgm:presLayoutVars>
      </dgm:prSet>
      <dgm:spPr/>
    </dgm:pt>
  </dgm:ptLst>
  <dgm:cxnLst>
    <dgm:cxn modelId="{30ABBA04-91B9-4D55-8DC7-9AF5179D802F}" type="presOf" srcId="{1ECE6538-08A0-4FB2-AA27-A815F6AFBBE7}" destId="{37903F69-B62C-4994-93BB-D3B3472CD3F0}" srcOrd="0" destOrd="0" presId="urn:microsoft.com/office/officeart/2018/2/layout/IconCircleList"/>
    <dgm:cxn modelId="{CF475127-C244-47B4-B6B2-1F9E60DA85CC}" type="presOf" srcId="{9E4ABC44-564B-4185-8A66-27E887ED4189}" destId="{1711E65F-8AB1-4DD6-8B62-4D9621B9ED3B}" srcOrd="0" destOrd="0" presId="urn:microsoft.com/office/officeart/2018/2/layout/IconCircleList"/>
    <dgm:cxn modelId="{1FDC4A60-8826-4BC8-8E7A-22298B667EB3}" srcId="{9ADDAB49-23F0-480E-A519-2B668AF85707}" destId="{EB44687D-54D1-494D-A67C-A1B91D1CCD1B}" srcOrd="1" destOrd="0" parTransId="{CF6C07D9-38B6-4DEB-87E5-410ACB1884FE}" sibTransId="{9E4ABC44-564B-4185-8A66-27E887ED4189}"/>
    <dgm:cxn modelId="{A3804547-77E6-4B70-BB41-9F769E95B66A}" type="presOf" srcId="{BCAA6084-A17F-4F65-AED8-4B4C32243CBD}" destId="{28EC6A10-1EDC-4B1B-87E6-4053665C3320}" srcOrd="0" destOrd="0" presId="urn:microsoft.com/office/officeart/2018/2/layout/IconCircleList"/>
    <dgm:cxn modelId="{A326B376-38DB-447C-9F55-75E55B883289}" type="presOf" srcId="{EB44687D-54D1-494D-A67C-A1B91D1CCD1B}" destId="{63B67FE6-3F40-4722-B53B-6075B8B0272C}" srcOrd="0" destOrd="0" presId="urn:microsoft.com/office/officeart/2018/2/layout/IconCircleList"/>
    <dgm:cxn modelId="{C657BF7C-E69C-495B-BFBD-C4282039FF59}" type="presOf" srcId="{B8D81873-F1FF-4506-8447-A04CE479D27B}" destId="{611D6D7A-B627-49D3-8C67-4D8CFEF1F6EC}" srcOrd="0" destOrd="0" presId="urn:microsoft.com/office/officeart/2018/2/layout/IconCircleList"/>
    <dgm:cxn modelId="{FCE7EC7C-911C-4184-922D-89B2DA0CA137}" srcId="{9ADDAB49-23F0-480E-A519-2B668AF85707}" destId="{BCAA6084-A17F-4F65-AED8-4B4C32243CBD}" srcOrd="3" destOrd="0" parTransId="{C13C0A53-A480-42CF-9FCA-BC9549F48C86}" sibTransId="{30711E16-BE03-4598-920F-8D38C973CCBA}"/>
    <dgm:cxn modelId="{6F56107D-4D59-45D4-AD31-1F8A824CF412}" srcId="{9ADDAB49-23F0-480E-A519-2B668AF85707}" destId="{3B15A4E5-B38C-4227-A9CA-E6AAA9BBBD56}" srcOrd="2" destOrd="0" parTransId="{39164BA1-E80B-4D90-B8DB-325FB82C6D6E}" sibTransId="{B8D81873-F1FF-4506-8447-A04CE479D27B}"/>
    <dgm:cxn modelId="{03E1D092-A237-4D59-B350-62FA94BC0EF2}" type="presOf" srcId="{1B482905-80A4-4D62-A794-08672727DA1C}" destId="{8026CFAF-6006-4B3F-A704-697E587EFA65}" srcOrd="0" destOrd="0" presId="urn:microsoft.com/office/officeart/2018/2/layout/IconCircleList"/>
    <dgm:cxn modelId="{85D83395-E225-4DEC-9C84-30FD782BAC4D}" type="presOf" srcId="{9ADDAB49-23F0-480E-A519-2B668AF85707}" destId="{4010AC3F-7028-4A92-A248-B89F86D6698A}" srcOrd="0" destOrd="0" presId="urn:microsoft.com/office/officeart/2018/2/layout/IconCircleList"/>
    <dgm:cxn modelId="{FEEFA398-8721-442A-BAD3-4F178E08D9A5}" type="presOf" srcId="{3B15A4E5-B38C-4227-A9CA-E6AAA9BBBD56}" destId="{994A142E-0966-49C9-B873-F26CBE495D83}" srcOrd="0" destOrd="0" presId="urn:microsoft.com/office/officeart/2018/2/layout/IconCircleList"/>
    <dgm:cxn modelId="{72D2959B-2717-4215-B7FC-D4697DE4B1C0}" srcId="{9ADDAB49-23F0-480E-A519-2B668AF85707}" destId="{1B482905-80A4-4D62-A794-08672727DA1C}" srcOrd="0" destOrd="0" parTransId="{5A358174-C066-45DA-86F5-680DE73D9CA2}" sibTransId="{1ECE6538-08A0-4FB2-AA27-A815F6AFBBE7}"/>
    <dgm:cxn modelId="{B2B2143A-BD32-4BF1-BD40-1AC3D76ADFA3}" type="presParOf" srcId="{4010AC3F-7028-4A92-A248-B89F86D6698A}" destId="{A9AC8D2B-0D33-4F94-9094-EA46D35FA385}" srcOrd="0" destOrd="0" presId="urn:microsoft.com/office/officeart/2018/2/layout/IconCircleList"/>
    <dgm:cxn modelId="{233D3834-7CFD-48D3-846A-E10E2016F606}" type="presParOf" srcId="{A9AC8D2B-0D33-4F94-9094-EA46D35FA385}" destId="{490A462C-0766-48EC-8006-ACE3786CBD0C}" srcOrd="0" destOrd="0" presId="urn:microsoft.com/office/officeart/2018/2/layout/IconCircleList"/>
    <dgm:cxn modelId="{178346D8-511E-41BC-90F4-90EDB0A106D9}" type="presParOf" srcId="{490A462C-0766-48EC-8006-ACE3786CBD0C}" destId="{334EB041-2108-4499-B5CA-3EF34CF8F352}" srcOrd="0" destOrd="0" presId="urn:microsoft.com/office/officeart/2018/2/layout/IconCircleList"/>
    <dgm:cxn modelId="{EF98CBDF-0115-44B1-B312-BB847CB15B4F}" type="presParOf" srcId="{490A462C-0766-48EC-8006-ACE3786CBD0C}" destId="{3ED3ED63-6AA2-477E-9590-6381E7B49B3F}" srcOrd="1" destOrd="0" presId="urn:microsoft.com/office/officeart/2018/2/layout/IconCircleList"/>
    <dgm:cxn modelId="{19E456C3-7EB2-4D21-B40A-F5CCF4D64027}" type="presParOf" srcId="{490A462C-0766-48EC-8006-ACE3786CBD0C}" destId="{C0A51F4D-B019-4FC7-A265-A1F4AA40E78C}" srcOrd="2" destOrd="0" presId="urn:microsoft.com/office/officeart/2018/2/layout/IconCircleList"/>
    <dgm:cxn modelId="{F06D3BA1-024D-44E5-AD16-8F2936C4EC12}" type="presParOf" srcId="{490A462C-0766-48EC-8006-ACE3786CBD0C}" destId="{8026CFAF-6006-4B3F-A704-697E587EFA65}" srcOrd="3" destOrd="0" presId="urn:microsoft.com/office/officeart/2018/2/layout/IconCircleList"/>
    <dgm:cxn modelId="{44F9E60C-C4AF-4116-9878-FAFB2A486B24}" type="presParOf" srcId="{A9AC8D2B-0D33-4F94-9094-EA46D35FA385}" destId="{37903F69-B62C-4994-93BB-D3B3472CD3F0}" srcOrd="1" destOrd="0" presId="urn:microsoft.com/office/officeart/2018/2/layout/IconCircleList"/>
    <dgm:cxn modelId="{D45CB86E-FEB6-4B87-AFE5-0A9A2BE7F87E}" type="presParOf" srcId="{A9AC8D2B-0D33-4F94-9094-EA46D35FA385}" destId="{08F90EF2-365D-47D2-BE2D-41697112F0D0}" srcOrd="2" destOrd="0" presId="urn:microsoft.com/office/officeart/2018/2/layout/IconCircleList"/>
    <dgm:cxn modelId="{3B7D837B-BC5A-4563-862E-B9F209BD565C}" type="presParOf" srcId="{08F90EF2-365D-47D2-BE2D-41697112F0D0}" destId="{DF5A4784-12DE-4ECD-99C9-7342B1472163}" srcOrd="0" destOrd="0" presId="urn:microsoft.com/office/officeart/2018/2/layout/IconCircleList"/>
    <dgm:cxn modelId="{0F0CA27B-C37C-4F02-BD66-8CAA44741188}" type="presParOf" srcId="{08F90EF2-365D-47D2-BE2D-41697112F0D0}" destId="{3EDD6059-2F04-44B0-B692-598176A153C3}" srcOrd="1" destOrd="0" presId="urn:microsoft.com/office/officeart/2018/2/layout/IconCircleList"/>
    <dgm:cxn modelId="{026D8F5C-7741-41D3-A094-F905396E0BBC}" type="presParOf" srcId="{08F90EF2-365D-47D2-BE2D-41697112F0D0}" destId="{17921CBE-E341-4B7F-8A61-5923161411E1}" srcOrd="2" destOrd="0" presId="urn:microsoft.com/office/officeart/2018/2/layout/IconCircleList"/>
    <dgm:cxn modelId="{B207E39E-1BCA-4B25-98A8-B812EE13F968}" type="presParOf" srcId="{08F90EF2-365D-47D2-BE2D-41697112F0D0}" destId="{63B67FE6-3F40-4722-B53B-6075B8B0272C}" srcOrd="3" destOrd="0" presId="urn:microsoft.com/office/officeart/2018/2/layout/IconCircleList"/>
    <dgm:cxn modelId="{09EF369C-7C9E-4867-9ABB-3DFCA2C4F331}" type="presParOf" srcId="{A9AC8D2B-0D33-4F94-9094-EA46D35FA385}" destId="{1711E65F-8AB1-4DD6-8B62-4D9621B9ED3B}" srcOrd="3" destOrd="0" presId="urn:microsoft.com/office/officeart/2018/2/layout/IconCircleList"/>
    <dgm:cxn modelId="{AFB681F1-BB32-4C20-8C45-C92BAFA16332}" type="presParOf" srcId="{A9AC8D2B-0D33-4F94-9094-EA46D35FA385}" destId="{1337ECD4-DBF6-4C96-A360-C25214AC805A}" srcOrd="4" destOrd="0" presId="urn:microsoft.com/office/officeart/2018/2/layout/IconCircleList"/>
    <dgm:cxn modelId="{C59D2362-74ED-41CF-A41D-2C52DF5007DD}" type="presParOf" srcId="{1337ECD4-DBF6-4C96-A360-C25214AC805A}" destId="{657430F0-88CE-417C-AB80-2115BBBA6BC5}" srcOrd="0" destOrd="0" presId="urn:microsoft.com/office/officeart/2018/2/layout/IconCircleList"/>
    <dgm:cxn modelId="{CFA3BABC-2D9D-4230-9AD9-E6F885CE4087}" type="presParOf" srcId="{1337ECD4-DBF6-4C96-A360-C25214AC805A}" destId="{729F61C1-E991-4EFD-B77F-4E022796D997}" srcOrd="1" destOrd="0" presId="urn:microsoft.com/office/officeart/2018/2/layout/IconCircleList"/>
    <dgm:cxn modelId="{31F32067-BE4F-43CF-997E-218C6D00033B}" type="presParOf" srcId="{1337ECD4-DBF6-4C96-A360-C25214AC805A}" destId="{BF4B5ADA-4365-41B8-BF03-9937FFC81D7D}" srcOrd="2" destOrd="0" presId="urn:microsoft.com/office/officeart/2018/2/layout/IconCircleList"/>
    <dgm:cxn modelId="{B9BC1A6E-715F-4AAE-831A-B5042C3FE10A}" type="presParOf" srcId="{1337ECD4-DBF6-4C96-A360-C25214AC805A}" destId="{994A142E-0966-49C9-B873-F26CBE495D83}" srcOrd="3" destOrd="0" presId="urn:microsoft.com/office/officeart/2018/2/layout/IconCircleList"/>
    <dgm:cxn modelId="{C818DE58-1460-4B8C-9729-D209F716C0A5}" type="presParOf" srcId="{A9AC8D2B-0D33-4F94-9094-EA46D35FA385}" destId="{611D6D7A-B627-49D3-8C67-4D8CFEF1F6EC}" srcOrd="5" destOrd="0" presId="urn:microsoft.com/office/officeart/2018/2/layout/IconCircleList"/>
    <dgm:cxn modelId="{BDBEB2D5-3DD6-4CFF-AFC1-650D44CBCEBC}" type="presParOf" srcId="{A9AC8D2B-0D33-4F94-9094-EA46D35FA385}" destId="{1174F7E5-F20B-422C-B254-CCC074A2E3C6}" srcOrd="6" destOrd="0" presId="urn:microsoft.com/office/officeart/2018/2/layout/IconCircleList"/>
    <dgm:cxn modelId="{3FA0BA0C-3CB5-4E17-BF53-9C13CE0DFCEC}" type="presParOf" srcId="{1174F7E5-F20B-422C-B254-CCC074A2E3C6}" destId="{60FB45B1-C1E1-4F6A-BCCE-3337E74F4F59}" srcOrd="0" destOrd="0" presId="urn:microsoft.com/office/officeart/2018/2/layout/IconCircleList"/>
    <dgm:cxn modelId="{995B45DD-697E-4E40-9142-4F3041155F4A}" type="presParOf" srcId="{1174F7E5-F20B-422C-B254-CCC074A2E3C6}" destId="{CF387651-AD8D-43EA-8E8E-8A4D634BF6C0}" srcOrd="1" destOrd="0" presId="urn:microsoft.com/office/officeart/2018/2/layout/IconCircleList"/>
    <dgm:cxn modelId="{9788C800-88F0-429E-8913-EF6254112741}" type="presParOf" srcId="{1174F7E5-F20B-422C-B254-CCC074A2E3C6}" destId="{5FE41D45-3EBD-4F5A-9BE7-CA2F4537ED9A}" srcOrd="2" destOrd="0" presId="urn:microsoft.com/office/officeart/2018/2/layout/IconCircleList"/>
    <dgm:cxn modelId="{1AF19D89-0BE6-4E04-8FA5-40B4307CDEA7}" type="presParOf" srcId="{1174F7E5-F20B-422C-B254-CCC074A2E3C6}" destId="{28EC6A10-1EDC-4B1B-87E6-4053665C3320}"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402AB-E19F-42C3-9FA5-A1F4484B270D}">
      <dsp:nvSpPr>
        <dsp:cNvPr id="0" name=""/>
        <dsp:cNvSpPr/>
      </dsp:nvSpPr>
      <dsp:spPr>
        <a:xfrm>
          <a:off x="0" y="0"/>
          <a:ext cx="494774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7FB4D-C941-43CC-9A3E-51AD190F6689}">
      <dsp:nvSpPr>
        <dsp:cNvPr id="0" name=""/>
        <dsp:cNvSpPr/>
      </dsp:nvSpPr>
      <dsp:spPr>
        <a:xfrm>
          <a:off x="0" y="0"/>
          <a:ext cx="4947745" cy="112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a:cs typeface="Arial"/>
            </a:rPr>
            <a:t>Water System Background</a:t>
          </a:r>
          <a:endParaRPr lang="en-US" sz="2000" b="1" kern="1200"/>
        </a:p>
      </dsp:txBody>
      <dsp:txXfrm>
        <a:off x="0" y="0"/>
        <a:ext cx="4947745" cy="1120378"/>
      </dsp:txXfrm>
    </dsp:sp>
    <dsp:sp modelId="{5EEBBCC4-48F7-431F-97E5-DC0CC0F99CF9}">
      <dsp:nvSpPr>
        <dsp:cNvPr id="0" name=""/>
        <dsp:cNvSpPr/>
      </dsp:nvSpPr>
      <dsp:spPr>
        <a:xfrm>
          <a:off x="0" y="1120378"/>
          <a:ext cx="494774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72608-4569-4544-8149-8C90AA8E0911}">
      <dsp:nvSpPr>
        <dsp:cNvPr id="0" name=""/>
        <dsp:cNvSpPr/>
      </dsp:nvSpPr>
      <dsp:spPr>
        <a:xfrm>
          <a:off x="0" y="1120378"/>
          <a:ext cx="4947745" cy="112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a:cs typeface="Arial"/>
            </a:rPr>
            <a:t>Administrator Overview</a:t>
          </a:r>
        </a:p>
      </dsp:txBody>
      <dsp:txXfrm>
        <a:off x="0" y="1120378"/>
        <a:ext cx="4947745" cy="1120378"/>
      </dsp:txXfrm>
    </dsp:sp>
    <dsp:sp modelId="{A535CFEF-64CE-4385-BE15-D08ADCAE1CB4}">
      <dsp:nvSpPr>
        <dsp:cNvPr id="0" name=""/>
        <dsp:cNvSpPr/>
      </dsp:nvSpPr>
      <dsp:spPr>
        <a:xfrm>
          <a:off x="0" y="2240756"/>
          <a:ext cx="494774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1400F-AB05-4CE1-AF73-0D930E4B9036}">
      <dsp:nvSpPr>
        <dsp:cNvPr id="0" name=""/>
        <dsp:cNvSpPr/>
      </dsp:nvSpPr>
      <dsp:spPr>
        <a:xfrm>
          <a:off x="0" y="2240756"/>
          <a:ext cx="4947745" cy="112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a:cs typeface="Arial"/>
            </a:rPr>
            <a:t>Questions and Comments</a:t>
          </a:r>
        </a:p>
      </dsp:txBody>
      <dsp:txXfrm>
        <a:off x="0" y="2240756"/>
        <a:ext cx="4947745" cy="1120378"/>
      </dsp:txXfrm>
    </dsp:sp>
    <dsp:sp modelId="{F5951E30-7251-442F-A706-BF0BD42EB4C1}">
      <dsp:nvSpPr>
        <dsp:cNvPr id="0" name=""/>
        <dsp:cNvSpPr/>
      </dsp:nvSpPr>
      <dsp:spPr>
        <a:xfrm>
          <a:off x="0" y="3361134"/>
          <a:ext cx="494774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97C54E-7FF2-4748-936C-6AC12189EFD2}">
      <dsp:nvSpPr>
        <dsp:cNvPr id="0" name=""/>
        <dsp:cNvSpPr/>
      </dsp:nvSpPr>
      <dsp:spPr>
        <a:xfrm>
          <a:off x="0" y="3361134"/>
          <a:ext cx="4947745" cy="112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a:cs typeface="Arial"/>
            </a:rPr>
            <a:t>Next Steps</a:t>
          </a:r>
        </a:p>
      </dsp:txBody>
      <dsp:txXfrm>
        <a:off x="0" y="3361134"/>
        <a:ext cx="4947745" cy="1120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0276C-5C0A-401E-8A5E-DE7C1F1B9911}">
      <dsp:nvSpPr>
        <dsp:cNvPr id="0" name=""/>
        <dsp:cNvSpPr/>
      </dsp:nvSpPr>
      <dsp:spPr>
        <a:xfrm rot="5400000">
          <a:off x="635567" y="173053"/>
          <a:ext cx="1668421" cy="1328221"/>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Technical</a:t>
          </a:r>
          <a:endParaRPr lang="en-US" sz="2000" kern="1200">
            <a:latin typeface="Arial" panose="020B0604020202020204" pitchFamily="34" charset="0"/>
            <a:cs typeface="Arial" panose="020B0604020202020204" pitchFamily="34" charset="0"/>
          </a:endParaRPr>
        </a:p>
      </dsp:txBody>
      <dsp:txXfrm rot="-5400000">
        <a:off x="805668" y="667064"/>
        <a:ext cx="1328221" cy="340200"/>
      </dsp:txXfrm>
    </dsp:sp>
    <dsp:sp modelId="{A300C51E-6253-491E-B43C-32606961EF50}">
      <dsp:nvSpPr>
        <dsp:cNvPr id="0" name=""/>
        <dsp:cNvSpPr/>
      </dsp:nvSpPr>
      <dsp:spPr>
        <a:xfrm rot="5400000">
          <a:off x="5431865" y="-2938171"/>
          <a:ext cx="978731" cy="6905078"/>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latin typeface="Arial"/>
              <a:cs typeface="Arial"/>
            </a:rPr>
            <a:t>Water infrastructure maintenance and replacement</a:t>
          </a:r>
        </a:p>
        <a:p>
          <a:pPr marL="228600" lvl="1" indent="-228600" algn="l" defTabSz="889000">
            <a:lnSpc>
              <a:spcPct val="90000"/>
            </a:lnSpc>
            <a:spcBef>
              <a:spcPct val="0"/>
            </a:spcBef>
            <a:spcAft>
              <a:spcPct val="15000"/>
            </a:spcAft>
            <a:buChar char="•"/>
          </a:pPr>
          <a:r>
            <a:rPr lang="en-US" sz="2000" kern="1200">
              <a:latin typeface="Arial"/>
              <a:cs typeface="Arial"/>
            </a:rPr>
            <a:t>Water quality monitoring</a:t>
          </a:r>
        </a:p>
        <a:p>
          <a:pPr marL="228600" lvl="1" indent="-228600" algn="l" defTabSz="889000" rtl="0">
            <a:lnSpc>
              <a:spcPct val="90000"/>
            </a:lnSpc>
            <a:spcBef>
              <a:spcPct val="0"/>
            </a:spcBef>
            <a:spcAft>
              <a:spcPct val="15000"/>
            </a:spcAft>
            <a:buChar char="•"/>
          </a:pPr>
          <a:r>
            <a:rPr lang="en-US" sz="2000" kern="1200">
              <a:latin typeface="Arial"/>
              <a:cs typeface="Arial"/>
            </a:rPr>
            <a:t>Public Notices </a:t>
          </a:r>
        </a:p>
      </dsp:txBody>
      <dsp:txXfrm rot="-5400000">
        <a:off x="2468692" y="72780"/>
        <a:ext cx="6857300" cy="883175"/>
      </dsp:txXfrm>
    </dsp:sp>
    <dsp:sp modelId="{0BCCFA43-1B09-4EFF-AC81-A9B9C1213B31}">
      <dsp:nvSpPr>
        <dsp:cNvPr id="0" name=""/>
        <dsp:cNvSpPr/>
      </dsp:nvSpPr>
      <dsp:spPr>
        <a:xfrm rot="5400000">
          <a:off x="647441" y="1661319"/>
          <a:ext cx="1709317" cy="139286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a:cs typeface="Arial"/>
            </a:rPr>
            <a:t>Managerial</a:t>
          </a:r>
          <a:endParaRPr lang="en-US" sz="1800" kern="1200">
            <a:latin typeface="Arial"/>
            <a:cs typeface="Arial"/>
          </a:endParaRPr>
        </a:p>
      </dsp:txBody>
      <dsp:txXfrm rot="-5400000">
        <a:off x="805668" y="2199524"/>
        <a:ext cx="1392864" cy="316453"/>
      </dsp:txXfrm>
    </dsp:sp>
    <dsp:sp modelId="{80888E51-E038-4BEC-BC9C-435EDDF77C0C}">
      <dsp:nvSpPr>
        <dsp:cNvPr id="0" name=""/>
        <dsp:cNvSpPr/>
      </dsp:nvSpPr>
      <dsp:spPr>
        <a:xfrm rot="5400000">
          <a:off x="5235684" y="-1184070"/>
          <a:ext cx="1016677" cy="644337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a:cs typeface="Arial"/>
            </a:rPr>
            <a:t>Stakeholder communication</a:t>
          </a:r>
        </a:p>
        <a:p>
          <a:pPr marL="228600" lvl="1" indent="-228600" algn="l" defTabSz="889000">
            <a:lnSpc>
              <a:spcPct val="90000"/>
            </a:lnSpc>
            <a:spcBef>
              <a:spcPct val="0"/>
            </a:spcBef>
            <a:spcAft>
              <a:spcPct val="15000"/>
            </a:spcAft>
            <a:buChar char="•"/>
          </a:pPr>
          <a:r>
            <a:rPr lang="en-US" sz="2000" kern="1200">
              <a:latin typeface="Arial"/>
              <a:cs typeface="Arial"/>
            </a:rPr>
            <a:t>Organization</a:t>
          </a:r>
        </a:p>
        <a:p>
          <a:pPr marL="228600" lvl="1" indent="-228600" algn="l" defTabSz="889000">
            <a:lnSpc>
              <a:spcPct val="90000"/>
            </a:lnSpc>
            <a:spcBef>
              <a:spcPct val="0"/>
            </a:spcBef>
            <a:spcAft>
              <a:spcPct val="15000"/>
            </a:spcAft>
            <a:buChar char="•"/>
          </a:pPr>
          <a:r>
            <a:rPr lang="en-US" sz="2000" kern="1200">
              <a:latin typeface="Arial"/>
              <a:cs typeface="Arial"/>
            </a:rPr>
            <a:t>Adequate staff and training</a:t>
          </a:r>
        </a:p>
      </dsp:txBody>
      <dsp:txXfrm rot="-5400000">
        <a:off x="2522335" y="1578909"/>
        <a:ext cx="6393746" cy="917417"/>
      </dsp:txXfrm>
    </dsp:sp>
    <dsp:sp modelId="{9EA4FBB4-FEEB-4247-8062-73F8DED1C77D}">
      <dsp:nvSpPr>
        <dsp:cNvPr id="0" name=""/>
        <dsp:cNvSpPr/>
      </dsp:nvSpPr>
      <dsp:spPr>
        <a:xfrm rot="5400000">
          <a:off x="607634" y="3242161"/>
          <a:ext cx="1746042" cy="1349976"/>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a:cs typeface="Arial"/>
            </a:rPr>
            <a:t>Financial</a:t>
          </a:r>
          <a:r>
            <a:rPr lang="en-US" sz="2000" kern="1200">
              <a:latin typeface="Arial"/>
              <a:cs typeface="Arial"/>
            </a:rPr>
            <a:t> </a:t>
          </a:r>
        </a:p>
      </dsp:txBody>
      <dsp:txXfrm rot="-5400000">
        <a:off x="805667" y="3719116"/>
        <a:ext cx="1349976" cy="396066"/>
      </dsp:txXfrm>
    </dsp:sp>
    <dsp:sp modelId="{C7D273DA-7C9A-4A81-BC16-2B6751FD4FC9}">
      <dsp:nvSpPr>
        <dsp:cNvPr id="0" name=""/>
        <dsp:cNvSpPr/>
      </dsp:nvSpPr>
      <dsp:spPr>
        <a:xfrm rot="5400000">
          <a:off x="5460991" y="336365"/>
          <a:ext cx="925351" cy="6827583"/>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a:cs typeface="Arial"/>
            </a:rPr>
            <a:t>Revenue sufficiency</a:t>
          </a:r>
        </a:p>
        <a:p>
          <a:pPr marL="228600" lvl="1" indent="-228600" algn="l" defTabSz="889000">
            <a:lnSpc>
              <a:spcPct val="90000"/>
            </a:lnSpc>
            <a:spcBef>
              <a:spcPct val="0"/>
            </a:spcBef>
            <a:spcAft>
              <a:spcPct val="15000"/>
            </a:spcAft>
            <a:buChar char="•"/>
          </a:pPr>
          <a:r>
            <a:rPr lang="en-US" sz="2000" kern="1200">
              <a:latin typeface="Arial"/>
              <a:cs typeface="Arial"/>
            </a:rPr>
            <a:t>Fiscal management and controls</a:t>
          </a:r>
        </a:p>
        <a:p>
          <a:pPr marL="228600" lvl="1" indent="-228600" algn="l" defTabSz="889000">
            <a:lnSpc>
              <a:spcPct val="90000"/>
            </a:lnSpc>
            <a:spcBef>
              <a:spcPct val="0"/>
            </a:spcBef>
            <a:spcAft>
              <a:spcPct val="15000"/>
            </a:spcAft>
            <a:buChar char="•"/>
          </a:pPr>
          <a:r>
            <a:rPr lang="en-US" sz="2000" kern="1200">
              <a:latin typeface="Arial"/>
              <a:cs typeface="Arial"/>
            </a:rPr>
            <a:t>Capacity to implement solutions                               </a:t>
          </a:r>
        </a:p>
      </dsp:txBody>
      <dsp:txXfrm rot="-5400000">
        <a:off x="2509875" y="3332653"/>
        <a:ext cx="6782411" cy="8350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6EC53-9610-471F-A10D-B16FC32BA192}">
      <dsp:nvSpPr>
        <dsp:cNvPr id="0" name=""/>
        <dsp:cNvSpPr/>
      </dsp:nvSpPr>
      <dsp:spPr>
        <a:xfrm>
          <a:off x="3314957" y="650494"/>
          <a:ext cx="444400" cy="91440"/>
        </a:xfrm>
        <a:custGeom>
          <a:avLst/>
          <a:gdLst/>
          <a:ahLst/>
          <a:cxnLst/>
          <a:rect l="0" t="0" r="0" b="0"/>
          <a:pathLst>
            <a:path>
              <a:moveTo>
                <a:pt x="0" y="46500"/>
              </a:moveTo>
              <a:lnTo>
                <a:pt x="239300" y="46500"/>
              </a:lnTo>
              <a:lnTo>
                <a:pt x="239300" y="45720"/>
              </a:lnTo>
              <a:lnTo>
                <a:pt x="4444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3525282" y="693839"/>
        <a:ext cx="23750" cy="4750"/>
      </dsp:txXfrm>
    </dsp:sp>
    <dsp:sp modelId="{F55C5BA8-AC08-4AF0-94BE-A6423F8FD205}">
      <dsp:nvSpPr>
        <dsp:cNvPr id="0" name=""/>
        <dsp:cNvSpPr/>
      </dsp:nvSpPr>
      <dsp:spPr>
        <a:xfrm>
          <a:off x="1251539" y="77429"/>
          <a:ext cx="2065217" cy="1239130"/>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State Water Board/Allensworth Meeting</a:t>
          </a:r>
        </a:p>
        <a:p>
          <a:pPr marL="0" lvl="0" indent="0" algn="ctr" defTabSz="711200">
            <a:lnSpc>
              <a:spcPct val="90000"/>
            </a:lnSpc>
            <a:spcBef>
              <a:spcPct val="0"/>
            </a:spcBef>
            <a:spcAft>
              <a:spcPct val="35000"/>
            </a:spcAft>
            <a:buNone/>
          </a:pPr>
          <a:r>
            <a:rPr lang="en-US" sz="1600" kern="1200">
              <a:latin typeface="Arial"/>
              <a:cs typeface="Arial"/>
            </a:rPr>
            <a:t>November 9, 2023</a:t>
          </a:r>
        </a:p>
      </dsp:txBody>
      <dsp:txXfrm>
        <a:off x="1251539" y="77429"/>
        <a:ext cx="2065217" cy="1239130"/>
      </dsp:txXfrm>
    </dsp:sp>
    <dsp:sp modelId="{8506512E-B702-4DA7-AFBD-1254B3381934}">
      <dsp:nvSpPr>
        <dsp:cNvPr id="0" name=""/>
        <dsp:cNvSpPr/>
      </dsp:nvSpPr>
      <dsp:spPr>
        <a:xfrm>
          <a:off x="5855174" y="650494"/>
          <a:ext cx="444400" cy="91440"/>
        </a:xfrm>
        <a:custGeom>
          <a:avLst/>
          <a:gdLst/>
          <a:ahLst/>
          <a:cxnLst/>
          <a:rect l="0" t="0" r="0" b="0"/>
          <a:pathLst>
            <a:path>
              <a:moveTo>
                <a:pt x="0" y="45720"/>
              </a:moveTo>
              <a:lnTo>
                <a:pt x="4444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6065499" y="693839"/>
        <a:ext cx="23750" cy="4750"/>
      </dsp:txXfrm>
    </dsp:sp>
    <dsp:sp modelId="{CBD5EA3D-2E86-490D-B5C4-95BE6C9B4750}">
      <dsp:nvSpPr>
        <dsp:cNvPr id="0" name=""/>
        <dsp:cNvSpPr/>
      </dsp:nvSpPr>
      <dsp:spPr>
        <a:xfrm>
          <a:off x="3791757" y="1396"/>
          <a:ext cx="2065217" cy="1389635"/>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State Water Board/Allensworth Meeting</a:t>
          </a:r>
        </a:p>
        <a:p>
          <a:pPr marL="0" lvl="0" indent="0" algn="ctr" defTabSz="711200">
            <a:lnSpc>
              <a:spcPct val="90000"/>
            </a:lnSpc>
            <a:spcBef>
              <a:spcPct val="0"/>
            </a:spcBef>
            <a:spcAft>
              <a:spcPct val="35000"/>
            </a:spcAft>
            <a:buNone/>
          </a:pPr>
          <a:r>
            <a:rPr lang="en-US" sz="1600" kern="1200">
              <a:latin typeface="Arial"/>
              <a:cs typeface="Arial"/>
            </a:rPr>
            <a:t>December 19, 2023</a:t>
          </a:r>
        </a:p>
      </dsp:txBody>
      <dsp:txXfrm>
        <a:off x="3791757" y="1396"/>
        <a:ext cx="2065217" cy="1389635"/>
      </dsp:txXfrm>
    </dsp:sp>
    <dsp:sp modelId="{4CDAB752-1BAD-436E-AB76-BCE084B5DF6D}">
      <dsp:nvSpPr>
        <dsp:cNvPr id="0" name=""/>
        <dsp:cNvSpPr/>
      </dsp:nvSpPr>
      <dsp:spPr>
        <a:xfrm>
          <a:off x="8395392" y="650494"/>
          <a:ext cx="444400" cy="91440"/>
        </a:xfrm>
        <a:custGeom>
          <a:avLst/>
          <a:gdLst/>
          <a:ahLst/>
          <a:cxnLst/>
          <a:rect l="0" t="0" r="0" b="0"/>
          <a:pathLst>
            <a:path>
              <a:moveTo>
                <a:pt x="0" y="45720"/>
              </a:moveTo>
              <a:lnTo>
                <a:pt x="4444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8605717" y="693839"/>
        <a:ext cx="23750" cy="4750"/>
      </dsp:txXfrm>
    </dsp:sp>
    <dsp:sp modelId="{5EC7BE8E-5CE5-4D79-AFE1-3026673DA3C1}">
      <dsp:nvSpPr>
        <dsp:cNvPr id="0" name=""/>
        <dsp:cNvSpPr/>
      </dsp:nvSpPr>
      <dsp:spPr>
        <a:xfrm>
          <a:off x="6331975" y="1396"/>
          <a:ext cx="2065217" cy="1389635"/>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latin typeface="Arial"/>
              <a:ea typeface="+mn-ea"/>
              <a:cs typeface="Arial"/>
            </a:rPr>
            <a:t>State Water Board/Allensworth Meeting</a:t>
          </a:r>
        </a:p>
        <a:p>
          <a:pPr marL="0" lvl="0" indent="0" algn="ctr" defTabSz="711200">
            <a:lnSpc>
              <a:spcPct val="90000"/>
            </a:lnSpc>
            <a:spcBef>
              <a:spcPct val="0"/>
            </a:spcBef>
            <a:spcAft>
              <a:spcPct val="35000"/>
            </a:spcAft>
            <a:buNone/>
          </a:pPr>
          <a:r>
            <a:rPr lang="en-US" sz="1600" b="0" kern="1200">
              <a:solidFill>
                <a:prstClr val="white"/>
              </a:solidFill>
              <a:latin typeface="Arial"/>
              <a:ea typeface="+mn-ea"/>
              <a:cs typeface="Arial"/>
            </a:rPr>
            <a:t>January 9, 2024</a:t>
          </a:r>
        </a:p>
      </dsp:txBody>
      <dsp:txXfrm>
        <a:off x="6331975" y="1396"/>
        <a:ext cx="2065217" cy="1389635"/>
      </dsp:txXfrm>
    </dsp:sp>
    <dsp:sp modelId="{4330846E-433D-4763-AB99-ED17A24B4790}">
      <dsp:nvSpPr>
        <dsp:cNvPr id="0" name=""/>
        <dsp:cNvSpPr/>
      </dsp:nvSpPr>
      <dsp:spPr>
        <a:xfrm>
          <a:off x="2284148" y="1389232"/>
          <a:ext cx="7620652" cy="444400"/>
        </a:xfrm>
        <a:custGeom>
          <a:avLst/>
          <a:gdLst/>
          <a:ahLst/>
          <a:cxnLst/>
          <a:rect l="0" t="0" r="0" b="0"/>
          <a:pathLst>
            <a:path>
              <a:moveTo>
                <a:pt x="7620652" y="0"/>
              </a:moveTo>
              <a:lnTo>
                <a:pt x="7620652" y="239300"/>
              </a:lnTo>
              <a:lnTo>
                <a:pt x="0" y="239300"/>
              </a:lnTo>
              <a:lnTo>
                <a:pt x="0" y="44440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5903588" y="1609057"/>
        <a:ext cx="381772" cy="4750"/>
      </dsp:txXfrm>
    </dsp:sp>
    <dsp:sp modelId="{0CF29037-45BB-4944-8BFD-3F1B27F8D163}">
      <dsp:nvSpPr>
        <dsp:cNvPr id="0" name=""/>
        <dsp:cNvSpPr/>
      </dsp:nvSpPr>
      <dsp:spPr>
        <a:xfrm>
          <a:off x="8872192" y="1396"/>
          <a:ext cx="2065217" cy="1389635"/>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latin typeface="Arial"/>
              <a:ea typeface="+mn-ea"/>
              <a:cs typeface="Arial"/>
            </a:rPr>
            <a:t>Designation Letter</a:t>
          </a:r>
        </a:p>
        <a:p>
          <a:pPr marL="0" lvl="0" indent="0" algn="ctr" defTabSz="711200">
            <a:lnSpc>
              <a:spcPct val="90000"/>
            </a:lnSpc>
            <a:spcBef>
              <a:spcPct val="0"/>
            </a:spcBef>
            <a:spcAft>
              <a:spcPct val="35000"/>
            </a:spcAft>
            <a:buNone/>
          </a:pPr>
          <a:r>
            <a:rPr lang="en-US" sz="1600" b="0" kern="1200">
              <a:solidFill>
                <a:prstClr val="white"/>
              </a:solidFill>
              <a:latin typeface="Arial"/>
              <a:ea typeface="+mn-ea"/>
              <a:cs typeface="Arial"/>
            </a:rPr>
            <a:t>January 19, 2024</a:t>
          </a:r>
        </a:p>
      </dsp:txBody>
      <dsp:txXfrm>
        <a:off x="8872192" y="1396"/>
        <a:ext cx="2065217" cy="1389635"/>
      </dsp:txXfrm>
    </dsp:sp>
    <dsp:sp modelId="{D9FC0548-3627-4283-83FB-5271E6BABD8B}">
      <dsp:nvSpPr>
        <dsp:cNvPr id="0" name=""/>
        <dsp:cNvSpPr/>
      </dsp:nvSpPr>
      <dsp:spPr>
        <a:xfrm>
          <a:off x="3314957" y="2515129"/>
          <a:ext cx="444400" cy="91440"/>
        </a:xfrm>
        <a:custGeom>
          <a:avLst/>
          <a:gdLst/>
          <a:ahLst/>
          <a:cxnLst/>
          <a:rect l="0" t="0" r="0" b="0"/>
          <a:pathLst>
            <a:path>
              <a:moveTo>
                <a:pt x="0" y="45720"/>
              </a:moveTo>
              <a:lnTo>
                <a:pt x="239300" y="45720"/>
              </a:lnTo>
              <a:lnTo>
                <a:pt x="239300" y="46500"/>
              </a:lnTo>
              <a:lnTo>
                <a:pt x="444400" y="4650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3525282" y="2558474"/>
        <a:ext cx="23750" cy="4750"/>
      </dsp:txXfrm>
    </dsp:sp>
    <dsp:sp modelId="{D7E5890D-D0DA-49B9-B774-838BC9D1EEA8}">
      <dsp:nvSpPr>
        <dsp:cNvPr id="0" name=""/>
        <dsp:cNvSpPr/>
      </dsp:nvSpPr>
      <dsp:spPr>
        <a:xfrm>
          <a:off x="1251539" y="1866032"/>
          <a:ext cx="2065217" cy="1389635"/>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latin typeface="Arial"/>
              <a:ea typeface="+mn-ea"/>
              <a:cs typeface="Arial"/>
            </a:rPr>
            <a:t>State Water Board/Allensworth Meeting</a:t>
          </a:r>
        </a:p>
        <a:p>
          <a:pPr marL="0" lvl="0" indent="0" algn="ctr" defTabSz="711200">
            <a:lnSpc>
              <a:spcPct val="90000"/>
            </a:lnSpc>
            <a:spcBef>
              <a:spcPct val="0"/>
            </a:spcBef>
            <a:spcAft>
              <a:spcPct val="35000"/>
            </a:spcAft>
            <a:buNone/>
          </a:pPr>
          <a:r>
            <a:rPr lang="en-US" sz="1600" b="0" kern="1200">
              <a:solidFill>
                <a:prstClr val="white"/>
              </a:solidFill>
              <a:latin typeface="Arial"/>
              <a:ea typeface="+mn-ea"/>
              <a:cs typeface="Arial"/>
            </a:rPr>
            <a:t>March 25, 2024</a:t>
          </a:r>
        </a:p>
      </dsp:txBody>
      <dsp:txXfrm>
        <a:off x="1251539" y="1866032"/>
        <a:ext cx="2065217" cy="1389635"/>
      </dsp:txXfrm>
    </dsp:sp>
    <dsp:sp modelId="{07022091-9741-491D-A7BA-6A1A8293ACB4}">
      <dsp:nvSpPr>
        <dsp:cNvPr id="0" name=""/>
        <dsp:cNvSpPr/>
      </dsp:nvSpPr>
      <dsp:spPr>
        <a:xfrm>
          <a:off x="5855174" y="2515910"/>
          <a:ext cx="444400" cy="91440"/>
        </a:xfrm>
        <a:custGeom>
          <a:avLst/>
          <a:gdLst/>
          <a:ahLst/>
          <a:cxnLst/>
          <a:rect l="0" t="0" r="0" b="0"/>
          <a:pathLst>
            <a:path>
              <a:moveTo>
                <a:pt x="0" y="45720"/>
              </a:moveTo>
              <a:lnTo>
                <a:pt x="4444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6065499" y="2559255"/>
        <a:ext cx="23750" cy="4750"/>
      </dsp:txXfrm>
    </dsp:sp>
    <dsp:sp modelId="{4A83ACCC-87FF-4410-899F-FE0A4B3241E2}">
      <dsp:nvSpPr>
        <dsp:cNvPr id="0" name=""/>
        <dsp:cNvSpPr/>
      </dsp:nvSpPr>
      <dsp:spPr>
        <a:xfrm>
          <a:off x="3791757" y="1867593"/>
          <a:ext cx="2065217" cy="138807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Arial"/>
              <a:cs typeface="Arial"/>
            </a:rPr>
            <a:t>Public Notice</a:t>
          </a:r>
        </a:p>
        <a:p>
          <a:pPr marL="0" lvl="0" indent="0" algn="ctr" defTabSz="711200">
            <a:lnSpc>
              <a:spcPct val="90000"/>
            </a:lnSpc>
            <a:spcBef>
              <a:spcPct val="0"/>
            </a:spcBef>
            <a:spcAft>
              <a:spcPct val="35000"/>
            </a:spcAft>
            <a:buNone/>
          </a:pPr>
          <a:r>
            <a:rPr lang="en-US" sz="1600" kern="1200">
              <a:latin typeface="Arial"/>
              <a:cs typeface="Arial"/>
            </a:rPr>
            <a:t>May 13, 2024</a:t>
          </a:r>
        </a:p>
      </dsp:txBody>
      <dsp:txXfrm>
        <a:off x="3791757" y="1867593"/>
        <a:ext cx="2065217" cy="1388074"/>
      </dsp:txXfrm>
    </dsp:sp>
    <dsp:sp modelId="{2FB29A95-317D-4D30-B48C-E6779598C515}">
      <dsp:nvSpPr>
        <dsp:cNvPr id="0" name=""/>
        <dsp:cNvSpPr/>
      </dsp:nvSpPr>
      <dsp:spPr>
        <a:xfrm>
          <a:off x="8395392" y="2515910"/>
          <a:ext cx="444400" cy="91440"/>
        </a:xfrm>
        <a:custGeom>
          <a:avLst/>
          <a:gdLst/>
          <a:ahLst/>
          <a:cxnLst/>
          <a:rect l="0" t="0" r="0" b="0"/>
          <a:pathLst>
            <a:path>
              <a:moveTo>
                <a:pt x="0" y="45720"/>
              </a:moveTo>
              <a:lnTo>
                <a:pt x="4444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8605717" y="2559255"/>
        <a:ext cx="23750" cy="4750"/>
      </dsp:txXfrm>
    </dsp:sp>
    <dsp:sp modelId="{9BB7CE4F-8E36-4721-8779-EC88B90FE589}">
      <dsp:nvSpPr>
        <dsp:cNvPr id="0" name=""/>
        <dsp:cNvSpPr/>
      </dsp:nvSpPr>
      <dsp:spPr>
        <a:xfrm>
          <a:off x="6331975" y="1867593"/>
          <a:ext cx="2065217" cy="1388074"/>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latin typeface="Arial"/>
              <a:ea typeface="+mn-ea"/>
              <a:cs typeface="Arial"/>
            </a:rPr>
            <a:t>Public Comment Period Start</a:t>
          </a:r>
        </a:p>
        <a:p>
          <a:pPr marL="0" lvl="0" indent="0" algn="ctr" defTabSz="711200">
            <a:lnSpc>
              <a:spcPct val="90000"/>
            </a:lnSpc>
            <a:spcBef>
              <a:spcPct val="0"/>
            </a:spcBef>
            <a:spcAft>
              <a:spcPct val="35000"/>
            </a:spcAft>
            <a:buNone/>
          </a:pPr>
          <a:r>
            <a:rPr lang="en-US" sz="1600" b="0" kern="1200">
              <a:solidFill>
                <a:prstClr val="white"/>
              </a:solidFill>
              <a:latin typeface="Arial"/>
              <a:ea typeface="+mn-ea"/>
              <a:cs typeface="Arial"/>
            </a:rPr>
            <a:t>May 13, 2024</a:t>
          </a:r>
        </a:p>
      </dsp:txBody>
      <dsp:txXfrm>
        <a:off x="6331975" y="1867593"/>
        <a:ext cx="2065217" cy="1388074"/>
      </dsp:txXfrm>
    </dsp:sp>
    <dsp:sp modelId="{C4863A3D-791B-403C-9635-33F59B7E63F2}">
      <dsp:nvSpPr>
        <dsp:cNvPr id="0" name=""/>
        <dsp:cNvSpPr/>
      </dsp:nvSpPr>
      <dsp:spPr>
        <a:xfrm>
          <a:off x="2284148" y="3179395"/>
          <a:ext cx="7620652" cy="519652"/>
        </a:xfrm>
        <a:custGeom>
          <a:avLst/>
          <a:gdLst/>
          <a:ahLst/>
          <a:cxnLst/>
          <a:rect l="0" t="0" r="0" b="0"/>
          <a:pathLst>
            <a:path>
              <a:moveTo>
                <a:pt x="7620652" y="0"/>
              </a:moveTo>
              <a:lnTo>
                <a:pt x="7620652" y="276926"/>
              </a:lnTo>
              <a:lnTo>
                <a:pt x="0" y="276926"/>
              </a:lnTo>
              <a:lnTo>
                <a:pt x="0" y="51965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5903462" y="3436846"/>
        <a:ext cx="382024" cy="4750"/>
      </dsp:txXfrm>
    </dsp:sp>
    <dsp:sp modelId="{DF8201FB-943A-47B0-9280-EA558163EC5C}">
      <dsp:nvSpPr>
        <dsp:cNvPr id="0" name=""/>
        <dsp:cNvSpPr/>
      </dsp:nvSpPr>
      <dsp:spPr>
        <a:xfrm>
          <a:off x="8872192" y="1942065"/>
          <a:ext cx="2065217" cy="1239130"/>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latin typeface="Arial"/>
              <a:ea typeface="+mn-ea"/>
              <a:cs typeface="Arial"/>
            </a:rPr>
            <a:t>Public Meeting</a:t>
          </a:r>
        </a:p>
        <a:p>
          <a:pPr marL="0" lvl="0" indent="0" algn="ctr" defTabSz="711200">
            <a:lnSpc>
              <a:spcPct val="90000"/>
            </a:lnSpc>
            <a:spcBef>
              <a:spcPct val="0"/>
            </a:spcBef>
            <a:spcAft>
              <a:spcPct val="35000"/>
            </a:spcAft>
            <a:buNone/>
          </a:pPr>
          <a:r>
            <a:rPr lang="en-US" sz="1600" b="0" kern="1200">
              <a:solidFill>
                <a:prstClr val="white"/>
              </a:solidFill>
              <a:latin typeface="Arial"/>
              <a:ea typeface="+mn-ea"/>
              <a:cs typeface="Arial"/>
            </a:rPr>
            <a:t>June 13, 2024</a:t>
          </a:r>
        </a:p>
      </dsp:txBody>
      <dsp:txXfrm>
        <a:off x="8872192" y="1942065"/>
        <a:ext cx="2065217" cy="1239130"/>
      </dsp:txXfrm>
    </dsp:sp>
    <dsp:sp modelId="{9DB33B1D-5621-4EF9-97BF-5FBF343DE878}">
      <dsp:nvSpPr>
        <dsp:cNvPr id="0" name=""/>
        <dsp:cNvSpPr/>
      </dsp:nvSpPr>
      <dsp:spPr>
        <a:xfrm>
          <a:off x="3314957" y="4305293"/>
          <a:ext cx="444400" cy="91440"/>
        </a:xfrm>
        <a:custGeom>
          <a:avLst/>
          <a:gdLst/>
          <a:ahLst/>
          <a:cxnLst/>
          <a:rect l="0" t="0" r="0" b="0"/>
          <a:pathLst>
            <a:path>
              <a:moveTo>
                <a:pt x="0" y="45720"/>
              </a:moveTo>
              <a:lnTo>
                <a:pt x="44440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3525282" y="4348638"/>
        <a:ext cx="23750" cy="4750"/>
      </dsp:txXfrm>
    </dsp:sp>
    <dsp:sp modelId="{C85E6DC5-F632-47D3-9792-1EF3163AFC84}">
      <dsp:nvSpPr>
        <dsp:cNvPr id="0" name=""/>
        <dsp:cNvSpPr/>
      </dsp:nvSpPr>
      <dsp:spPr>
        <a:xfrm>
          <a:off x="1251539" y="3731448"/>
          <a:ext cx="2065217" cy="1239130"/>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latin typeface="Arial"/>
              <a:ea typeface="+mn-ea"/>
              <a:cs typeface="Arial"/>
            </a:rPr>
            <a:t>Public</a:t>
          </a:r>
          <a:r>
            <a:rPr lang="en-US" sz="1600" b="1" kern="1200">
              <a:latin typeface="Arial"/>
              <a:cs typeface="Arial"/>
            </a:rPr>
            <a:t> Comment Period End</a:t>
          </a:r>
        </a:p>
        <a:p>
          <a:pPr marL="0" lvl="0" indent="0" algn="ctr" defTabSz="711200">
            <a:lnSpc>
              <a:spcPct val="90000"/>
            </a:lnSpc>
            <a:spcBef>
              <a:spcPct val="0"/>
            </a:spcBef>
            <a:spcAft>
              <a:spcPct val="35000"/>
            </a:spcAft>
            <a:buNone/>
          </a:pPr>
          <a:r>
            <a:rPr lang="en-US" sz="1600" kern="1200">
              <a:latin typeface="Arial"/>
              <a:cs typeface="Arial"/>
            </a:rPr>
            <a:t>June 20, 2024</a:t>
          </a:r>
        </a:p>
      </dsp:txBody>
      <dsp:txXfrm>
        <a:off x="1251539" y="3731448"/>
        <a:ext cx="2065217" cy="1239130"/>
      </dsp:txXfrm>
    </dsp:sp>
    <dsp:sp modelId="{E70D6569-C624-43A7-9064-EF5115D3594B}">
      <dsp:nvSpPr>
        <dsp:cNvPr id="0" name=""/>
        <dsp:cNvSpPr/>
      </dsp:nvSpPr>
      <dsp:spPr>
        <a:xfrm>
          <a:off x="3791757" y="3731448"/>
          <a:ext cx="2065217" cy="1239130"/>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latin typeface="Arial"/>
              <a:ea typeface="+mn-ea"/>
              <a:cs typeface="Arial"/>
            </a:rPr>
            <a:t>Next Step: Legal Appointment of Administrator</a:t>
          </a:r>
        </a:p>
      </dsp:txBody>
      <dsp:txXfrm>
        <a:off x="3791757" y="3731448"/>
        <a:ext cx="2065217" cy="1239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0B96B-7267-4901-B5C4-D7EFD6A3497D}">
      <dsp:nvSpPr>
        <dsp:cNvPr id="0" name=""/>
        <dsp:cNvSpPr/>
      </dsp:nvSpPr>
      <dsp:spPr>
        <a:xfrm>
          <a:off x="0" y="235671"/>
          <a:ext cx="10515600" cy="83132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latin typeface="Arial"/>
              <a:cs typeface="Arial"/>
            </a:rPr>
            <a:t>State Water Board will be responsible for:</a:t>
          </a:r>
          <a:endParaRPr lang="en-US" sz="2800" kern="1200">
            <a:latin typeface="Arial"/>
            <a:cs typeface="Arial"/>
          </a:endParaRPr>
        </a:p>
      </dsp:txBody>
      <dsp:txXfrm>
        <a:off x="40582" y="276253"/>
        <a:ext cx="10434436" cy="750165"/>
      </dsp:txXfrm>
    </dsp:sp>
    <dsp:sp modelId="{8C21C8BA-9B88-41A9-B4AF-F09E440BFD8E}">
      <dsp:nvSpPr>
        <dsp:cNvPr id="0" name=""/>
        <dsp:cNvSpPr/>
      </dsp:nvSpPr>
      <dsp:spPr>
        <a:xfrm>
          <a:off x="0" y="1033919"/>
          <a:ext cx="10515600" cy="16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150000"/>
            </a:lnSpc>
            <a:spcBef>
              <a:spcPct val="0"/>
            </a:spcBef>
            <a:spcAft>
              <a:spcPct val="20000"/>
            </a:spcAft>
            <a:buChar char="•"/>
          </a:pPr>
          <a:r>
            <a:rPr lang="en-US" sz="2400" kern="1200">
              <a:latin typeface="Arial"/>
              <a:cs typeface="Arial"/>
            </a:rPr>
            <a:t>Salary and benefits for Administrator</a:t>
          </a:r>
        </a:p>
        <a:p>
          <a:pPr marL="228600" lvl="1" indent="-228600" algn="l" defTabSz="1066800">
            <a:lnSpc>
              <a:spcPct val="90000"/>
            </a:lnSpc>
            <a:spcBef>
              <a:spcPct val="0"/>
            </a:spcBef>
            <a:spcAft>
              <a:spcPct val="20000"/>
            </a:spcAft>
            <a:buChar char="•"/>
          </a:pPr>
          <a:r>
            <a:rPr lang="en-US" sz="2400" kern="1200">
              <a:latin typeface="Arial"/>
              <a:cs typeface="Arial"/>
            </a:rPr>
            <a:t>Administrative costs attributed solely to Administrator (working space, phones, furniture)</a:t>
          </a:r>
        </a:p>
        <a:p>
          <a:pPr marL="228600" lvl="1" indent="-228600" algn="l" defTabSz="1066800">
            <a:lnSpc>
              <a:spcPct val="90000"/>
            </a:lnSpc>
            <a:spcBef>
              <a:spcPct val="0"/>
            </a:spcBef>
            <a:spcAft>
              <a:spcPct val="20000"/>
            </a:spcAft>
            <a:buChar char="•"/>
          </a:pPr>
          <a:r>
            <a:rPr lang="en-US" sz="2400" kern="1200">
              <a:latin typeface="Arial"/>
              <a:cs typeface="Arial"/>
            </a:rPr>
            <a:t>Legal, accounting and other similar managerial fees</a:t>
          </a:r>
        </a:p>
      </dsp:txBody>
      <dsp:txXfrm>
        <a:off x="0" y="1033919"/>
        <a:ext cx="10515600" cy="1681875"/>
      </dsp:txXfrm>
    </dsp:sp>
    <dsp:sp modelId="{FCBA01B7-A4CA-4DD8-8161-48213962CB26}">
      <dsp:nvSpPr>
        <dsp:cNvPr id="0" name=""/>
        <dsp:cNvSpPr/>
      </dsp:nvSpPr>
      <dsp:spPr>
        <a:xfrm>
          <a:off x="0" y="2715794"/>
          <a:ext cx="10515600" cy="74886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a:latin typeface="Arial"/>
              <a:cs typeface="Arial"/>
            </a:rPr>
            <a:t>Funding may be available for: </a:t>
          </a:r>
          <a:endParaRPr lang="en-US" sz="2800" kern="1200">
            <a:latin typeface="Arial"/>
            <a:cs typeface="Arial"/>
          </a:endParaRPr>
        </a:p>
      </dsp:txBody>
      <dsp:txXfrm>
        <a:off x="36557" y="2752351"/>
        <a:ext cx="10442486" cy="675753"/>
      </dsp:txXfrm>
    </dsp:sp>
    <dsp:sp modelId="{40E2ECDD-ADDD-4EE8-B4D8-64610D7B085A}">
      <dsp:nvSpPr>
        <dsp:cNvPr id="0" name=""/>
        <dsp:cNvSpPr/>
      </dsp:nvSpPr>
      <dsp:spPr>
        <a:xfrm>
          <a:off x="0" y="3464661"/>
          <a:ext cx="10515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150000"/>
            </a:lnSpc>
            <a:spcBef>
              <a:spcPct val="0"/>
            </a:spcBef>
            <a:spcAft>
              <a:spcPct val="20000"/>
            </a:spcAft>
            <a:buChar char="•"/>
          </a:pPr>
          <a:r>
            <a:rPr lang="en-US" sz="2400" kern="1200">
              <a:latin typeface="Arial"/>
              <a:cs typeface="Arial"/>
            </a:rPr>
            <a:t>Construction and planning projects</a:t>
          </a:r>
        </a:p>
        <a:p>
          <a:pPr marL="228600" lvl="1" indent="-228600" algn="l" defTabSz="1066800">
            <a:lnSpc>
              <a:spcPct val="90000"/>
            </a:lnSpc>
            <a:spcBef>
              <a:spcPct val="0"/>
            </a:spcBef>
            <a:spcAft>
              <a:spcPct val="20000"/>
            </a:spcAft>
            <a:buChar char="•"/>
          </a:pPr>
          <a:r>
            <a:rPr lang="en-US" sz="2400" kern="1200">
              <a:latin typeface="Arial"/>
              <a:cs typeface="Arial"/>
            </a:rPr>
            <a:t>Ongoing operation and maintenance costs</a:t>
          </a:r>
        </a:p>
      </dsp:txBody>
      <dsp:txXfrm>
        <a:off x="0" y="3464661"/>
        <a:ext cx="10515600" cy="107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A1573-B601-44C1-84A6-050F452F5C63}">
      <dsp:nvSpPr>
        <dsp:cNvPr id="0" name=""/>
        <dsp:cNvSpPr/>
      </dsp:nvSpPr>
      <dsp:spPr>
        <a:xfrm>
          <a:off x="0" y="536"/>
          <a:ext cx="11468100" cy="12545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77E60-7CA8-45CD-8FA3-8B617AD62598}">
      <dsp:nvSpPr>
        <dsp:cNvPr id="0" name=""/>
        <dsp:cNvSpPr/>
      </dsp:nvSpPr>
      <dsp:spPr>
        <a:xfrm>
          <a:off x="29191" y="267115"/>
          <a:ext cx="989358" cy="702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8FC634-2059-44C2-8C15-4CAE89C9F609}">
      <dsp:nvSpPr>
        <dsp:cNvPr id="0" name=""/>
        <dsp:cNvSpPr/>
      </dsp:nvSpPr>
      <dsp:spPr>
        <a:xfrm>
          <a:off x="1449043" y="536"/>
          <a:ext cx="10019056" cy="1254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7" tIns="132777" rIns="132777" bIns="132777" numCol="1" spcCol="1270" anchor="ctr" anchorCtr="0">
          <a:noAutofit/>
        </a:bodyPr>
        <a:lstStyle/>
        <a:p>
          <a:pPr marL="0" lvl="0" indent="0" algn="l" defTabSz="1111250">
            <a:lnSpc>
              <a:spcPct val="90000"/>
            </a:lnSpc>
            <a:spcBef>
              <a:spcPct val="0"/>
            </a:spcBef>
            <a:spcAft>
              <a:spcPct val="35000"/>
            </a:spcAft>
            <a:buNone/>
          </a:pPr>
          <a:r>
            <a:rPr lang="en-US" sz="2500" kern="1200">
              <a:latin typeface="Arial"/>
              <a:cs typeface="Arial"/>
            </a:rPr>
            <a:t>Community members may submit a petition to the State Water Board for reversal or modification of a decision of an administrator or substitution of the administrator</a:t>
          </a:r>
        </a:p>
      </dsp:txBody>
      <dsp:txXfrm>
        <a:off x="1449043" y="536"/>
        <a:ext cx="10019056" cy="1254583"/>
      </dsp:txXfrm>
    </dsp:sp>
    <dsp:sp modelId="{9B68A99B-7594-4E52-8998-A90441CE8AE7}">
      <dsp:nvSpPr>
        <dsp:cNvPr id="0" name=""/>
        <dsp:cNvSpPr/>
      </dsp:nvSpPr>
      <dsp:spPr>
        <a:xfrm>
          <a:off x="0" y="1568764"/>
          <a:ext cx="11468100" cy="12545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C0AC2-3662-4F53-89BE-CAA28AB2F5EB}">
      <dsp:nvSpPr>
        <dsp:cNvPr id="0" name=""/>
        <dsp:cNvSpPr/>
      </dsp:nvSpPr>
      <dsp:spPr>
        <a:xfrm>
          <a:off x="142258" y="1845791"/>
          <a:ext cx="763238" cy="700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3D528C-E963-40D0-A1E3-A59299BF91C0}">
      <dsp:nvSpPr>
        <dsp:cNvPr id="0" name=""/>
        <dsp:cNvSpPr/>
      </dsp:nvSpPr>
      <dsp:spPr>
        <a:xfrm>
          <a:off x="1449043" y="1568764"/>
          <a:ext cx="10019056" cy="1254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7" tIns="132777" rIns="132777" bIns="132777" numCol="1" spcCol="1270" anchor="ctr" anchorCtr="0">
          <a:noAutofit/>
        </a:bodyPr>
        <a:lstStyle/>
        <a:p>
          <a:pPr marL="0" lvl="0" indent="0" algn="l" defTabSz="1111250" rtl="0">
            <a:lnSpc>
              <a:spcPct val="90000"/>
            </a:lnSpc>
            <a:spcBef>
              <a:spcPct val="0"/>
            </a:spcBef>
            <a:spcAft>
              <a:spcPct val="35000"/>
            </a:spcAft>
            <a:buNone/>
          </a:pPr>
          <a:r>
            <a:rPr lang="en-US" sz="2500" kern="1200">
              <a:latin typeface="Arial"/>
              <a:cs typeface="Arial"/>
            </a:rPr>
            <a:t>Must be received by the State Board within 30 days of date of administrator’s decision </a:t>
          </a:r>
        </a:p>
      </dsp:txBody>
      <dsp:txXfrm>
        <a:off x="1449043" y="1568764"/>
        <a:ext cx="10019056" cy="1254583"/>
      </dsp:txXfrm>
    </dsp:sp>
    <dsp:sp modelId="{402A3795-ECAA-477C-9574-239C37013888}">
      <dsp:nvSpPr>
        <dsp:cNvPr id="0" name=""/>
        <dsp:cNvSpPr/>
      </dsp:nvSpPr>
      <dsp:spPr>
        <a:xfrm>
          <a:off x="0" y="3136993"/>
          <a:ext cx="11468100" cy="12545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3CF390-FA99-4C5F-841D-13A460036E5E}">
      <dsp:nvSpPr>
        <dsp:cNvPr id="0" name=""/>
        <dsp:cNvSpPr/>
      </dsp:nvSpPr>
      <dsp:spPr>
        <a:xfrm>
          <a:off x="123827" y="3349151"/>
          <a:ext cx="991842" cy="83026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BAC5A7-8CA3-42D1-924B-C0CF900BABA0}">
      <dsp:nvSpPr>
        <dsp:cNvPr id="0" name=""/>
        <dsp:cNvSpPr/>
      </dsp:nvSpPr>
      <dsp:spPr>
        <a:xfrm>
          <a:off x="1449043" y="3136993"/>
          <a:ext cx="10019056" cy="1254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7" tIns="132777" rIns="132777" bIns="132777" numCol="1" spcCol="1270" anchor="ctr" anchorCtr="0">
          <a:noAutofit/>
        </a:bodyPr>
        <a:lstStyle/>
        <a:p>
          <a:pPr marL="0" lvl="0" indent="0" algn="l" defTabSz="1111250" rtl="0">
            <a:lnSpc>
              <a:spcPct val="90000"/>
            </a:lnSpc>
            <a:spcBef>
              <a:spcPct val="0"/>
            </a:spcBef>
            <a:spcAft>
              <a:spcPct val="35000"/>
            </a:spcAft>
            <a:buNone/>
          </a:pPr>
          <a:r>
            <a:rPr lang="en-US" sz="2500" kern="1200">
              <a:latin typeface="Arial"/>
              <a:cs typeface="Arial"/>
            </a:rPr>
            <a:t>State Board will review and act on the petition </a:t>
          </a:r>
        </a:p>
      </dsp:txBody>
      <dsp:txXfrm>
        <a:off x="1449043" y="3136993"/>
        <a:ext cx="10019056" cy="12545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B041-2108-4499-B5CA-3EF34CF8F352}">
      <dsp:nvSpPr>
        <dsp:cNvPr id="0" name=""/>
        <dsp:cNvSpPr/>
      </dsp:nvSpPr>
      <dsp:spPr>
        <a:xfrm>
          <a:off x="146129" y="504061"/>
          <a:ext cx="1301744" cy="13017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3ED63-6AA2-477E-9590-6381E7B49B3F}">
      <dsp:nvSpPr>
        <dsp:cNvPr id="0" name=""/>
        <dsp:cNvSpPr/>
      </dsp:nvSpPr>
      <dsp:spPr>
        <a:xfrm>
          <a:off x="419495" y="777427"/>
          <a:ext cx="755011" cy="755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26CFAF-6006-4B3F-A704-697E587EFA65}">
      <dsp:nvSpPr>
        <dsp:cNvPr id="0" name=""/>
        <dsp:cNvSpPr/>
      </dsp:nvSpPr>
      <dsp:spPr>
        <a:xfrm>
          <a:off x="1726818" y="504061"/>
          <a:ext cx="3068396" cy="130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a:cs typeface="Arial"/>
            </a:rPr>
            <a:t>Safe and reliable drinking water</a:t>
          </a:r>
        </a:p>
      </dsp:txBody>
      <dsp:txXfrm>
        <a:off x="1726818" y="504061"/>
        <a:ext cx="3068396" cy="1301744"/>
      </dsp:txXfrm>
    </dsp:sp>
    <dsp:sp modelId="{DF5A4784-12DE-4ECD-99C9-7342B1472163}">
      <dsp:nvSpPr>
        <dsp:cNvPr id="0" name=""/>
        <dsp:cNvSpPr/>
      </dsp:nvSpPr>
      <dsp:spPr>
        <a:xfrm>
          <a:off x="5329859" y="504061"/>
          <a:ext cx="1301744" cy="13017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D6059-2F04-44B0-B692-598176A153C3}">
      <dsp:nvSpPr>
        <dsp:cNvPr id="0" name=""/>
        <dsp:cNvSpPr/>
      </dsp:nvSpPr>
      <dsp:spPr>
        <a:xfrm>
          <a:off x="5603226" y="777427"/>
          <a:ext cx="755011" cy="755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B67FE6-3F40-4722-B53B-6075B8B0272C}">
      <dsp:nvSpPr>
        <dsp:cNvPr id="0" name=""/>
        <dsp:cNvSpPr/>
      </dsp:nvSpPr>
      <dsp:spPr>
        <a:xfrm>
          <a:off x="6910549" y="504061"/>
          <a:ext cx="3068396" cy="130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a:cs typeface="Arial"/>
            </a:rPr>
            <a:t>Complete necessary improvements</a:t>
          </a:r>
        </a:p>
      </dsp:txBody>
      <dsp:txXfrm>
        <a:off x="6910549" y="504061"/>
        <a:ext cx="3068396" cy="1301744"/>
      </dsp:txXfrm>
    </dsp:sp>
    <dsp:sp modelId="{657430F0-88CE-417C-AB80-2115BBBA6BC5}">
      <dsp:nvSpPr>
        <dsp:cNvPr id="0" name=""/>
        <dsp:cNvSpPr/>
      </dsp:nvSpPr>
      <dsp:spPr>
        <a:xfrm>
          <a:off x="146129" y="2545532"/>
          <a:ext cx="1301744" cy="13017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F61C1-E991-4EFD-B77F-4E022796D997}">
      <dsp:nvSpPr>
        <dsp:cNvPr id="0" name=""/>
        <dsp:cNvSpPr/>
      </dsp:nvSpPr>
      <dsp:spPr>
        <a:xfrm>
          <a:off x="419495" y="2818898"/>
          <a:ext cx="755011" cy="755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4A142E-0966-49C9-B873-F26CBE495D83}">
      <dsp:nvSpPr>
        <dsp:cNvPr id="0" name=""/>
        <dsp:cNvSpPr/>
      </dsp:nvSpPr>
      <dsp:spPr>
        <a:xfrm>
          <a:off x="1726818" y="2545532"/>
          <a:ext cx="3068396" cy="130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a:cs typeface="Arial"/>
            </a:rPr>
            <a:t>Maintain public engagement</a:t>
          </a:r>
        </a:p>
      </dsp:txBody>
      <dsp:txXfrm>
        <a:off x="1726818" y="2545532"/>
        <a:ext cx="3068396" cy="1301744"/>
      </dsp:txXfrm>
    </dsp:sp>
    <dsp:sp modelId="{60FB45B1-C1E1-4F6A-BCCE-3337E74F4F59}">
      <dsp:nvSpPr>
        <dsp:cNvPr id="0" name=""/>
        <dsp:cNvSpPr/>
      </dsp:nvSpPr>
      <dsp:spPr>
        <a:xfrm>
          <a:off x="5329859" y="2545532"/>
          <a:ext cx="1301744" cy="13017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87651-AD8D-43EA-8E8E-8A4D634BF6C0}">
      <dsp:nvSpPr>
        <dsp:cNvPr id="0" name=""/>
        <dsp:cNvSpPr/>
      </dsp:nvSpPr>
      <dsp:spPr>
        <a:xfrm>
          <a:off x="5603226" y="2818898"/>
          <a:ext cx="755011" cy="755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EC6A10-1EDC-4B1B-87E6-4053665C3320}">
      <dsp:nvSpPr>
        <dsp:cNvPr id="0" name=""/>
        <dsp:cNvSpPr/>
      </dsp:nvSpPr>
      <dsp:spPr>
        <a:xfrm>
          <a:off x="6910549" y="2545532"/>
          <a:ext cx="3068396" cy="130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a:cs typeface="Arial"/>
            </a:rPr>
            <a:t>Oversee implementation of long-term solution </a:t>
          </a:r>
        </a:p>
      </dsp:txBody>
      <dsp:txXfrm>
        <a:off x="6910549" y="2545532"/>
        <a:ext cx="3068396" cy="13017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59373E-4745-45A0-AEDE-001A6076D1D7}"/>
              </a:ext>
            </a:extLst>
          </p:cNvPr>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9EF5637-60F2-4CE6-871E-41B9494B4286}"/>
              </a:ext>
            </a:extLst>
          </p:cNvPr>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71E2621E-5FBD-4E2E-8103-DBCCC8CEDE7E}" type="datetimeFigureOut">
              <a:rPr lang="en-US" smtClean="0"/>
              <a:t>6/12/2024</a:t>
            </a:fld>
            <a:endParaRPr lang="en-US"/>
          </a:p>
        </p:txBody>
      </p:sp>
      <p:sp>
        <p:nvSpPr>
          <p:cNvPr id="4" name="Footer Placeholder 3">
            <a:extLst>
              <a:ext uri="{FF2B5EF4-FFF2-40B4-BE49-F238E27FC236}">
                <a16:creationId xmlns:a16="http://schemas.microsoft.com/office/drawing/2014/main" id="{E39778B9-44AA-46C1-9E1B-0EAC6DFBC964}"/>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7417A8-F52F-4975-83D7-50E052E6AC4F}"/>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717D22F3-C0F0-4ADA-8D0D-E63BB89746B4}" type="slidenum">
              <a:rPr lang="en-US" smtClean="0"/>
              <a:t>‹#›</a:t>
            </a:fld>
            <a:endParaRPr lang="en-US"/>
          </a:p>
        </p:txBody>
      </p:sp>
    </p:spTree>
    <p:extLst>
      <p:ext uri="{BB962C8B-B14F-4D97-AF65-F5344CB8AC3E}">
        <p14:creationId xmlns:p14="http://schemas.microsoft.com/office/powerpoint/2010/main" val="424853062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4A43A41A-DA9A-40C6-80B4-21D43C983327}" type="datetimeFigureOut">
              <a:rPr lang="en-US" smtClean="0"/>
              <a:pPr/>
              <a:t>6/12/2024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BA86BE8-46B3-4FC6-B1CE-AD43FD9543D0}" type="slidenum">
              <a:rPr lang="en-US" smtClean="0"/>
              <a:pPr/>
              <a:t>‹#›</a:t>
            </a:fld>
            <a:endParaRPr lang="en-US"/>
          </a:p>
        </p:txBody>
      </p:sp>
    </p:spTree>
    <p:extLst>
      <p:ext uri="{BB962C8B-B14F-4D97-AF65-F5344CB8AC3E}">
        <p14:creationId xmlns:p14="http://schemas.microsoft.com/office/powerpoint/2010/main" val="350144276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pPr/>
              <a:t>1</a:t>
            </a:fld>
            <a:endParaRPr lang="en-US"/>
          </a:p>
        </p:txBody>
      </p:sp>
    </p:spTree>
    <p:extLst>
      <p:ext uri="{BB962C8B-B14F-4D97-AF65-F5344CB8AC3E}">
        <p14:creationId xmlns:p14="http://schemas.microsoft.com/office/powerpoint/2010/main" val="120174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mn-lt"/>
              </a:rPr>
              <a:t>Allensworth </a:t>
            </a:r>
            <a:r>
              <a:rPr lang="en-US" dirty="0">
                <a:latin typeface="+mn-lt"/>
              </a:rPr>
              <a:t>CSD </a:t>
            </a:r>
            <a:r>
              <a:rPr lang="en-US" sz="1200" b="0" i="0" u="none" strike="noStrike" baseline="0" dirty="0">
                <a:latin typeface="+mn-lt"/>
              </a:rPr>
              <a:t>is required to monitor </a:t>
            </a:r>
            <a:r>
              <a:rPr lang="en-US" dirty="0">
                <a:latin typeface="+mn-lt"/>
              </a:rPr>
              <a:t>and report Arsenic</a:t>
            </a:r>
            <a:r>
              <a:rPr lang="en-US" sz="1200" b="0" i="0" u="none" strike="noStrike" baseline="0" dirty="0">
                <a:latin typeface="+mn-lt"/>
              </a:rPr>
              <a:t> levels from Well 01 and Well 02 on a monthly basis. Here we have a bar graph showing Arsenic levels in wells 1 and 2 between 2017 and 2024.  Well 1 Arsenic levels </a:t>
            </a:r>
            <a:r>
              <a:rPr lang="en-US" dirty="0">
                <a:latin typeface="+mn-lt"/>
              </a:rPr>
              <a:t>are shown</a:t>
            </a:r>
            <a:r>
              <a:rPr lang="en-US" sz="1200" b="0" i="0" u="none" strike="noStrike" baseline="0" dirty="0">
                <a:latin typeface="+mn-lt"/>
              </a:rPr>
              <a:t> in blue</a:t>
            </a:r>
            <a:r>
              <a:rPr lang="en-US" dirty="0">
                <a:latin typeface="+mn-lt"/>
              </a:rPr>
              <a:t>. We can see it surpassing</a:t>
            </a:r>
            <a:r>
              <a:rPr lang="en-US" sz="1200" b="0" i="0" u="none" strike="noStrike" baseline="0" dirty="0">
                <a:latin typeface="+mn-lt"/>
              </a:rPr>
              <a:t> the red line depicting the Maximum contaminant </a:t>
            </a:r>
            <a:r>
              <a:rPr lang="en-US" dirty="0">
                <a:latin typeface="+mn-lt"/>
              </a:rPr>
              <a:t>level.</a:t>
            </a:r>
            <a:r>
              <a:rPr lang="en-US" sz="1200" b="0" i="0" u="none" strike="noStrike" baseline="0" dirty="0">
                <a:latin typeface="+mn-lt"/>
              </a:rPr>
              <a:t> Arsenic levels in well 2 are </a:t>
            </a:r>
            <a:r>
              <a:rPr lang="en-US" dirty="0">
                <a:latin typeface="+mn-lt"/>
              </a:rPr>
              <a:t>shown</a:t>
            </a:r>
            <a:r>
              <a:rPr lang="en-US" sz="1200" b="0" i="0" u="none" strike="noStrike" baseline="0" dirty="0">
                <a:latin typeface="+mn-lt"/>
              </a:rPr>
              <a:t> in green </a:t>
            </a:r>
            <a:r>
              <a:rPr lang="en-US" dirty="0">
                <a:latin typeface="+mn-lt"/>
              </a:rPr>
              <a:t>and are </a:t>
            </a:r>
            <a:r>
              <a:rPr lang="en-US" sz="1200" b="0" i="0" u="none" strike="noStrike" baseline="0" dirty="0">
                <a:latin typeface="+mn-lt"/>
              </a:rPr>
              <a:t>below the red line</a:t>
            </a:r>
            <a:r>
              <a:rPr lang="en-US" dirty="0">
                <a:latin typeface="+mn-lt"/>
              </a:rPr>
              <a:t>.</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4BA86BE8-46B3-4FC6-B1CE-AD43FD9543D0}" type="slidenum">
              <a:rPr lang="en-US" smtClean="0"/>
              <a:pPr/>
              <a:t>10</a:t>
            </a:fld>
            <a:endParaRPr lang="en-US"/>
          </a:p>
        </p:txBody>
      </p:sp>
    </p:spTree>
    <p:extLst>
      <p:ext uri="{BB962C8B-B14F-4D97-AF65-F5344CB8AC3E}">
        <p14:creationId xmlns:p14="http://schemas.microsoft.com/office/powerpoint/2010/main" val="2848653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Allensworth CSD </a:t>
            </a:r>
            <a:r>
              <a:rPr lang="en-US" sz="1200" b="0" i="0" u="none" strike="noStrike" baseline="0" dirty="0">
                <a:latin typeface="+mn-lt"/>
              </a:rPr>
              <a:t>is </a:t>
            </a:r>
            <a:r>
              <a:rPr lang="en-US" sz="1200" b="1" i="0" u="none" strike="noStrike" baseline="0" dirty="0">
                <a:latin typeface="+mn-lt"/>
              </a:rPr>
              <a:t>also </a:t>
            </a:r>
            <a:r>
              <a:rPr lang="en-US" sz="1200" b="0" i="0" u="none" strike="noStrike" baseline="0" dirty="0">
                <a:latin typeface="+mn-lt"/>
              </a:rPr>
              <a:t>required to monitor </a:t>
            </a:r>
            <a:r>
              <a:rPr lang="en-US" dirty="0">
                <a:latin typeface="+mn-lt"/>
              </a:rPr>
              <a:t>and report Arsenic</a:t>
            </a:r>
            <a:r>
              <a:rPr lang="en-US" sz="1200" b="0" i="0" u="none" strike="noStrike" baseline="0" dirty="0">
                <a:latin typeface="+mn-lt"/>
              </a:rPr>
              <a:t> levels from the blended water </a:t>
            </a:r>
            <a:r>
              <a:rPr lang="en-US" sz="1200" b="1" i="0" u="none" strike="noStrike" baseline="0" dirty="0">
                <a:latin typeface="+mn-lt"/>
              </a:rPr>
              <a:t>in the storage tank every two weeks</a:t>
            </a:r>
            <a:r>
              <a:rPr lang="en-US" sz="1200" b="0" i="0" u="none" strike="noStrike" baseline="0" dirty="0">
                <a:latin typeface="+mn-lt"/>
              </a:rPr>
              <a:t>.</a:t>
            </a:r>
          </a:p>
          <a:p>
            <a:r>
              <a:rPr lang="en-US" dirty="0">
                <a:latin typeface="+mn-lt"/>
              </a:rPr>
              <a:t>The graph here shows those levels in blue between November of 2017 through March of 2024. </a:t>
            </a:r>
          </a:p>
          <a:p>
            <a:r>
              <a:rPr lang="en-US" dirty="0">
                <a:latin typeface="+mn-lt"/>
              </a:rPr>
              <a:t>The Arsenic MCL is depicted in red here as well. </a:t>
            </a:r>
          </a:p>
          <a:p>
            <a:r>
              <a:rPr lang="en-US" dirty="0">
                <a:latin typeface="+mn-lt"/>
              </a:rPr>
              <a:t>These samples are </a:t>
            </a:r>
            <a:r>
              <a:rPr lang="en-US" b="1" dirty="0">
                <a:latin typeface="+mn-lt"/>
              </a:rPr>
              <a:t>compliance samples </a:t>
            </a:r>
            <a:r>
              <a:rPr lang="en-US" dirty="0">
                <a:latin typeface="+mn-lt"/>
              </a:rPr>
              <a:t>to ensure that the water system is abiding to its domestic water system permit conditions. Whenever the permit conditions are violated, the State Water Board must give Allensworth a citation. This includes </a:t>
            </a:r>
            <a:endParaRPr lang="en-US" dirty="0">
              <a:latin typeface="+mn-lt"/>
              <a:cs typeface="Calibri"/>
            </a:endParaRPr>
          </a:p>
          <a:p>
            <a:pPr marL="228600" indent="-228600">
              <a:buAutoNum type="arabicPeriod"/>
            </a:pPr>
            <a:r>
              <a:rPr lang="en-US" dirty="0">
                <a:latin typeface="+mn-lt"/>
              </a:rPr>
              <a:t>Whenever the blended water Arsenic levels are above the Maximum contaminant level, which is know as a </a:t>
            </a:r>
            <a:r>
              <a:rPr lang="en-US" b="1" dirty="0">
                <a:latin typeface="+mn-lt"/>
              </a:rPr>
              <a:t>treatment technique violation</a:t>
            </a:r>
            <a:r>
              <a:rPr lang="en-US" dirty="0">
                <a:latin typeface="+mn-lt"/>
              </a:rPr>
              <a:t>. That is what we see here every time the blue line is above the red line</a:t>
            </a:r>
            <a:endParaRPr lang="en-US" dirty="0">
              <a:latin typeface="+mn-lt"/>
              <a:cs typeface="Calibri"/>
            </a:endParaRPr>
          </a:p>
          <a:p>
            <a:pPr marL="228600" indent="-228600">
              <a:buAutoNum type="arabicPeriod"/>
            </a:pPr>
            <a:r>
              <a:rPr lang="en-US" dirty="0">
                <a:latin typeface="+mn-lt"/>
              </a:rPr>
              <a:t>Whenever a sample is not taken at every 2 week mark </a:t>
            </a:r>
            <a:r>
              <a:rPr lang="en-US" b="1" dirty="0">
                <a:latin typeface="+mn-lt"/>
              </a:rPr>
              <a:t>for the blended water and monthly for the wells individually</a:t>
            </a:r>
            <a:endParaRPr lang="en-US" b="1" dirty="0">
              <a:latin typeface="+mn-lt"/>
              <a:cs typeface="Calibri"/>
            </a:endParaRPr>
          </a:p>
          <a:p>
            <a:pPr marL="228600" indent="-228600">
              <a:buAutoNum type="arabicPeriod"/>
            </a:pPr>
            <a:r>
              <a:rPr lang="en-US" dirty="0">
                <a:latin typeface="+mn-lt"/>
              </a:rPr>
              <a:t>Whenever a monthly treatment report is not submitted</a:t>
            </a:r>
            <a:endParaRPr lang="en-US" dirty="0">
              <a:latin typeface="+mn-lt"/>
              <a:cs typeface="Calibri"/>
            </a:endParaRPr>
          </a:p>
          <a:p>
            <a:pPr marL="228600" indent="-228600">
              <a:buAutoNum type="arabicPeriod"/>
            </a:pPr>
            <a:endParaRPr lang="en-US" dirty="0">
              <a:latin typeface="+mn-lt"/>
              <a:cs typeface="Calibri"/>
            </a:endParaRP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4BA86BE8-46B3-4FC6-B1CE-AD43FD9543D0}" type="slidenum">
              <a:rPr lang="en-US" smtClean="0"/>
              <a:pPr/>
              <a:t>11</a:t>
            </a:fld>
            <a:endParaRPr lang="en-US"/>
          </a:p>
        </p:txBody>
      </p:sp>
    </p:spTree>
    <p:extLst>
      <p:ext uri="{BB962C8B-B14F-4D97-AF65-F5344CB8AC3E}">
        <p14:creationId xmlns:p14="http://schemas.microsoft.com/office/powerpoint/2010/main" val="2281865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mn-lt"/>
                <a:cs typeface="Arial"/>
              </a:rPr>
              <a:t>We just talked about Arsenic treatment technique violations (PAUSE)</a:t>
            </a:r>
            <a:endParaRPr lang="en-US" dirty="0">
              <a:latin typeface="+mn-lt"/>
            </a:endParaRPr>
          </a:p>
          <a:p>
            <a:pPr defTabSz="931774">
              <a:defRPr/>
            </a:pPr>
            <a:r>
              <a:rPr lang="en-US" dirty="0">
                <a:latin typeface="+mn-lt"/>
                <a:cs typeface="Arial"/>
              </a:rPr>
              <a:t>Now, some of the other violations that Allensworth CSD has received includes:</a:t>
            </a:r>
            <a:r>
              <a:rPr lang="en-US" b="0" dirty="0">
                <a:latin typeface="+mn-lt"/>
                <a:cs typeface="+mn-cs"/>
              </a:rPr>
              <a:t> </a:t>
            </a:r>
            <a:r>
              <a:rPr lang="en-US" b="1" dirty="0">
                <a:latin typeface="+mn-lt"/>
                <a:cs typeface="Arial"/>
              </a:rPr>
              <a:t>Monitoring</a:t>
            </a:r>
            <a:r>
              <a:rPr lang="en-US" sz="1200" b="1" dirty="0">
                <a:latin typeface="+mn-lt"/>
                <a:cs typeface="Arial"/>
              </a:rPr>
              <a:t> and reporting</a:t>
            </a:r>
            <a:r>
              <a:rPr lang="en-US" b="1" dirty="0">
                <a:latin typeface="+mn-lt"/>
                <a:cs typeface="Arial"/>
              </a:rPr>
              <a:t> </a:t>
            </a:r>
            <a:r>
              <a:rPr lang="en-US" dirty="0">
                <a:latin typeface="+mn-lt"/>
                <a:cs typeface="Arial"/>
              </a:rPr>
              <a:t>for the Arsenic blending treatment. This is when a sample is not taken and/or reported, </a:t>
            </a:r>
            <a:r>
              <a:rPr lang="en-US" dirty="0">
                <a:latin typeface="+mn-lt"/>
                <a:cs typeface="Calibri"/>
              </a:rPr>
              <a:t>which</a:t>
            </a:r>
            <a:r>
              <a:rPr lang="en-US" dirty="0">
                <a:latin typeface="+mn-lt"/>
              </a:rPr>
              <a:t> I mentioned is part of the water permit conditions. (pause)</a:t>
            </a:r>
            <a:endParaRPr lang="en-US" dirty="0">
              <a:latin typeface="+mn-lt"/>
              <a:cs typeface="Calibri"/>
            </a:endParaRPr>
          </a:p>
          <a:p>
            <a:pPr defTabSz="931774">
              <a:defRPr/>
            </a:pPr>
            <a:r>
              <a:rPr lang="en-US" dirty="0">
                <a:latin typeface="+mn-lt"/>
                <a:cs typeface="Arial"/>
              </a:rPr>
              <a:t>Allensworth also has violations for </a:t>
            </a:r>
            <a:r>
              <a:rPr lang="en-US" b="1" dirty="0">
                <a:latin typeface="+mn-lt"/>
                <a:cs typeface="Arial"/>
              </a:rPr>
              <a:t>not</a:t>
            </a:r>
            <a:r>
              <a:rPr lang="en-US" dirty="0">
                <a:latin typeface="+mn-lt"/>
                <a:cs typeface="Arial"/>
              </a:rPr>
              <a:t> monitoring</a:t>
            </a:r>
            <a:r>
              <a:rPr lang="en-US" sz="1200" dirty="0">
                <a:latin typeface="+mn-lt"/>
                <a:cs typeface="Arial"/>
              </a:rPr>
              <a:t> for </a:t>
            </a:r>
            <a:r>
              <a:rPr lang="en-US" dirty="0">
                <a:latin typeface="+mn-lt"/>
                <a:cs typeface="Arial"/>
              </a:rPr>
              <a:t>Nitrate, (pause), </a:t>
            </a:r>
            <a:r>
              <a:rPr lang="en-US" b="1" dirty="0">
                <a:latin typeface="+mn-lt"/>
                <a:cs typeface="Arial"/>
              </a:rPr>
              <a:t>exceeding </a:t>
            </a:r>
            <a:r>
              <a:rPr lang="en-US" dirty="0">
                <a:latin typeface="+mn-lt"/>
                <a:cs typeface="Arial"/>
              </a:rPr>
              <a:t>the Total</a:t>
            </a:r>
            <a:r>
              <a:rPr lang="en-US" sz="1200" dirty="0">
                <a:latin typeface="+mn-lt"/>
                <a:cs typeface="Arial"/>
              </a:rPr>
              <a:t> Coliform Maximum contaminant </a:t>
            </a:r>
            <a:r>
              <a:rPr lang="en-US" dirty="0">
                <a:latin typeface="+mn-lt"/>
                <a:cs typeface="Arial"/>
              </a:rPr>
              <a:t>level, (pause), and </a:t>
            </a:r>
            <a:r>
              <a:rPr lang="en-US" b="1" dirty="0">
                <a:latin typeface="+mn-lt"/>
                <a:cs typeface="Arial"/>
              </a:rPr>
              <a:t>not</a:t>
            </a:r>
            <a:r>
              <a:rPr lang="en-US" dirty="0">
                <a:latin typeface="+mn-lt"/>
                <a:cs typeface="Arial"/>
              </a:rPr>
              <a:t> submitting</a:t>
            </a:r>
            <a:r>
              <a:rPr lang="en-US" sz="1200" dirty="0">
                <a:latin typeface="+mn-lt"/>
                <a:cs typeface="Arial"/>
              </a:rPr>
              <a:t> </a:t>
            </a:r>
            <a:r>
              <a:rPr lang="en-US" dirty="0">
                <a:latin typeface="+mn-lt"/>
                <a:cs typeface="Arial"/>
              </a:rPr>
              <a:t>some reports</a:t>
            </a:r>
            <a:r>
              <a:rPr lang="en-US" sz="1200" dirty="0">
                <a:latin typeface="+mn-lt"/>
                <a:cs typeface="Arial"/>
              </a:rPr>
              <a:t> such as Consumer Confidence Reports and Electronic Annual Reports</a:t>
            </a:r>
          </a:p>
          <a:p>
            <a:endParaRPr lang="en-US" dirty="0">
              <a:latin typeface="+mn-lt"/>
            </a:endParaRPr>
          </a:p>
        </p:txBody>
      </p:sp>
      <p:sp>
        <p:nvSpPr>
          <p:cNvPr id="4" name="Slide Number Placeholder 3"/>
          <p:cNvSpPr>
            <a:spLocks noGrp="1"/>
          </p:cNvSpPr>
          <p:nvPr>
            <p:ph type="sldNum" sz="quarter" idx="5"/>
          </p:nvPr>
        </p:nvSpPr>
        <p:spPr/>
        <p:txBody>
          <a:bodyPr/>
          <a:lstStyle/>
          <a:p>
            <a:fld id="{032D8BD8-756D-408B-8027-33480008584A}" type="slidenum">
              <a:rPr lang="en-US" smtClean="0"/>
              <a:t>12</a:t>
            </a:fld>
            <a:endParaRPr lang="en-US"/>
          </a:p>
        </p:txBody>
      </p:sp>
    </p:spTree>
    <p:extLst>
      <p:ext uri="{BB962C8B-B14F-4D97-AF65-F5344CB8AC3E}">
        <p14:creationId xmlns:p14="http://schemas.microsoft.com/office/powerpoint/2010/main" val="122240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Moving on (pause) Aside from water quality issues and the other violations I mentioned, the Allensworth CSD board members have </a:t>
            </a:r>
            <a:r>
              <a:rPr lang="en-US" b="1" dirty="0">
                <a:latin typeface="+mn-lt"/>
              </a:rPr>
              <a:t>vocalized during multiple meetings with the State Water Board that </a:t>
            </a:r>
            <a:r>
              <a:rPr lang="en-US" dirty="0">
                <a:latin typeface="+mn-lt"/>
              </a:rPr>
              <a:t>the system experiences Technical, Managerial, and Financial issues</a:t>
            </a:r>
          </a:p>
          <a:p>
            <a:pPr lvl="0" rtl="0"/>
            <a:r>
              <a:rPr lang="en-US" dirty="0">
                <a:latin typeface="+mn-lt"/>
              </a:rPr>
              <a:t>Technical issues may be </a:t>
            </a:r>
            <a:r>
              <a:rPr lang="en-US" sz="1200" dirty="0">
                <a:latin typeface="+mn-lt"/>
                <a:cs typeface="Arial"/>
              </a:rPr>
              <a:t>water infrastructure maintenance and replacement, water quality monitoring, and sending public notices </a:t>
            </a:r>
            <a:endParaRPr lang="en-US" dirty="0">
              <a:latin typeface="+mn-lt"/>
              <a:cs typeface="Calibri"/>
            </a:endParaRPr>
          </a:p>
          <a:p>
            <a:pPr lvl="0"/>
            <a:r>
              <a:rPr lang="en-US" dirty="0">
                <a:latin typeface="+mn-lt"/>
              </a:rPr>
              <a:t>Managerial issues may be </a:t>
            </a:r>
            <a:r>
              <a:rPr lang="en-US" sz="1200" dirty="0">
                <a:latin typeface="+mn-lt"/>
                <a:cs typeface="Arial"/>
              </a:rPr>
              <a:t>stakeholder communication, organization, and A=adequate staff and training</a:t>
            </a:r>
            <a:endParaRPr lang="en-US" dirty="0">
              <a:latin typeface="+mn-lt"/>
              <a:cs typeface="Calibri"/>
            </a:endParaRPr>
          </a:p>
          <a:p>
            <a:pPr lvl="0"/>
            <a:r>
              <a:rPr lang="en-US" dirty="0">
                <a:latin typeface="+mn-lt"/>
              </a:rPr>
              <a:t>Financial issues may be </a:t>
            </a:r>
            <a:r>
              <a:rPr lang="en-US" sz="1200" dirty="0">
                <a:latin typeface="+mn-lt"/>
                <a:cs typeface="Arial"/>
              </a:rPr>
              <a:t>revenue sufficiency, fiscal management and controls, and capacity to implement solutions                               </a:t>
            </a:r>
            <a:endParaRPr lang="en-US" dirty="0">
              <a:latin typeface="+mn-lt"/>
              <a:cs typeface="Calibri"/>
            </a:endParaRPr>
          </a:p>
          <a:p>
            <a:endParaRPr lang="en-US" dirty="0">
              <a:latin typeface="+mn-lt"/>
            </a:endParaRPr>
          </a:p>
          <a:p>
            <a:r>
              <a:rPr lang="en-US" dirty="0">
                <a:latin typeface="+mn-lt"/>
              </a:rPr>
              <a:t>Some specific examples of </a:t>
            </a:r>
            <a:r>
              <a:rPr lang="en-US" b="1" dirty="0">
                <a:latin typeface="+mn-lt"/>
              </a:rPr>
              <a:t>technical deficiencies </a:t>
            </a:r>
            <a:r>
              <a:rPr lang="en-US" dirty="0">
                <a:latin typeface="+mn-lt"/>
              </a:rPr>
              <a:t>for Allensworth CSD includes but is not limited to exceeding maximum contaminant levels, </a:t>
            </a:r>
            <a:r>
              <a:rPr lang="en-US" b="1" dirty="0">
                <a:latin typeface="+mn-lt"/>
              </a:rPr>
              <a:t>monitoring, and having inadequate infrastructure as well as lack of sufficient operator support</a:t>
            </a:r>
            <a:r>
              <a:rPr lang="en-US" dirty="0">
                <a:latin typeface="+mn-lt"/>
              </a:rPr>
              <a:t>.</a:t>
            </a:r>
            <a:endParaRPr lang="en-US" dirty="0">
              <a:latin typeface="+mn-lt"/>
              <a:cs typeface="Calibri"/>
            </a:endParaRPr>
          </a:p>
          <a:p>
            <a:endParaRPr lang="en-US" dirty="0">
              <a:latin typeface="+mn-lt"/>
            </a:endParaRPr>
          </a:p>
          <a:p>
            <a:r>
              <a:rPr lang="en-US" dirty="0">
                <a:latin typeface="+mn-lt"/>
              </a:rPr>
              <a:t>Allensworth CSD has also </a:t>
            </a:r>
            <a:r>
              <a:rPr lang="en-US" b="1" dirty="0">
                <a:latin typeface="+mn-lt"/>
              </a:rPr>
              <a:t>expressed high concerns regarding lack of staffing capacity</a:t>
            </a:r>
            <a:r>
              <a:rPr lang="en-US" dirty="0">
                <a:latin typeface="+mn-lt"/>
              </a:rPr>
              <a:t>. The General Manager currently does not have any support staff which makes it difficult to collect bills, upkeep records, oversee contractors, carry out external communications, and submit reports to comply with regulations. This highlights managerial deficiencies. (pause) </a:t>
            </a:r>
            <a:r>
              <a:rPr lang="en-US" b="1" dirty="0">
                <a:latin typeface="+mn-lt"/>
              </a:rPr>
              <a:t>Allensworth is severely understaffed, which is not uncommon remote areas like this. Running a water system is not an easy task.</a:t>
            </a:r>
            <a:endParaRPr lang="en-US" b="1" dirty="0">
              <a:latin typeface="+mn-lt"/>
              <a:cs typeface="Calibri"/>
            </a:endParaRPr>
          </a:p>
          <a:p>
            <a:endParaRPr lang="en-US" dirty="0">
              <a:latin typeface="+mn-lt"/>
              <a:cs typeface="Calibri"/>
            </a:endParaRPr>
          </a:p>
          <a:p>
            <a:r>
              <a:rPr lang="en-US" dirty="0">
                <a:latin typeface="+mn-lt"/>
              </a:rPr>
              <a:t>Lastly, the system struggles with </a:t>
            </a:r>
            <a:r>
              <a:rPr lang="en-US" b="1" dirty="0">
                <a:latin typeface="+mn-lt"/>
              </a:rPr>
              <a:t>tracking financial records and executing timely system fixes </a:t>
            </a:r>
            <a:r>
              <a:rPr lang="en-US" dirty="0">
                <a:latin typeface="+mn-lt"/>
              </a:rPr>
              <a:t>which falls under financial deficiencies (pause)</a:t>
            </a:r>
          </a:p>
          <a:p>
            <a:r>
              <a:rPr lang="en-US" dirty="0">
                <a:latin typeface="+mn-lt"/>
              </a:rPr>
              <a:t>This includes not having enough </a:t>
            </a:r>
            <a:r>
              <a:rPr lang="en-US" b="1" dirty="0">
                <a:latin typeface="+mn-lt"/>
              </a:rPr>
              <a:t>Operations and Maintenance funds,</a:t>
            </a:r>
            <a:r>
              <a:rPr lang="en-US" dirty="0">
                <a:latin typeface="+mn-lt"/>
              </a:rPr>
              <a:t> emergency funds, or the technical capacity to implement solutions when issues arise like a </a:t>
            </a:r>
            <a:r>
              <a:rPr lang="en-US" b="1" dirty="0">
                <a:latin typeface="+mn-lt"/>
              </a:rPr>
              <a:t>water leak or replacing an aging infrastructure</a:t>
            </a:r>
            <a:endParaRPr lang="en-US" b="1" dirty="0">
              <a:latin typeface="+mn-lt"/>
              <a:cs typeface="Calibri"/>
            </a:endParaRP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4BA86BE8-46B3-4FC6-B1CE-AD43FD9543D0}" type="slidenum">
              <a:rPr lang="en-US" smtClean="0"/>
              <a:pPr/>
              <a:t>13</a:t>
            </a:fld>
            <a:endParaRPr lang="en-US"/>
          </a:p>
        </p:txBody>
      </p:sp>
    </p:spTree>
    <p:extLst>
      <p:ext uri="{BB962C8B-B14F-4D97-AF65-F5344CB8AC3E}">
        <p14:creationId xmlns:p14="http://schemas.microsoft.com/office/powerpoint/2010/main" val="326394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ea typeface="Calibri"/>
                <a:cs typeface="Calibri"/>
              </a:rPr>
              <a:t>As I stated, running a water system is difficult and we</a:t>
            </a:r>
            <a:r>
              <a:rPr lang="en-US" sz="1200" dirty="0">
                <a:solidFill>
                  <a:srgbClr val="000000"/>
                </a:solidFill>
                <a:latin typeface="+mn-lt"/>
                <a:ea typeface="Calibri"/>
                <a:cs typeface="Calibri"/>
              </a:rPr>
              <a:t> must also consider the impact of </a:t>
            </a:r>
            <a:r>
              <a:rPr lang="en-US" sz="1200" b="1" dirty="0">
                <a:solidFill>
                  <a:srgbClr val="000000"/>
                </a:solidFill>
                <a:latin typeface="+mn-lt"/>
                <a:ea typeface="Calibri"/>
                <a:cs typeface="Calibri"/>
              </a:rPr>
              <a:t>increasing and stringent </a:t>
            </a:r>
            <a:r>
              <a:rPr lang="en-US" sz="1200" dirty="0">
                <a:solidFill>
                  <a:srgbClr val="000000"/>
                </a:solidFill>
                <a:latin typeface="+mn-lt"/>
                <a:ea typeface="Calibri"/>
                <a:cs typeface="Calibri"/>
              </a:rPr>
              <a:t>regulations. An example of this is Senate Bill 552 which was passed in September of 2021</a:t>
            </a:r>
            <a:endParaRPr lang="en-US" sz="1200" dirty="0">
              <a:latin typeface="+mn-lt"/>
              <a:ea typeface="Calibri"/>
              <a:cs typeface="Calibri"/>
            </a:endParaRPr>
          </a:p>
          <a:p>
            <a:pPr fontAlgn="base"/>
            <a:r>
              <a:rPr lang="en-US" sz="1200" dirty="0">
                <a:solidFill>
                  <a:srgbClr val="000000"/>
                </a:solidFill>
                <a:latin typeface="+mn-lt"/>
                <a:cs typeface="Calibri"/>
              </a:rPr>
              <a:t>This bill aims to address </a:t>
            </a:r>
            <a:r>
              <a:rPr lang="en-US" sz="1200" b="1" dirty="0">
                <a:solidFill>
                  <a:srgbClr val="000000"/>
                </a:solidFill>
                <a:latin typeface="+mn-lt"/>
                <a:cs typeface="Calibri"/>
              </a:rPr>
              <a:t>drought planning </a:t>
            </a:r>
            <a:r>
              <a:rPr lang="en-US" sz="1200" dirty="0">
                <a:solidFill>
                  <a:srgbClr val="000000"/>
                </a:solidFill>
                <a:latin typeface="+mn-lt"/>
                <a:cs typeface="Calibri"/>
              </a:rPr>
              <a:t>in CA. It requires small water suppliers to </a:t>
            </a:r>
            <a:r>
              <a:rPr lang="en-US" sz="1200" b="1" dirty="0">
                <a:solidFill>
                  <a:srgbClr val="000000"/>
                </a:solidFill>
                <a:latin typeface="+mn-lt"/>
                <a:cs typeface="Calibri"/>
              </a:rPr>
              <a:t>develop and implement several drought related initiatives </a:t>
            </a:r>
            <a:r>
              <a:rPr lang="en-US" sz="1200" dirty="0">
                <a:solidFill>
                  <a:srgbClr val="000000"/>
                </a:solidFill>
                <a:latin typeface="+mn-lt"/>
                <a:cs typeface="Calibri"/>
              </a:rPr>
              <a:t>including</a:t>
            </a:r>
            <a:r>
              <a:rPr lang="en-US" sz="1200" dirty="0">
                <a:solidFill>
                  <a:srgbClr val="444444"/>
                </a:solidFill>
                <a:latin typeface="+mn-lt"/>
                <a:cs typeface="Calibri"/>
              </a:rPr>
              <a:t>: </a:t>
            </a:r>
          </a:p>
          <a:p>
            <a:pPr algn="l">
              <a:buFont typeface="Arial" panose="020B0604020202020204" pitchFamily="34" charset="0"/>
              <a:buNone/>
            </a:pPr>
            <a:r>
              <a:rPr lang="en-US" sz="1200" dirty="0">
                <a:solidFill>
                  <a:srgbClr val="0D0D0D"/>
                </a:solidFill>
                <a:latin typeface="+mn-lt"/>
              </a:rPr>
              <a:t>a) Detecting</a:t>
            </a:r>
            <a:r>
              <a:rPr lang="en-US" sz="1200" b="0" i="0" dirty="0">
                <a:solidFill>
                  <a:srgbClr val="0D0D0D"/>
                </a:solidFill>
                <a:effectLst/>
                <a:latin typeface="+mn-lt"/>
              </a:rPr>
              <a:t> production well groundwater levels by January 1, 2023</a:t>
            </a:r>
          </a:p>
          <a:p>
            <a:pPr algn="l">
              <a:buFont typeface="Arial" panose="020B0604020202020204" pitchFamily="34" charset="0"/>
              <a:buNone/>
            </a:pPr>
            <a:r>
              <a:rPr lang="en-US" sz="1200" b="0" i="0" dirty="0">
                <a:solidFill>
                  <a:srgbClr val="0D0D0D"/>
                </a:solidFill>
                <a:effectLst/>
                <a:latin typeface="+mn-lt"/>
              </a:rPr>
              <a:t>b) Establishing membership in mutual aid organizations by January 1, 2023</a:t>
            </a:r>
          </a:p>
          <a:p>
            <a:pPr>
              <a:buFont typeface="Arial" panose="020B0604020202020204" pitchFamily="34" charset="0"/>
              <a:buNone/>
            </a:pPr>
            <a:r>
              <a:rPr lang="en-US" sz="1200" b="0" i="0" dirty="0">
                <a:solidFill>
                  <a:srgbClr val="0D0D0D"/>
                </a:solidFill>
                <a:effectLst/>
                <a:latin typeface="+mn-lt"/>
              </a:rPr>
              <a:t>c) Ensuring continuous operation during power failures by January 1, 2024</a:t>
            </a:r>
            <a:r>
              <a:rPr lang="en-US" sz="1200" dirty="0">
                <a:solidFill>
                  <a:srgbClr val="0D0D0D"/>
                </a:solidFill>
                <a:latin typeface="+mn-lt"/>
              </a:rPr>
              <a:t> </a:t>
            </a:r>
            <a:endParaRPr lang="en-US" sz="1200" b="0" i="0" dirty="0">
              <a:solidFill>
                <a:srgbClr val="0D0D0D"/>
              </a:solidFill>
              <a:effectLst/>
              <a:latin typeface="+mn-lt"/>
            </a:endParaRPr>
          </a:p>
          <a:p>
            <a:pPr algn="l">
              <a:buFont typeface="Arial" panose="020B0604020202020204" pitchFamily="34" charset="0"/>
              <a:buNone/>
            </a:pPr>
            <a:r>
              <a:rPr lang="en-US" sz="1200" b="0" i="0" dirty="0">
                <a:solidFill>
                  <a:srgbClr val="0D0D0D"/>
                </a:solidFill>
                <a:effectLst/>
                <a:latin typeface="+mn-lt"/>
              </a:rPr>
              <a:t>d) Securing a backup source of water supply or a water system intertie by January 1, 2027</a:t>
            </a:r>
          </a:p>
          <a:p>
            <a:pPr algn="l">
              <a:buFont typeface="Arial" panose="020B0604020202020204" pitchFamily="34" charset="0"/>
              <a:buNone/>
            </a:pPr>
            <a:r>
              <a:rPr lang="en-US" sz="1200" b="0" i="0" dirty="0">
                <a:solidFill>
                  <a:srgbClr val="0D0D0D"/>
                </a:solidFill>
                <a:effectLst/>
                <a:latin typeface="+mn-lt"/>
              </a:rPr>
              <a:t>e) Installing meters on each service connection and monitoring water loss by January 1, 2032</a:t>
            </a:r>
          </a:p>
          <a:p>
            <a:pPr algn="l">
              <a:buFont typeface="Arial" panose="020B0604020202020204" pitchFamily="34" charset="0"/>
              <a:buNone/>
            </a:pPr>
            <a:r>
              <a:rPr lang="en-US" sz="1200" b="0" i="0" dirty="0">
                <a:solidFill>
                  <a:srgbClr val="0D0D0D"/>
                </a:solidFill>
                <a:effectLst/>
                <a:latin typeface="+mn-lt"/>
              </a:rPr>
              <a:t>f) Meeting fire flow requirements by January 1, 2032</a:t>
            </a:r>
          </a:p>
          <a:p>
            <a:pPr algn="l" rtl="0" fontAlgn="base"/>
            <a:endParaRPr lang="en-US" sz="1200" b="0" i="0" dirty="0">
              <a:solidFill>
                <a:srgbClr val="444444"/>
              </a:solidFill>
              <a:effectLst/>
              <a:latin typeface="+mn-lt"/>
            </a:endParaRPr>
          </a:p>
          <a:p>
            <a:pPr fontAlgn="base">
              <a:defRPr/>
            </a:pPr>
            <a:r>
              <a:rPr lang="en-US" sz="1200" dirty="0">
                <a:solidFill>
                  <a:srgbClr val="000000"/>
                </a:solidFill>
                <a:latin typeface="+mn-lt"/>
                <a:cs typeface="Calibri"/>
              </a:rPr>
              <a:t>These 6 drought resiliency measures </a:t>
            </a:r>
            <a:r>
              <a:rPr lang="en-US" dirty="0">
                <a:solidFill>
                  <a:srgbClr val="000000"/>
                </a:solidFill>
                <a:cs typeface="Calibri"/>
              </a:rPr>
              <a:t>must</a:t>
            </a:r>
            <a:r>
              <a:rPr lang="en-US" sz="1200" dirty="0">
                <a:solidFill>
                  <a:srgbClr val="000000"/>
                </a:solidFill>
                <a:latin typeface="+mn-lt"/>
                <a:cs typeface="Calibri"/>
              </a:rPr>
              <a:t> be implemented over the next 8 years.</a:t>
            </a:r>
            <a:r>
              <a:rPr lang="en-US" sz="1200" dirty="0">
                <a:solidFill>
                  <a:srgbClr val="444444"/>
                </a:solidFill>
                <a:latin typeface="+mn-lt"/>
                <a:cs typeface="Calibri"/>
              </a:rPr>
              <a:t> Additionally </a:t>
            </a:r>
            <a:r>
              <a:rPr lang="en-US" sz="1200" dirty="0">
                <a:solidFill>
                  <a:srgbClr val="000000"/>
                </a:solidFill>
                <a:latin typeface="+mn-lt"/>
                <a:cs typeface="Calibri"/>
              </a:rPr>
              <a:t>Small water suppliers are required to report </a:t>
            </a:r>
            <a:r>
              <a:rPr lang="en-US" sz="1200" b="1" dirty="0">
                <a:solidFill>
                  <a:srgbClr val="000000"/>
                </a:solidFill>
                <a:latin typeface="+mn-lt"/>
                <a:cs typeface="Calibri"/>
              </a:rPr>
              <a:t>water supply condition information annually </a:t>
            </a:r>
            <a:r>
              <a:rPr lang="en-US" sz="1200" dirty="0">
                <a:solidFill>
                  <a:srgbClr val="000000"/>
                </a:solidFill>
                <a:latin typeface="+mn-lt"/>
                <a:cs typeface="Calibri"/>
              </a:rPr>
              <a:t>to the State Board through the Electronic Annual Reporting tool or a different tool if directed.</a:t>
            </a:r>
            <a:r>
              <a:rPr lang="en-US" sz="1200" dirty="0">
                <a:solidFill>
                  <a:srgbClr val="444444"/>
                </a:solidFill>
                <a:latin typeface="+mn-lt"/>
                <a:cs typeface="Calibri"/>
              </a:rPr>
              <a:t>​</a:t>
            </a:r>
          </a:p>
          <a:p>
            <a:pPr defTabSz="931774" fontAlgn="base">
              <a:defRPr/>
            </a:pPr>
            <a:endParaRPr lang="en-US" sz="1200" b="0" i="0" dirty="0">
              <a:solidFill>
                <a:srgbClr val="444444"/>
              </a:solidFill>
              <a:effectLst/>
              <a:latin typeface="+mn-lt"/>
            </a:endParaRPr>
          </a:p>
          <a:p>
            <a:pPr fontAlgn="base"/>
            <a:r>
              <a:rPr lang="en-US" sz="1200" dirty="0">
                <a:solidFill>
                  <a:srgbClr val="444444"/>
                </a:solidFill>
                <a:latin typeface="+mn-lt"/>
                <a:cs typeface="Calibri"/>
              </a:rPr>
              <a:t>​Unfortunately, Allensworth currently does not have the </a:t>
            </a:r>
            <a:r>
              <a:rPr lang="en-US" dirty="0">
                <a:solidFill>
                  <a:srgbClr val="444444"/>
                </a:solidFill>
                <a:cs typeface="Calibri"/>
              </a:rPr>
              <a:t>Technical managerial or financial</a:t>
            </a:r>
            <a:r>
              <a:rPr lang="en-US" sz="1200" dirty="0">
                <a:solidFill>
                  <a:srgbClr val="444444"/>
                </a:solidFill>
                <a:latin typeface="+mn-lt"/>
                <a:cs typeface="Calibri"/>
              </a:rPr>
              <a:t> capacity to fulfill all these requirements which may lead to more violations and fines in the future. </a:t>
            </a:r>
            <a:r>
              <a:rPr lang="en-US" sz="1200" dirty="0">
                <a:latin typeface="+mn-lt"/>
                <a:cs typeface="Calibri"/>
              </a:rPr>
              <a:t>(PAUSE)</a:t>
            </a:r>
          </a:p>
          <a:p>
            <a:endParaRPr lang="en-US" sz="1200" b="1" dirty="0">
              <a:latin typeface="+mn-lt"/>
              <a:cs typeface="Calibri"/>
            </a:endParaRPr>
          </a:p>
          <a:p>
            <a:r>
              <a:rPr lang="en-US" sz="1200" b="1" dirty="0">
                <a:latin typeface="+mn-lt"/>
                <a:cs typeface="Calibri"/>
              </a:rPr>
              <a:t>For all these reasons</a:t>
            </a:r>
            <a:r>
              <a:rPr lang="en-US" b="1" dirty="0">
                <a:cs typeface="Calibri"/>
              </a:rPr>
              <a:t> including the water quality issues</a:t>
            </a:r>
            <a:r>
              <a:rPr lang="en-US" sz="1200" b="1" dirty="0">
                <a:latin typeface="+mn-lt"/>
                <a:cs typeface="Calibri"/>
              </a:rPr>
              <a:t>,</a:t>
            </a:r>
            <a:r>
              <a:rPr lang="en-US" sz="1200" dirty="0">
                <a:latin typeface="+mn-lt"/>
                <a:cs typeface="Calibri"/>
              </a:rPr>
              <a:t> the State Water Board believes that </a:t>
            </a:r>
            <a:r>
              <a:rPr lang="en-US" dirty="0">
                <a:cs typeface="Calibri"/>
              </a:rPr>
              <a:t>appointing </a:t>
            </a:r>
            <a:r>
              <a:rPr lang="en-US" sz="1200" dirty="0">
                <a:latin typeface="+mn-lt"/>
                <a:cs typeface="Calibri"/>
              </a:rPr>
              <a:t>a limited scope administrator here at Allensworth CSD is </a:t>
            </a:r>
            <a:r>
              <a:rPr lang="en-US" sz="1200" b="1" dirty="0">
                <a:latin typeface="+mn-lt"/>
                <a:cs typeface="Calibri"/>
              </a:rPr>
              <a:t>a great step in assisting the water system to become a more sustainable and resilient</a:t>
            </a:r>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32D8BD8-756D-408B-8027-33480008584A}" type="slidenum">
              <a:rPr lang="en-US" smtClean="0"/>
              <a:t>14</a:t>
            </a:fld>
            <a:endParaRPr lang="en-US"/>
          </a:p>
        </p:txBody>
      </p:sp>
    </p:spTree>
    <p:extLst>
      <p:ext uri="{BB962C8B-B14F-4D97-AF65-F5344CB8AC3E}">
        <p14:creationId xmlns:p14="http://schemas.microsoft.com/office/powerpoint/2010/main" val="3773199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With that being said, we will now have Bryan talk about the </a:t>
            </a:r>
            <a:r>
              <a:rPr lang="en-US" b="1" dirty="0"/>
              <a:t>Administrator program.</a:t>
            </a:r>
          </a:p>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15</a:t>
            </a:fld>
            <a:endParaRPr lang="en-US"/>
          </a:p>
        </p:txBody>
      </p:sp>
    </p:spTree>
    <p:extLst>
      <p:ext uri="{BB962C8B-B14F-4D97-AF65-F5344CB8AC3E}">
        <p14:creationId xmlns:p14="http://schemas.microsoft.com/office/powerpoint/2010/main" val="170800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1" dirty="0"/>
              <a:t>The administrator shall have all necessary licenses and certifications for the scope of appointment. For example, if the scope of the appointment includes the operation of a water system, the administrator must have certified operators, or the ability to subcontract certified operators.</a:t>
            </a:r>
          </a:p>
          <a:p>
            <a:pPr lvl="0"/>
            <a:r>
              <a:rPr lang="en-US" i="1" dirty="0"/>
              <a:t>The administrator shall also have sufficient experience in the tasks that will be required of them. For example, if the Administrator is required to develop a capital improvement plan, or a five year budget, the administrator must have sufficient experience in doing so.</a:t>
            </a:r>
          </a:p>
          <a:p>
            <a:pPr lvl="0"/>
            <a:r>
              <a:rPr lang="en-US" i="1" dirty="0"/>
              <a:t>It should also be noted, that the administrator will also be subject to a background check. </a:t>
            </a:r>
          </a:p>
          <a:p>
            <a:r>
              <a:rPr lang="en-US" i="1" dirty="0"/>
              <a:t> </a:t>
            </a:r>
          </a:p>
          <a:p>
            <a:r>
              <a:rPr lang="en-US" i="1" dirty="0"/>
              <a:t>The State Water Board views administrators as a relatively flexible tool that can be tailored to the needs of a water system. All actions taken by an administrator are required to be in the best interest of the community served by the water system and must be intended to develop the water system’s capability to sustainably deliver an adequate supply of affordable, safe drinking water so that the services of the administrator are no longer necessary.  </a:t>
            </a:r>
          </a:p>
          <a:p>
            <a:pPr defTabSz="931774" fontAlgn="base">
              <a:defRPr/>
            </a:pPr>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16</a:t>
            </a:fld>
            <a:endParaRPr lang="en-US"/>
          </a:p>
        </p:txBody>
      </p:sp>
    </p:spTree>
    <p:extLst>
      <p:ext uri="{BB962C8B-B14F-4D97-AF65-F5344CB8AC3E}">
        <p14:creationId xmlns:p14="http://schemas.microsoft.com/office/powerpoint/2010/main" val="56883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State Board’s ability to appoint an administrator comes from the Safe and Affordable Drinking Water Fund. This fund was established by Senate Bill 200 in 2019 to provide up to $130 million dollars a year that enables the State Water Board to help small water systems with drinking water violations develop and implement sustainable solutions, including the appointment of an administrator.</a:t>
            </a:r>
          </a:p>
          <a:p>
            <a:r>
              <a:rPr lang="en-US" i="1" dirty="0"/>
              <a:t> </a:t>
            </a:r>
          </a:p>
          <a:p>
            <a:r>
              <a:rPr lang="en-US" i="1" dirty="0"/>
              <a:t>Senate Bill 552 gives the State Water Board the authority to appoint an administrator to a designated public water system that has consistently demonstrated the inability to provide an adequate supply of safe and affordable drinking water to its community. </a:t>
            </a:r>
          </a:p>
          <a:p>
            <a:r>
              <a:rPr lang="en-US" i="1" dirty="0"/>
              <a:t> </a:t>
            </a:r>
          </a:p>
          <a:p>
            <a:r>
              <a:rPr lang="en-US" i="1" dirty="0"/>
              <a:t>The role of the appointed administrator is to provide administrative, technical, operational, legal, and/or managerial services to a water system. A full-scope administrator would be appointed to take total and complete managerial control over a designated water system.</a:t>
            </a:r>
          </a:p>
          <a:p>
            <a:r>
              <a:rPr lang="en-US" i="1" dirty="0"/>
              <a:t> </a:t>
            </a:r>
          </a:p>
          <a:p>
            <a:r>
              <a:rPr lang="en-US" i="1" dirty="0"/>
              <a:t>A complete description of the administrator authority and requirements can be found in the Administrator Policy Handbook on the Waterboards website</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4BA86BE8-46B3-4FC6-B1CE-AD43FD9543D0}" type="slidenum">
              <a:rPr lang="en-US" smtClean="0"/>
              <a:pPr/>
              <a:t>17</a:t>
            </a:fld>
            <a:endParaRPr lang="en-US"/>
          </a:p>
        </p:txBody>
      </p:sp>
    </p:spTree>
    <p:extLst>
      <p:ext uri="{BB962C8B-B14F-4D97-AF65-F5344CB8AC3E}">
        <p14:creationId xmlns:p14="http://schemas.microsoft.com/office/powerpoint/2010/main" val="1529092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overview of the administrator process thus far. </a:t>
            </a:r>
          </a:p>
          <a:p>
            <a:r>
              <a:rPr lang="en-US" dirty="0"/>
              <a:t>The State Water Board met with </a:t>
            </a:r>
            <a:r>
              <a:rPr lang="en-US" dirty="0" err="1"/>
              <a:t>Allesnworth</a:t>
            </a:r>
            <a:r>
              <a:rPr lang="en-US" dirty="0"/>
              <a:t> on x, x, x to discuss the administrator appointment</a:t>
            </a:r>
          </a:p>
          <a:p>
            <a:endParaRPr lang="en-US" dirty="0"/>
          </a:p>
          <a:p>
            <a:r>
              <a:rPr lang="en-US" i="1" dirty="0"/>
              <a:t>The process to appoint an administrator to a water system is initiated with a letter from the State Water Board to the water system. The State Water Board issued a designation letter to xxx</a:t>
            </a:r>
          </a:p>
          <a:p>
            <a:endParaRPr lang="en-US" i="1" dirty="0"/>
          </a:p>
          <a:p>
            <a:r>
              <a:rPr lang="en-US" i="1" dirty="0"/>
              <a:t>The state board met with Allensworth CSD board once again to clarify the limited scope appointment on xxx</a:t>
            </a:r>
          </a:p>
          <a:p>
            <a:r>
              <a:rPr lang="en-US" i="1" dirty="0"/>
              <a:t> </a:t>
            </a:r>
          </a:p>
          <a:p>
            <a:r>
              <a:rPr lang="en-US" i="1" dirty="0"/>
              <a:t>Next, a public notice was sent to affected ratepayers, renters, and property owners at least 30-days prior to a public meeting in order to give the public an opportunity to provide feedback. The notice regarding this public meeting was distributed on </a:t>
            </a:r>
            <a:r>
              <a:rPr lang="en-US" b="1" i="1" dirty="0" err="1"/>
              <a:t>xxxx</a:t>
            </a:r>
            <a:r>
              <a:rPr lang="en-US" b="1" i="1" dirty="0"/>
              <a:t> </a:t>
            </a:r>
            <a:r>
              <a:rPr lang="en-US" i="1" dirty="0"/>
              <a:t>and the 30-day public comment period started on </a:t>
            </a:r>
            <a:r>
              <a:rPr lang="en-US" i="1" dirty="0" err="1"/>
              <a:t>xxxx</a:t>
            </a:r>
            <a:endParaRPr lang="en-US" b="1" i="1" dirty="0"/>
          </a:p>
          <a:p>
            <a:r>
              <a:rPr lang="en-US" i="1" dirty="0"/>
              <a:t> </a:t>
            </a:r>
          </a:p>
          <a:p>
            <a:r>
              <a:rPr lang="en-US" i="1" dirty="0"/>
              <a:t>The State Water Board then conducts the public meeting, which we are all here for today.</a:t>
            </a:r>
          </a:p>
          <a:p>
            <a:r>
              <a:rPr lang="en-US" i="1" dirty="0"/>
              <a:t> </a:t>
            </a:r>
          </a:p>
          <a:p>
            <a:r>
              <a:rPr lang="en-US" i="1" dirty="0"/>
              <a:t>Following the public meeting, there are an additional 7 days for the public comment period, where all stakeholders can submit their feedback via email. The public comment period will conclude on </a:t>
            </a:r>
            <a:r>
              <a:rPr lang="en-US" b="1" i="1" dirty="0"/>
              <a:t>xxx.</a:t>
            </a:r>
            <a:r>
              <a:rPr lang="en-US" i="1" dirty="0"/>
              <a:t>  </a:t>
            </a:r>
          </a:p>
          <a:p>
            <a:r>
              <a:rPr lang="en-US" i="1" dirty="0"/>
              <a:t> </a:t>
            </a:r>
          </a:p>
          <a:p>
            <a:r>
              <a:rPr lang="en-US" i="1" dirty="0"/>
              <a:t>Once all the initial steps in the process are complete, the State Water Board can move on to the next step of legally appointing an administrator to the system. As you can see, the process does take a bit of time and the appointment of an administrator is not immediate.</a:t>
            </a:r>
          </a:p>
          <a:p>
            <a:r>
              <a:rPr lang="en-US" i="1" dirty="0"/>
              <a:t> </a:t>
            </a:r>
          </a:p>
          <a:p>
            <a:r>
              <a:rPr lang="en-US" b="1" i="1" dirty="0"/>
              <a:t>Allensworth CSD </a:t>
            </a:r>
            <a:r>
              <a:rPr lang="en-US" i="1" dirty="0"/>
              <a:t>will be one of the first water systems in California to be appointed a limited scope administrator. Public meetings were also intended to be in-person, but because of the pandemic the remote participation adds on another level of complexity.</a:t>
            </a:r>
          </a:p>
          <a:p>
            <a:r>
              <a:rPr lang="en-US" i="1"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18</a:t>
            </a:fld>
            <a:endParaRPr lang="en-US"/>
          </a:p>
        </p:txBody>
      </p:sp>
      <p:sp>
        <p:nvSpPr>
          <p:cNvPr id="5" name="Header Placeholder 4">
            <a:extLst>
              <a:ext uri="{FF2B5EF4-FFF2-40B4-BE49-F238E27FC236}">
                <a16:creationId xmlns:a16="http://schemas.microsoft.com/office/drawing/2014/main" id="{D513AAA3-324E-41C1-904E-03E35AFCFC8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52140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potential limited scope Administrator has been identified</a:t>
            </a:r>
          </a:p>
          <a:p>
            <a:r>
              <a:rPr lang="en-US" dirty="0"/>
              <a:t>Stantec met with Allensworth virtually in April</a:t>
            </a:r>
          </a:p>
        </p:txBody>
      </p:sp>
      <p:sp>
        <p:nvSpPr>
          <p:cNvPr id="4" name="Slide Number Placeholder 3"/>
          <p:cNvSpPr>
            <a:spLocks noGrp="1"/>
          </p:cNvSpPr>
          <p:nvPr>
            <p:ph type="sldNum" sz="quarter" idx="5"/>
          </p:nvPr>
        </p:nvSpPr>
        <p:spPr/>
        <p:txBody>
          <a:bodyPr/>
          <a:lstStyle/>
          <a:p>
            <a:fld id="{4BA86BE8-46B3-4FC6-B1CE-AD43FD9543D0}" type="slidenum">
              <a:rPr lang="en-US" smtClean="0"/>
              <a:pPr/>
              <a:t>19</a:t>
            </a:fld>
            <a:endParaRPr lang="en-US"/>
          </a:p>
        </p:txBody>
      </p:sp>
      <p:sp>
        <p:nvSpPr>
          <p:cNvPr id="5" name="Header Placeholder 4">
            <a:extLst>
              <a:ext uri="{FF2B5EF4-FFF2-40B4-BE49-F238E27FC236}">
                <a16:creationId xmlns:a16="http://schemas.microsoft.com/office/drawing/2014/main" id="{8C9A1968-6496-47E8-A069-476CA255C81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9996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latin typeface="+mn-lt"/>
                <a:ea typeface="Calibri"/>
                <a:cs typeface="Calibri"/>
              </a:rPr>
              <a:t>Good evening, everyone. Thank you all for </a:t>
            </a:r>
            <a:r>
              <a:rPr lang="en-US" b="1" i="0" dirty="0">
                <a:latin typeface="+mn-lt"/>
                <a:ea typeface="Calibri"/>
                <a:cs typeface="Calibri"/>
              </a:rPr>
              <a:t>being at this public meeting regarding </a:t>
            </a:r>
            <a:r>
              <a:rPr lang="en-US" i="0" dirty="0">
                <a:latin typeface="+mn-lt"/>
                <a:ea typeface="Calibri"/>
                <a:cs typeface="Calibri"/>
              </a:rPr>
              <a:t>Allensworth Community Services District </a:t>
            </a:r>
            <a:r>
              <a:rPr lang="en-US" b="1" i="0" dirty="0">
                <a:latin typeface="+mn-lt"/>
                <a:ea typeface="Calibri"/>
                <a:cs typeface="Calibri"/>
              </a:rPr>
              <a:t>and its </a:t>
            </a:r>
            <a:r>
              <a:rPr lang="en-US" b="1" dirty="0">
                <a:latin typeface="+mn-lt"/>
                <a:ea typeface="Calibri"/>
                <a:cs typeface="Calibri"/>
              </a:rPr>
              <a:t>potential limited</a:t>
            </a:r>
            <a:r>
              <a:rPr lang="en-US" b="1" i="0" dirty="0">
                <a:latin typeface="+mn-lt"/>
                <a:ea typeface="Calibri"/>
                <a:cs typeface="Calibri"/>
              </a:rPr>
              <a:t> scope administrator appointment</a:t>
            </a:r>
            <a:r>
              <a:rPr lang="en-US" i="0" dirty="0">
                <a:latin typeface="+mn-lt"/>
                <a:ea typeface="Calibri"/>
                <a:cs typeface="Calibri"/>
              </a:rPr>
              <a:t>. A big thank you to the community and Allensworth CSD for hosting us tonight.</a:t>
            </a:r>
          </a:p>
          <a:p>
            <a:endParaRPr lang="en-US" i="0" dirty="0">
              <a:latin typeface="+mn-lt"/>
              <a:ea typeface="Calibri"/>
              <a:cs typeface="Calibri"/>
            </a:endParaRPr>
          </a:p>
          <a:p>
            <a:r>
              <a:rPr lang="en-US" i="0" dirty="0">
                <a:latin typeface="+mn-lt"/>
                <a:ea typeface="Calibri"/>
                <a:cs typeface="Calibri"/>
              </a:rPr>
              <a:t>Hola y </a:t>
            </a:r>
            <a:r>
              <a:rPr lang="en-US" i="0" dirty="0" err="1">
                <a:latin typeface="+mn-lt"/>
                <a:ea typeface="Calibri"/>
                <a:cs typeface="Calibri"/>
              </a:rPr>
              <a:t>muy</a:t>
            </a:r>
            <a:r>
              <a:rPr lang="en-US" i="0" dirty="0">
                <a:latin typeface="+mn-lt"/>
                <a:ea typeface="Calibri"/>
                <a:cs typeface="Calibri"/>
              </a:rPr>
              <a:t> </a:t>
            </a:r>
            <a:r>
              <a:rPr lang="en-US" i="0" dirty="0" err="1">
                <a:latin typeface="+mn-lt"/>
                <a:ea typeface="Calibri"/>
                <a:cs typeface="Calibri"/>
              </a:rPr>
              <a:t>buenas</a:t>
            </a:r>
            <a:r>
              <a:rPr lang="en-US" i="0" dirty="0">
                <a:latin typeface="+mn-lt"/>
                <a:ea typeface="Calibri"/>
                <a:cs typeface="Calibri"/>
              </a:rPr>
              <a:t> </a:t>
            </a:r>
            <a:r>
              <a:rPr lang="en-US" i="0" dirty="0" err="1">
                <a:latin typeface="+mn-lt"/>
                <a:ea typeface="Calibri"/>
                <a:cs typeface="Calibri"/>
              </a:rPr>
              <a:t>tardes</a:t>
            </a:r>
            <a:r>
              <a:rPr lang="en-US" i="0" dirty="0">
                <a:latin typeface="+mn-lt"/>
                <a:ea typeface="Calibri"/>
                <a:cs typeface="Calibri"/>
              </a:rPr>
              <a:t>. Gracias </a:t>
            </a:r>
            <a:r>
              <a:rPr lang="en-US" i="0" dirty="0" err="1">
                <a:latin typeface="+mn-lt"/>
                <a:ea typeface="Calibri"/>
                <a:cs typeface="Calibri"/>
              </a:rPr>
              <a:t>por</a:t>
            </a:r>
            <a:r>
              <a:rPr lang="en-US" i="0" dirty="0">
                <a:latin typeface="+mn-lt"/>
                <a:ea typeface="Calibri"/>
                <a:cs typeface="Calibri"/>
              </a:rPr>
              <a:t> </a:t>
            </a:r>
            <a:r>
              <a:rPr lang="en-US" i="0" dirty="0" err="1">
                <a:latin typeface="+mn-lt"/>
                <a:ea typeface="Calibri"/>
                <a:cs typeface="Calibri"/>
              </a:rPr>
              <a:t>estar</a:t>
            </a:r>
            <a:r>
              <a:rPr lang="en-US" i="0" dirty="0">
                <a:latin typeface="+mn-lt"/>
                <a:ea typeface="Calibri"/>
                <a:cs typeface="Calibri"/>
              </a:rPr>
              <a:t> </a:t>
            </a:r>
            <a:r>
              <a:rPr lang="en-US" i="0" dirty="0" err="1">
                <a:latin typeface="+mn-lt"/>
                <a:ea typeface="Calibri"/>
                <a:cs typeface="Calibri"/>
              </a:rPr>
              <a:t>aqui</a:t>
            </a:r>
            <a:r>
              <a:rPr lang="en-US" i="0" dirty="0">
                <a:latin typeface="+mn-lt"/>
                <a:ea typeface="Calibri"/>
                <a:cs typeface="Calibri"/>
              </a:rPr>
              <a:t> </a:t>
            </a:r>
            <a:r>
              <a:rPr lang="en-US" i="0" dirty="0" err="1">
                <a:latin typeface="+mn-lt"/>
                <a:ea typeface="Calibri"/>
                <a:cs typeface="Calibri"/>
              </a:rPr>
              <a:t>en</a:t>
            </a:r>
            <a:r>
              <a:rPr lang="en-US" i="0" dirty="0">
                <a:latin typeface="+mn-lt"/>
                <a:ea typeface="Calibri"/>
                <a:cs typeface="Calibri"/>
              </a:rPr>
              <a:t> </a:t>
            </a:r>
            <a:r>
              <a:rPr lang="en-US" i="0" dirty="0" err="1">
                <a:latin typeface="+mn-lt"/>
                <a:ea typeface="Calibri"/>
                <a:cs typeface="Calibri"/>
              </a:rPr>
              <a:t>esta</a:t>
            </a:r>
            <a:r>
              <a:rPr lang="en-US" i="0" dirty="0">
                <a:latin typeface="+mn-lt"/>
                <a:ea typeface="Calibri"/>
                <a:cs typeface="Calibri"/>
              </a:rPr>
              <a:t> junta </a:t>
            </a:r>
            <a:r>
              <a:rPr lang="en-US" i="0" dirty="0" err="1">
                <a:latin typeface="+mn-lt"/>
                <a:ea typeface="Calibri"/>
                <a:cs typeface="Calibri"/>
              </a:rPr>
              <a:t>donde</a:t>
            </a:r>
            <a:r>
              <a:rPr lang="en-US" i="0" dirty="0">
                <a:latin typeface="+mn-lt"/>
                <a:ea typeface="Calibri"/>
                <a:cs typeface="Calibri"/>
              </a:rPr>
              <a:t> </a:t>
            </a:r>
            <a:r>
              <a:rPr lang="en-US" i="0" dirty="0" err="1">
                <a:latin typeface="+mn-lt"/>
                <a:ea typeface="Calibri"/>
                <a:cs typeface="Calibri"/>
              </a:rPr>
              <a:t>hablaremos</a:t>
            </a:r>
            <a:r>
              <a:rPr lang="en-US" i="0" dirty="0">
                <a:latin typeface="+mn-lt"/>
                <a:ea typeface="Calibri"/>
                <a:cs typeface="Calibri"/>
              </a:rPr>
              <a:t> </a:t>
            </a:r>
            <a:r>
              <a:rPr lang="en-US" i="0" dirty="0" err="1">
                <a:latin typeface="+mn-lt"/>
                <a:ea typeface="Calibri"/>
                <a:cs typeface="Calibri"/>
              </a:rPr>
              <a:t>sobre</a:t>
            </a:r>
            <a:r>
              <a:rPr lang="en-US" i="0" dirty="0">
                <a:latin typeface="+mn-lt"/>
                <a:ea typeface="Calibri"/>
                <a:cs typeface="Calibri"/>
              </a:rPr>
              <a:t> </a:t>
            </a:r>
            <a:r>
              <a:rPr lang="en-US" i="0" dirty="0" err="1">
                <a:latin typeface="+mn-lt"/>
                <a:ea typeface="Calibri"/>
                <a:cs typeface="Calibri"/>
              </a:rPr>
              <a:t>el</a:t>
            </a:r>
            <a:r>
              <a:rPr lang="en-US" i="0" dirty="0">
                <a:latin typeface="+mn-lt"/>
                <a:ea typeface="Calibri"/>
                <a:cs typeface="Calibri"/>
              </a:rPr>
              <a:t> </a:t>
            </a:r>
            <a:r>
              <a:rPr lang="en-US" i="0" dirty="0" err="1">
                <a:latin typeface="+mn-lt"/>
                <a:ea typeface="Calibri"/>
                <a:cs typeface="Calibri"/>
              </a:rPr>
              <a:t>estado</a:t>
            </a:r>
            <a:r>
              <a:rPr lang="en-US" i="0" dirty="0">
                <a:latin typeface="+mn-lt"/>
                <a:ea typeface="Calibri"/>
                <a:cs typeface="Calibri"/>
              </a:rPr>
              <a:t> del systema de </a:t>
            </a:r>
            <a:r>
              <a:rPr lang="en-US" i="0" dirty="0" err="1">
                <a:latin typeface="+mn-lt"/>
                <a:ea typeface="Calibri"/>
                <a:cs typeface="Calibri"/>
              </a:rPr>
              <a:t>agua</a:t>
            </a:r>
            <a:r>
              <a:rPr lang="en-US" i="0" dirty="0">
                <a:latin typeface="+mn-lt"/>
                <a:ea typeface="Calibri"/>
                <a:cs typeface="Calibri"/>
              </a:rPr>
              <a:t> del Distrito de </a:t>
            </a:r>
            <a:r>
              <a:rPr lang="en-US" i="0" dirty="0" err="1">
                <a:latin typeface="+mn-lt"/>
                <a:ea typeface="Calibri"/>
                <a:cs typeface="Calibri"/>
              </a:rPr>
              <a:t>servicios</a:t>
            </a:r>
            <a:r>
              <a:rPr lang="en-US" i="0" dirty="0">
                <a:latin typeface="+mn-lt"/>
                <a:ea typeface="Calibri"/>
                <a:cs typeface="Calibri"/>
              </a:rPr>
              <a:t> </a:t>
            </a:r>
            <a:r>
              <a:rPr lang="en-US" i="0" dirty="0" err="1">
                <a:latin typeface="+mn-lt"/>
                <a:ea typeface="Calibri"/>
                <a:cs typeface="Calibri"/>
              </a:rPr>
              <a:t>comunitarios</a:t>
            </a:r>
            <a:r>
              <a:rPr lang="en-US" i="0" dirty="0">
                <a:latin typeface="+mn-lt"/>
                <a:ea typeface="Calibri"/>
                <a:cs typeface="Calibri"/>
              </a:rPr>
              <a:t> de Allensworth y </a:t>
            </a:r>
            <a:r>
              <a:rPr lang="en-US" i="0" dirty="0" err="1">
                <a:latin typeface="+mn-lt"/>
                <a:ea typeface="Calibri"/>
                <a:cs typeface="Calibri"/>
              </a:rPr>
              <a:t>el</a:t>
            </a:r>
            <a:r>
              <a:rPr lang="en-US" i="0" dirty="0">
                <a:latin typeface="+mn-lt"/>
                <a:ea typeface="Calibri"/>
                <a:cs typeface="Calibri"/>
              </a:rPr>
              <a:t> </a:t>
            </a:r>
            <a:r>
              <a:rPr lang="en-US" i="0" dirty="0" err="1">
                <a:latin typeface="+mn-lt"/>
                <a:ea typeface="Calibri"/>
                <a:cs typeface="Calibri"/>
              </a:rPr>
              <a:t>potencial</a:t>
            </a:r>
            <a:r>
              <a:rPr lang="en-US" i="0" dirty="0">
                <a:latin typeface="+mn-lt"/>
                <a:ea typeface="Calibri"/>
                <a:cs typeface="Calibri"/>
              </a:rPr>
              <a:t> </a:t>
            </a:r>
            <a:r>
              <a:rPr lang="en-US" i="0" dirty="0" err="1">
                <a:latin typeface="+mn-lt"/>
                <a:ea typeface="Calibri"/>
                <a:cs typeface="Calibri"/>
              </a:rPr>
              <a:t>administrador</a:t>
            </a:r>
            <a:r>
              <a:rPr lang="en-US" i="0" dirty="0">
                <a:latin typeface="+mn-lt"/>
                <a:ea typeface="Calibri"/>
                <a:cs typeface="Calibri"/>
              </a:rPr>
              <a:t> de </a:t>
            </a:r>
            <a:r>
              <a:rPr lang="en-US" i="0" dirty="0" err="1">
                <a:latin typeface="+mn-lt"/>
                <a:ea typeface="Calibri"/>
                <a:cs typeface="Calibri"/>
              </a:rPr>
              <a:t>alcance</a:t>
            </a:r>
            <a:r>
              <a:rPr lang="en-US" i="0" dirty="0">
                <a:latin typeface="+mn-lt"/>
                <a:ea typeface="Calibri"/>
                <a:cs typeface="Calibri"/>
              </a:rPr>
              <a:t> </a:t>
            </a:r>
            <a:r>
              <a:rPr lang="en-US" i="0" dirty="0" err="1">
                <a:latin typeface="+mn-lt"/>
                <a:ea typeface="Calibri"/>
                <a:cs typeface="Calibri"/>
              </a:rPr>
              <a:t>limitado</a:t>
            </a:r>
            <a:r>
              <a:rPr lang="en-US" i="0" dirty="0">
                <a:latin typeface="+mn-lt"/>
                <a:ea typeface="Calibri"/>
                <a:cs typeface="Calibri"/>
              </a:rPr>
              <a:t>. Si </a:t>
            </a:r>
            <a:r>
              <a:rPr lang="en-US" i="0" dirty="0" err="1">
                <a:latin typeface="+mn-lt"/>
                <a:ea typeface="Calibri"/>
                <a:cs typeface="Calibri"/>
              </a:rPr>
              <a:t>usted</a:t>
            </a:r>
            <a:r>
              <a:rPr lang="en-US" i="0" dirty="0">
                <a:latin typeface="+mn-lt"/>
                <a:ea typeface="Calibri"/>
                <a:cs typeface="Calibri"/>
              </a:rPr>
              <a:t> solo </a:t>
            </a:r>
            <a:r>
              <a:rPr lang="en-US" i="0" dirty="0" err="1">
                <a:latin typeface="+mn-lt"/>
                <a:ea typeface="Calibri"/>
                <a:cs typeface="Calibri"/>
              </a:rPr>
              <a:t>habla</a:t>
            </a:r>
            <a:r>
              <a:rPr lang="en-US" i="0" dirty="0">
                <a:latin typeface="+mn-lt"/>
                <a:ea typeface="Calibri"/>
                <a:cs typeface="Calibri"/>
              </a:rPr>
              <a:t> Espanol, </a:t>
            </a:r>
            <a:r>
              <a:rPr lang="en-US" i="0" dirty="0" err="1">
                <a:latin typeface="+mn-lt"/>
                <a:ea typeface="Calibri"/>
                <a:cs typeface="Calibri"/>
              </a:rPr>
              <a:t>porfavor</a:t>
            </a:r>
            <a:r>
              <a:rPr lang="en-US" i="0" dirty="0">
                <a:latin typeface="+mn-lt"/>
                <a:ea typeface="Calibri"/>
                <a:cs typeface="Calibri"/>
              </a:rPr>
              <a:t> use </a:t>
            </a:r>
            <a:r>
              <a:rPr lang="en-US" i="0" dirty="0" err="1">
                <a:latin typeface="+mn-lt"/>
                <a:ea typeface="Calibri"/>
                <a:cs typeface="Calibri"/>
              </a:rPr>
              <a:t>los</a:t>
            </a:r>
            <a:r>
              <a:rPr lang="en-US" i="0" dirty="0">
                <a:latin typeface="+mn-lt"/>
                <a:ea typeface="Calibri"/>
                <a:cs typeface="Calibri"/>
              </a:rPr>
              <a:t> </a:t>
            </a:r>
            <a:r>
              <a:rPr lang="en-US" i="0" dirty="0" err="1">
                <a:latin typeface="+mn-lt"/>
                <a:ea typeface="Calibri"/>
                <a:cs typeface="Calibri"/>
              </a:rPr>
              <a:t>audifonos</a:t>
            </a:r>
            <a:r>
              <a:rPr lang="en-US" i="0" dirty="0">
                <a:latin typeface="+mn-lt"/>
                <a:ea typeface="Calibri"/>
                <a:cs typeface="Calibri"/>
              </a:rPr>
              <a:t> </a:t>
            </a:r>
            <a:r>
              <a:rPr lang="en-US" i="0" dirty="0" err="1">
                <a:latin typeface="+mn-lt"/>
                <a:ea typeface="Calibri"/>
                <a:cs typeface="Calibri"/>
              </a:rPr>
              <a:t>por</a:t>
            </a:r>
            <a:r>
              <a:rPr lang="en-US" i="0" dirty="0">
                <a:latin typeface="+mn-lt"/>
                <a:ea typeface="Calibri"/>
                <a:cs typeface="Calibri"/>
              </a:rPr>
              <a:t> la </a:t>
            </a:r>
            <a:r>
              <a:rPr lang="en-US" i="0" dirty="0" err="1">
                <a:latin typeface="+mn-lt"/>
                <a:ea typeface="Calibri"/>
                <a:cs typeface="Calibri"/>
              </a:rPr>
              <a:t>cual</a:t>
            </a:r>
            <a:r>
              <a:rPr lang="en-US" i="0" dirty="0">
                <a:latin typeface="+mn-lt"/>
                <a:ea typeface="Calibri"/>
                <a:cs typeface="Calibri"/>
              </a:rPr>
              <a:t> </a:t>
            </a:r>
            <a:r>
              <a:rPr lang="en-US" i="0" dirty="0" err="1">
                <a:latin typeface="+mn-lt"/>
                <a:ea typeface="Calibri"/>
                <a:cs typeface="Calibri"/>
              </a:rPr>
              <a:t>transmitiran</a:t>
            </a:r>
            <a:r>
              <a:rPr lang="en-US" i="0" dirty="0">
                <a:latin typeface="+mn-lt"/>
                <a:ea typeface="Calibri"/>
                <a:cs typeface="Calibri"/>
              </a:rPr>
              <a:t> </a:t>
            </a:r>
            <a:r>
              <a:rPr lang="en-US" i="0" dirty="0" err="1">
                <a:latin typeface="+mn-lt"/>
                <a:ea typeface="Calibri"/>
                <a:cs typeface="Calibri"/>
              </a:rPr>
              <a:t>esta</a:t>
            </a:r>
            <a:r>
              <a:rPr lang="en-US" i="0" dirty="0">
                <a:latin typeface="+mn-lt"/>
                <a:ea typeface="Calibri"/>
                <a:cs typeface="Calibri"/>
              </a:rPr>
              <a:t> junta </a:t>
            </a:r>
            <a:r>
              <a:rPr lang="en-US" i="0" dirty="0" err="1">
                <a:latin typeface="+mn-lt"/>
                <a:ea typeface="Calibri"/>
                <a:cs typeface="Calibri"/>
              </a:rPr>
              <a:t>en</a:t>
            </a:r>
            <a:r>
              <a:rPr lang="en-US" i="0" dirty="0">
                <a:latin typeface="+mn-lt"/>
                <a:ea typeface="Calibri"/>
                <a:cs typeface="Calibri"/>
              </a:rPr>
              <a:t> Espanol con la </a:t>
            </a:r>
            <a:r>
              <a:rPr lang="en-US" i="0" dirty="0" err="1">
                <a:latin typeface="+mn-lt"/>
                <a:ea typeface="Calibri"/>
                <a:cs typeface="Calibri"/>
              </a:rPr>
              <a:t>ayuda</a:t>
            </a:r>
            <a:r>
              <a:rPr lang="en-US" i="0" dirty="0">
                <a:latin typeface="+mn-lt"/>
                <a:ea typeface="Calibri"/>
                <a:cs typeface="Calibri"/>
              </a:rPr>
              <a:t> de </a:t>
            </a:r>
            <a:r>
              <a:rPr lang="en-US" i="0" dirty="0" err="1">
                <a:latin typeface="+mn-lt"/>
                <a:ea typeface="Calibri"/>
                <a:cs typeface="Calibri"/>
              </a:rPr>
              <a:t>nuestros</a:t>
            </a:r>
            <a:r>
              <a:rPr lang="en-US" i="0" dirty="0">
                <a:latin typeface="+mn-lt"/>
                <a:ea typeface="Calibri"/>
                <a:cs typeface="Calibri"/>
              </a:rPr>
              <a:t> </a:t>
            </a:r>
            <a:r>
              <a:rPr lang="en-US" i="0" dirty="0" err="1">
                <a:latin typeface="+mn-lt"/>
                <a:ea typeface="Calibri"/>
                <a:cs typeface="Calibri"/>
              </a:rPr>
              <a:t>interpretes</a:t>
            </a:r>
            <a:r>
              <a:rPr lang="en-US" i="0" dirty="0">
                <a:latin typeface="+mn-lt"/>
                <a:ea typeface="Calibri"/>
                <a:cs typeface="Calibri"/>
              </a:rPr>
              <a:t>. Si no </a:t>
            </a:r>
            <a:r>
              <a:rPr lang="en-US" i="0" dirty="0" err="1">
                <a:latin typeface="+mn-lt"/>
                <a:ea typeface="Calibri"/>
                <a:cs typeface="Calibri"/>
              </a:rPr>
              <a:t>tiene</a:t>
            </a:r>
            <a:r>
              <a:rPr lang="en-US" i="0" dirty="0">
                <a:latin typeface="+mn-lt"/>
                <a:ea typeface="Calibri"/>
                <a:cs typeface="Calibri"/>
              </a:rPr>
              <a:t> </a:t>
            </a:r>
            <a:r>
              <a:rPr lang="en-US" i="0" dirty="0" err="1">
                <a:latin typeface="+mn-lt"/>
                <a:ea typeface="Calibri"/>
                <a:cs typeface="Calibri"/>
              </a:rPr>
              <a:t>audifonos</a:t>
            </a:r>
            <a:r>
              <a:rPr lang="en-US" i="0" dirty="0">
                <a:latin typeface="+mn-lt"/>
                <a:ea typeface="Calibri"/>
                <a:cs typeface="Calibri"/>
              </a:rPr>
              <a:t>, </a:t>
            </a:r>
            <a:r>
              <a:rPr lang="en-US" i="0" dirty="0" err="1">
                <a:latin typeface="+mn-lt"/>
                <a:ea typeface="Calibri"/>
                <a:cs typeface="Calibri"/>
              </a:rPr>
              <a:t>porfavor</a:t>
            </a:r>
            <a:r>
              <a:rPr lang="en-US" i="0" dirty="0">
                <a:latin typeface="+mn-lt"/>
                <a:ea typeface="Calibri"/>
                <a:cs typeface="Calibri"/>
              </a:rPr>
              <a:t> </a:t>
            </a:r>
            <a:r>
              <a:rPr lang="en-US" i="0" dirty="0" err="1">
                <a:latin typeface="+mn-lt"/>
                <a:ea typeface="Calibri"/>
                <a:cs typeface="Calibri"/>
              </a:rPr>
              <a:t>pase</a:t>
            </a:r>
            <a:r>
              <a:rPr lang="en-US" i="0" dirty="0">
                <a:latin typeface="+mn-lt"/>
                <a:ea typeface="Calibri"/>
                <a:cs typeface="Calibri"/>
              </a:rPr>
              <a:t> </a:t>
            </a:r>
            <a:r>
              <a:rPr lang="en-US" i="0" dirty="0" err="1">
                <a:latin typeface="+mn-lt"/>
                <a:ea typeface="Calibri"/>
                <a:cs typeface="Calibri"/>
              </a:rPr>
              <a:t>aqui</a:t>
            </a:r>
            <a:r>
              <a:rPr lang="en-US" i="0" dirty="0">
                <a:latin typeface="+mn-lt"/>
                <a:ea typeface="Calibri"/>
                <a:cs typeface="Calibri"/>
              </a:rPr>
              <a:t> para </a:t>
            </a:r>
            <a:r>
              <a:rPr lang="en-US" i="0" dirty="0" err="1">
                <a:latin typeface="+mn-lt"/>
                <a:ea typeface="Calibri"/>
                <a:cs typeface="Calibri"/>
              </a:rPr>
              <a:t>recojer</a:t>
            </a:r>
            <a:r>
              <a:rPr lang="en-US" i="0" dirty="0">
                <a:latin typeface="+mn-lt"/>
                <a:ea typeface="Calibri"/>
                <a:cs typeface="Calibri"/>
              </a:rPr>
              <a:t> </a:t>
            </a:r>
            <a:r>
              <a:rPr lang="en-US" i="0" dirty="0" err="1">
                <a:latin typeface="+mn-lt"/>
                <a:ea typeface="Calibri"/>
                <a:cs typeface="Calibri"/>
              </a:rPr>
              <a:t>unos</a:t>
            </a:r>
            <a:r>
              <a:rPr lang="en-US" i="0" dirty="0">
                <a:latin typeface="+mn-lt"/>
                <a:ea typeface="Calibri"/>
                <a:cs typeface="Calibri"/>
              </a:rPr>
              <a:t>. </a:t>
            </a:r>
          </a:p>
          <a:p>
            <a:endParaRPr lang="en-US" i="0" dirty="0">
              <a:latin typeface="+mn-lt"/>
              <a:ea typeface="Calibri"/>
              <a:cs typeface="Calibri"/>
            </a:endParaRPr>
          </a:p>
          <a:p>
            <a:r>
              <a:rPr lang="en-US" i="0" dirty="0">
                <a:latin typeface="+mn-lt"/>
                <a:ea typeface="Calibri"/>
                <a:cs typeface="Calibri"/>
              </a:rPr>
              <a:t>My name is Saeeda Rafique. I’m a </a:t>
            </a:r>
            <a:r>
              <a:rPr lang="en-US" dirty="0">
                <a:latin typeface="+mn-lt"/>
                <a:ea typeface="Calibri"/>
                <a:cs typeface="Calibri"/>
              </a:rPr>
              <a:t>water</a:t>
            </a:r>
            <a:r>
              <a:rPr lang="en-US" i="0" dirty="0">
                <a:latin typeface="+mn-lt"/>
                <a:ea typeface="Calibri"/>
                <a:cs typeface="Calibri"/>
              </a:rPr>
              <a:t> resources control engineer for the State Water Board's Division of Drinking Water. I’ve been working in the SAFER program for almost 2 years now. SAFER stands for </a:t>
            </a:r>
            <a:r>
              <a:rPr lang="en-US" b="1" i="0" dirty="0">
                <a:latin typeface="+mn-lt"/>
                <a:ea typeface="Calibri"/>
                <a:cs typeface="Calibri"/>
              </a:rPr>
              <a:t>Safe and Affordable Funding for Equity and Resilience program</a:t>
            </a:r>
            <a:r>
              <a:rPr lang="en-US" i="0" dirty="0">
                <a:latin typeface="+mn-lt"/>
                <a:ea typeface="Calibri"/>
                <a:cs typeface="Calibri"/>
              </a:rPr>
              <a:t>. Here, we assist failing and at-risk small water systems, like Allensworth CSD, </a:t>
            </a:r>
            <a:r>
              <a:rPr lang="en-US" i="0" dirty="0">
                <a:latin typeface="+mn-lt"/>
              </a:rPr>
              <a:t>in achieving long-term solutions to their water issues.</a:t>
            </a:r>
            <a:endParaRPr lang="en-US" i="0" dirty="0">
              <a:latin typeface="+mn-lt"/>
              <a:cs typeface="Calibri"/>
            </a:endParaRPr>
          </a:p>
          <a:p>
            <a:r>
              <a:rPr lang="en-US" i="0" dirty="0">
                <a:latin typeface="+mn-lt"/>
                <a:ea typeface="Calibri"/>
                <a:cs typeface="Calibri"/>
              </a:rPr>
              <a:t>My supervisor Bryan Potter is also here. We will be leading tonight's meeting. I will give him a moment to introduce himself.</a:t>
            </a:r>
          </a:p>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2</a:t>
            </a:fld>
            <a:endParaRPr lang="en-US"/>
          </a:p>
        </p:txBody>
      </p:sp>
      <p:sp>
        <p:nvSpPr>
          <p:cNvPr id="5" name="Header Placeholder 4">
            <a:extLst>
              <a:ext uri="{FF2B5EF4-FFF2-40B4-BE49-F238E27FC236}">
                <a16:creationId xmlns:a16="http://schemas.microsoft.com/office/drawing/2014/main" id="{7341F295-3281-405D-8163-AD7FB234548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3895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STANTEC A CHANCE TO INTRODUCE THEMSELVES HERE</a:t>
            </a:r>
          </a:p>
        </p:txBody>
      </p:sp>
      <p:sp>
        <p:nvSpPr>
          <p:cNvPr id="4" name="Slide Number Placeholder 3"/>
          <p:cNvSpPr>
            <a:spLocks noGrp="1"/>
          </p:cNvSpPr>
          <p:nvPr>
            <p:ph type="sldNum" sz="quarter" idx="5"/>
          </p:nvPr>
        </p:nvSpPr>
        <p:spPr/>
        <p:txBody>
          <a:bodyPr/>
          <a:lstStyle/>
          <a:p>
            <a:fld id="{4BA86BE8-46B3-4FC6-B1CE-AD43FD9543D0}" type="slidenum">
              <a:rPr lang="en-US" smtClean="0"/>
              <a:pPr/>
              <a:t>20</a:t>
            </a:fld>
            <a:endParaRPr lang="en-US"/>
          </a:p>
        </p:txBody>
      </p:sp>
      <p:sp>
        <p:nvSpPr>
          <p:cNvPr id="5" name="Header Placeholder 4">
            <a:extLst>
              <a:ext uri="{FF2B5EF4-FFF2-40B4-BE49-F238E27FC236}">
                <a16:creationId xmlns:a16="http://schemas.microsoft.com/office/drawing/2014/main" id="{8C9A1968-6496-47E8-A069-476CA255C81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89655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board, Stantec, &amp; ACSD will review workplan and det what components are eligible for funding</a:t>
            </a:r>
          </a:p>
          <a:p>
            <a:r>
              <a:rPr lang="en-US" dirty="0"/>
              <a:t>Emphasize that the purpose is to fill the gaps (</a:t>
            </a:r>
            <a:r>
              <a:rPr lang="en-US" dirty="0" err="1"/>
              <a:t>tmf</a:t>
            </a:r>
            <a:r>
              <a:rPr lang="en-US" dirty="0"/>
              <a:t> issues, facilitate construction projects)</a:t>
            </a:r>
          </a:p>
          <a:p>
            <a:r>
              <a:rPr lang="en-US" dirty="0"/>
              <a:t>Board still has control</a:t>
            </a:r>
          </a:p>
          <a:p>
            <a:endParaRPr lang="en-US" dirty="0"/>
          </a:p>
          <a:p>
            <a:r>
              <a:rPr lang="en-US" dirty="0"/>
              <a:t>Working on initial assessment</a:t>
            </a:r>
          </a:p>
          <a:p>
            <a:r>
              <a:rPr lang="en-US" dirty="0"/>
              <a:t>Proposed admin work will come from initial assessment</a:t>
            </a:r>
          </a:p>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21</a:t>
            </a:fld>
            <a:endParaRPr lang="en-US"/>
          </a:p>
        </p:txBody>
      </p:sp>
      <p:sp>
        <p:nvSpPr>
          <p:cNvPr id="5" name="Header Placeholder 4">
            <a:extLst>
              <a:ext uri="{FF2B5EF4-FFF2-40B4-BE49-F238E27FC236}">
                <a16:creationId xmlns:a16="http://schemas.microsoft.com/office/drawing/2014/main" id="{8C9A1968-6496-47E8-A069-476CA255C81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57629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Stantec </a:t>
            </a:r>
            <a:r>
              <a:rPr lang="en-US" i="1" dirty="0"/>
              <a:t>will be responsible for creating a community accountability and engagement plan within 120 days of appointment.  The purpose of this plan is to ensure there are opportunities for meaningful community engagement throughout the duration of the administrator’s appointment.  The plan will include:</a:t>
            </a:r>
          </a:p>
          <a:p>
            <a:pPr lvl="0"/>
            <a:r>
              <a:rPr lang="en-US" i="1" dirty="0"/>
              <a:t>A description of the actions and activities the administrator will undertake to meaningfully engage with the community regarding the administrator’s activities.</a:t>
            </a:r>
          </a:p>
          <a:p>
            <a:pPr lvl="0"/>
            <a:r>
              <a:rPr lang="en-US" i="1" dirty="0"/>
              <a:t>A description of how the administrator will incorporate input from the community in the provision of services to Allensworth</a:t>
            </a:r>
          </a:p>
          <a:p>
            <a:pPr lvl="0"/>
            <a:r>
              <a:rPr lang="en-US" i="1" dirty="0"/>
              <a:t>Description of means of communication the administrator will utilize to engage with the community.</a:t>
            </a:r>
          </a:p>
          <a:p>
            <a:pPr lvl="0"/>
            <a:r>
              <a:rPr lang="en-US" i="1" dirty="0"/>
              <a:t>Timeline for implementation for the Community Accountability and Engagement Plan.</a:t>
            </a:r>
          </a:p>
          <a:p>
            <a:r>
              <a:rPr lang="en-US" i="1" dirty="0"/>
              <a:t>This plan will identify routine public meetings, which will occur at least once every 3 months, and other methods to engage the community.  Quarterly public meetings will be preceded by notice at least 10 days prior to the public meeting and include the opportunity for the public to present comments during the meeting.  Some of the items included in ongoing public meetings may be:</a:t>
            </a:r>
          </a:p>
          <a:p>
            <a:pPr lvl="1"/>
            <a:r>
              <a:rPr lang="en-US" i="1" dirty="0"/>
              <a:t>The performance of the system,</a:t>
            </a:r>
          </a:p>
          <a:p>
            <a:pPr lvl="1"/>
            <a:r>
              <a:rPr lang="en-US" i="1" dirty="0"/>
              <a:t>An overview of system’s financial health,</a:t>
            </a:r>
          </a:p>
          <a:p>
            <a:pPr lvl="1"/>
            <a:r>
              <a:rPr lang="en-US" i="1" dirty="0"/>
              <a:t>Updates on major projects or plans,</a:t>
            </a:r>
          </a:p>
          <a:p>
            <a:pPr lvl="1"/>
            <a:r>
              <a:rPr lang="en-US" i="1" dirty="0"/>
              <a:t>Updates on any changes to water rates, and</a:t>
            </a:r>
          </a:p>
          <a:p>
            <a:pPr lvl="1"/>
            <a:r>
              <a:rPr lang="en-US" i="1" dirty="0"/>
              <a:t>Updates on any other significant matters</a:t>
            </a:r>
          </a:p>
          <a:p>
            <a:r>
              <a:rPr lang="en-US" i="1" dirty="0"/>
              <a:t>The public will also have access to records including:</a:t>
            </a:r>
          </a:p>
          <a:p>
            <a:pPr lvl="1"/>
            <a:r>
              <a:rPr lang="en-US" i="1" dirty="0"/>
              <a:t>Current operating budget</a:t>
            </a:r>
          </a:p>
          <a:p>
            <a:pPr lvl="1"/>
            <a:r>
              <a:rPr lang="en-US" i="1" dirty="0"/>
              <a:t>Organization chart of all designated water system employees</a:t>
            </a:r>
          </a:p>
          <a:p>
            <a:pPr lvl="1"/>
            <a:r>
              <a:rPr lang="en-US" i="1" dirty="0"/>
              <a:t>Ownership information for designated water system</a:t>
            </a:r>
          </a:p>
          <a:p>
            <a:pPr lvl="1"/>
            <a:r>
              <a:rPr lang="en-US" i="1" dirty="0"/>
              <a:t>Reports by auditors or other financial professionals</a:t>
            </a:r>
          </a:p>
          <a:p>
            <a:pPr lvl="1"/>
            <a:r>
              <a:rPr lang="en-US" i="1" dirty="0"/>
              <a:t>Contracts for professional services</a:t>
            </a:r>
          </a:p>
          <a:p>
            <a:pPr lvl="1"/>
            <a:r>
              <a:rPr lang="en-US" i="1" dirty="0"/>
              <a:t>Complaints </a:t>
            </a:r>
          </a:p>
          <a:p>
            <a:pPr lvl="1"/>
            <a:r>
              <a:rPr lang="en-US" i="1" dirty="0"/>
              <a:t>Post-Administrator Drinking Water Plan </a:t>
            </a:r>
          </a:p>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22</a:t>
            </a:fld>
            <a:endParaRPr lang="en-US"/>
          </a:p>
        </p:txBody>
      </p:sp>
      <p:sp>
        <p:nvSpPr>
          <p:cNvPr id="5" name="Header Placeholder 4">
            <a:extLst>
              <a:ext uri="{FF2B5EF4-FFF2-40B4-BE49-F238E27FC236}">
                <a16:creationId xmlns:a16="http://schemas.microsoft.com/office/drawing/2014/main" id="{2D868274-3231-4DCC-B169-C7EC554507B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875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 administrator is a short-term alternative, and one of the administrator’s top priorities is to identify a pathway to put themselves out of this job.  Within twelve months of commencing duties as an administrator, </a:t>
            </a:r>
            <a:r>
              <a:rPr lang="en-US" b="1" i="1" dirty="0"/>
              <a:t>Stantec </a:t>
            </a:r>
            <a:r>
              <a:rPr lang="en-US" i="1" dirty="0"/>
              <a:t>will need to submit to the State Water Board a Draft Post-Administrator Drinking Water Service Plan.  </a:t>
            </a:r>
            <a:r>
              <a:rPr lang="en-US" b="1" i="1" dirty="0"/>
              <a:t>Stantec </a:t>
            </a:r>
            <a:r>
              <a:rPr lang="en-US" i="1" dirty="0"/>
              <a:t>also will hold a public meeting before the submittal.  The State Water Board will be responsible for reviewing and approving the plan.</a:t>
            </a:r>
          </a:p>
          <a:p>
            <a:r>
              <a:rPr lang="en-US" i="1" dirty="0"/>
              <a:t>The Draft Post-Administrator Drinking Water Service Plan will contain each of the following elements: </a:t>
            </a:r>
            <a:endParaRPr lang="en-US" dirty="0"/>
          </a:p>
          <a:p>
            <a:pPr marL="640594" lvl="1" indent="-174708">
              <a:buFont typeface="Arial" panose="020B0604020202020204" pitchFamily="34" charset="0"/>
              <a:buChar char="•"/>
            </a:pPr>
            <a:r>
              <a:rPr lang="en-US" i="1" dirty="0"/>
              <a:t>Identification and evaluation of the technical, managerial, and financial issues preventing the designated water system from serving its customers with an adequate supply of safe and affordable drinking water, </a:t>
            </a:r>
            <a:endParaRPr lang="en-US" dirty="0"/>
          </a:p>
          <a:p>
            <a:pPr marL="640594" lvl="1" indent="-174708">
              <a:buFont typeface="Arial" panose="020B0604020202020204" pitchFamily="34" charset="0"/>
              <a:buChar char="•"/>
            </a:pPr>
            <a:r>
              <a:rPr lang="en-US" i="1" dirty="0"/>
              <a:t>Identification and evaluation of significant future issues the district may face, </a:t>
            </a:r>
            <a:endParaRPr lang="en-US" dirty="0"/>
          </a:p>
          <a:p>
            <a:pPr marL="640594" lvl="1" indent="-174708">
              <a:buFont typeface="Arial" panose="020B0604020202020204" pitchFamily="34" charset="0"/>
              <a:buChar char="•"/>
            </a:pPr>
            <a:r>
              <a:rPr lang="en-US" i="1" dirty="0"/>
              <a:t>A detailed plan for developing the necessary technical, managerial, and financial competencies, in the shortest timeframe possible, so that the services of the administrator would no longer be required, </a:t>
            </a:r>
            <a:endParaRPr lang="en-US" dirty="0"/>
          </a:p>
          <a:p>
            <a:pPr marL="640594" lvl="1" indent="-174708">
              <a:buFont typeface="Arial" panose="020B0604020202020204" pitchFamily="34" charset="0"/>
              <a:buChar char="•"/>
            </a:pPr>
            <a:r>
              <a:rPr lang="en-US" i="1" dirty="0"/>
              <a:t>The additional resources that will be needed to implement the Post-Administrator Drinking Water Service Plan, </a:t>
            </a:r>
            <a:endParaRPr lang="en-US" dirty="0"/>
          </a:p>
          <a:p>
            <a:pPr marL="640594" lvl="1" indent="-174708">
              <a:buFont typeface="Arial" panose="020B0604020202020204" pitchFamily="34" charset="0"/>
              <a:buChar char="•"/>
            </a:pPr>
            <a:r>
              <a:rPr lang="en-US" i="1" dirty="0"/>
              <a:t>An evaluation of the feasibility of long-term public governance or community ownership options for the designated water system, and </a:t>
            </a:r>
            <a:endParaRPr lang="en-US" dirty="0"/>
          </a:p>
          <a:p>
            <a:pPr marL="640594" lvl="1" indent="-174708">
              <a:buFont typeface="Arial" panose="020B0604020202020204" pitchFamily="34" charset="0"/>
              <a:buChar char="•"/>
            </a:pPr>
            <a:r>
              <a:rPr lang="en-US" i="1" dirty="0"/>
              <a:t>An evaluation of the feasibility of connecting to or consolidating the designated water system with another public water system.</a:t>
            </a:r>
            <a:r>
              <a:rPr lang="en-US" dirty="0"/>
              <a:t> </a:t>
            </a:r>
          </a:p>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23</a:t>
            </a:fld>
            <a:endParaRPr lang="en-US"/>
          </a:p>
        </p:txBody>
      </p:sp>
      <p:sp>
        <p:nvSpPr>
          <p:cNvPr id="5" name="Header Placeholder 4">
            <a:extLst>
              <a:ext uri="{FF2B5EF4-FFF2-40B4-BE49-F238E27FC236}">
                <a16:creationId xmlns:a16="http://schemas.microsoft.com/office/drawing/2014/main" id="{68CBB2BA-4571-4CD7-B278-112510A4EC0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32163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cost of an administrator is funded by the State Water Board, so it is a means of providing needed assistance to a designated public water system without cost to that public water system.  </a:t>
            </a:r>
          </a:p>
          <a:p>
            <a:r>
              <a:rPr lang="en-US" dirty="0"/>
              <a:t> </a:t>
            </a:r>
          </a:p>
          <a:p>
            <a:r>
              <a:rPr lang="en-US" dirty="0"/>
              <a:t>Specifically, the State Water Board shall be responsible for the salary and any benefits for the Administrator; the administrative costs attributed solely to the Administrator, including, but not limited to, additional computers, phones, furniture, and working space requirements; and legal, accounting, and other similar administrative and managerial fees that cannot be paid for by the designated water system’s rates, fees, charges, and existing accounts. </a:t>
            </a:r>
          </a:p>
          <a:p>
            <a:r>
              <a:rPr lang="en-US" dirty="0"/>
              <a:t> </a:t>
            </a:r>
          </a:p>
          <a:p>
            <a:r>
              <a:rPr lang="en-US" dirty="0"/>
              <a:t>The designated water system will be responsible for all ordinary costs associated with operating and maintaining the water system including, but not limited to, all planning and construction projects required to meet applicable water standards and requirements.</a:t>
            </a:r>
          </a:p>
          <a:p>
            <a:r>
              <a:rPr lang="en-US" dirty="0"/>
              <a:t> </a:t>
            </a:r>
          </a:p>
          <a:p>
            <a:r>
              <a:rPr lang="en-US" dirty="0"/>
              <a:t>Subject to fund availability and project eligibility, the State Water Board may provide funding for construction and planning projects, and ongoing operation and maintenance costs, as set forth in applicable funding guidelines and policies.</a:t>
            </a:r>
          </a:p>
          <a:p>
            <a:pPr rtl="0" fontAlgn="base"/>
            <a:endParaRPr lang="en-US" dirty="0"/>
          </a:p>
        </p:txBody>
      </p:sp>
      <p:sp>
        <p:nvSpPr>
          <p:cNvPr id="4" name="Slide Number Placeholder 3"/>
          <p:cNvSpPr>
            <a:spLocks noGrp="1"/>
          </p:cNvSpPr>
          <p:nvPr>
            <p:ph type="sldNum" sz="quarter" idx="5"/>
          </p:nvPr>
        </p:nvSpPr>
        <p:spPr/>
        <p:txBody>
          <a:bodyPr/>
          <a:lstStyle/>
          <a:p>
            <a:pPr defTabSz="465887">
              <a:defRPr/>
            </a:pPr>
            <a:fld id="{4BA86BE8-46B3-4FC6-B1CE-AD43FD9543D0}" type="slidenum">
              <a:rPr lang="en-US">
                <a:solidFill>
                  <a:prstClr val="black"/>
                </a:solidFill>
                <a:latin typeface="Calibri"/>
              </a:rPr>
              <a:pPr defTabSz="465887">
                <a:defRPr/>
              </a:pPr>
              <a:t>24</a:t>
            </a:fld>
            <a:endParaRPr lang="en-US">
              <a:solidFill>
                <a:prstClr val="black"/>
              </a:solidFill>
              <a:latin typeface="Calibri"/>
            </a:endParaRPr>
          </a:p>
        </p:txBody>
      </p:sp>
    </p:spTree>
    <p:extLst>
      <p:ext uri="{BB962C8B-B14F-4D97-AF65-F5344CB8AC3E}">
        <p14:creationId xmlns:p14="http://schemas.microsoft.com/office/powerpoint/2010/main" val="987803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Any ratepayer, renter, or property owner who receives water from </a:t>
            </a:r>
            <a:r>
              <a:rPr lang="en-US" b="1" i="1" dirty="0"/>
              <a:t>Allensworth CSD, </a:t>
            </a:r>
            <a:r>
              <a:rPr lang="en-US" i="1" dirty="0"/>
              <a:t>once they receive services from an administrator, may submit a petition to the State Water Board for the reversal or modification of a decision of an administrator or substitution of the administrator.  The petition must be received by the State Board within 30 days of the decision in question.  Additionally, a petition requesting substitution of an administrator may be submitted to the State Board at any time.</a:t>
            </a:r>
          </a:p>
          <a:p>
            <a:r>
              <a:rPr lang="en-US" i="1" dirty="0"/>
              <a:t> </a:t>
            </a:r>
          </a:p>
          <a:p>
            <a:r>
              <a:rPr lang="en-US" i="1" dirty="0"/>
              <a:t>It should be noted, the filing of a petition does not stay or in any way void or limit the decision or action of the administrator being challenged in the petition.</a:t>
            </a:r>
          </a:p>
          <a:p>
            <a:r>
              <a:rPr lang="en-US" i="1" dirty="0"/>
              <a:t> </a:t>
            </a:r>
          </a:p>
          <a:p>
            <a:r>
              <a:rPr lang="en-US" i="1" dirty="0"/>
              <a:t>Any such petition shall include the following information: </a:t>
            </a:r>
          </a:p>
          <a:p>
            <a:pPr lvl="0"/>
            <a:r>
              <a:rPr lang="en-US" i="1" dirty="0"/>
              <a:t>Contact information, including name and address, of the petitioner; and </a:t>
            </a:r>
          </a:p>
          <a:p>
            <a:pPr lvl="0"/>
            <a:r>
              <a:rPr lang="en-US" i="1" dirty="0"/>
              <a:t>Identification of the reason(s) the petitioner seeks substitution of the administrator or reversal or modification of the administrator’s decision. </a:t>
            </a:r>
          </a:p>
          <a:p>
            <a:pPr lvl="0"/>
            <a:endParaRPr lang="en-US" i="1" dirty="0"/>
          </a:p>
          <a:p>
            <a:pPr lvl="0"/>
            <a:r>
              <a:rPr lang="en-US" i="1" dirty="0"/>
              <a:t>Once received, the State Board will review the petition.</a:t>
            </a:r>
          </a:p>
          <a:p>
            <a:pPr rtl="0" fontAlgn="base"/>
            <a:endParaRPr lang="en-US" dirty="0"/>
          </a:p>
        </p:txBody>
      </p:sp>
      <p:sp>
        <p:nvSpPr>
          <p:cNvPr id="4" name="Slide Number Placeholder 3"/>
          <p:cNvSpPr>
            <a:spLocks noGrp="1"/>
          </p:cNvSpPr>
          <p:nvPr>
            <p:ph type="sldNum" sz="quarter" idx="5"/>
          </p:nvPr>
        </p:nvSpPr>
        <p:spPr/>
        <p:txBody>
          <a:bodyPr/>
          <a:lstStyle/>
          <a:p>
            <a:pPr defTabSz="465887">
              <a:defRPr/>
            </a:pPr>
            <a:fld id="{4BA86BE8-46B3-4FC6-B1CE-AD43FD9543D0}" type="slidenum">
              <a:rPr lang="en-US">
                <a:solidFill>
                  <a:prstClr val="black"/>
                </a:solidFill>
                <a:latin typeface="Calibri"/>
              </a:rPr>
              <a:pPr defTabSz="465887">
                <a:defRPr/>
              </a:pPr>
              <a:t>25</a:t>
            </a:fld>
            <a:endParaRPr lang="en-US">
              <a:solidFill>
                <a:prstClr val="black"/>
              </a:solidFill>
              <a:latin typeface="Calibri"/>
            </a:endParaRPr>
          </a:p>
        </p:txBody>
      </p:sp>
    </p:spTree>
    <p:extLst>
      <p:ext uri="{BB962C8B-B14F-4D97-AF65-F5344CB8AC3E}">
        <p14:creationId xmlns:p14="http://schemas.microsoft.com/office/powerpoint/2010/main" val="1895884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State Water Boards has identified Stantec as a potential limited scope administrator for Allensworth CSD.  The Stantec Team has extensive experience working in public works in California. Stantec has been responsible for engineering and administrative projects throughout California and have a licensed registered civil engineer within the company. </a:t>
            </a:r>
          </a:p>
          <a:p>
            <a:endParaRPr lang="en-US" b="1" i="1" dirty="0"/>
          </a:p>
          <a:p>
            <a:r>
              <a:rPr lang="en-US" b="1" i="1" dirty="0"/>
              <a:t>Given the breadth and depth of experience, Stantec is a viable potential limited scope administrator for Allensworth CSD.</a:t>
            </a:r>
          </a:p>
          <a:p>
            <a:endParaRPr lang="en-US" b="1" dirty="0">
              <a:cs typeface="Calibri"/>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26</a:t>
            </a:fld>
            <a:endParaRPr lang="en-US"/>
          </a:p>
        </p:txBody>
      </p:sp>
      <p:sp>
        <p:nvSpPr>
          <p:cNvPr id="5" name="Header Placeholder 4">
            <a:extLst>
              <a:ext uri="{FF2B5EF4-FFF2-40B4-BE49-F238E27FC236}">
                <a16:creationId xmlns:a16="http://schemas.microsoft.com/office/drawing/2014/main" id="{8C9A1968-6496-47E8-A069-476CA255C81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9048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We will now transition to taking questions and comments. </a:t>
            </a:r>
          </a:p>
        </p:txBody>
      </p:sp>
      <p:sp>
        <p:nvSpPr>
          <p:cNvPr id="4" name="Slide Number Placeholder 3"/>
          <p:cNvSpPr>
            <a:spLocks noGrp="1"/>
          </p:cNvSpPr>
          <p:nvPr>
            <p:ph type="sldNum" sz="quarter" idx="5"/>
          </p:nvPr>
        </p:nvSpPr>
        <p:spPr/>
        <p:txBody>
          <a:bodyPr/>
          <a:lstStyle/>
          <a:p>
            <a:fld id="{4BA86BE8-46B3-4FC6-B1CE-AD43FD9543D0}" type="slidenum">
              <a:rPr lang="en-US" smtClean="0"/>
              <a:pPr/>
              <a:t>27</a:t>
            </a:fld>
            <a:endParaRPr lang="en-US"/>
          </a:p>
        </p:txBody>
      </p:sp>
      <p:sp>
        <p:nvSpPr>
          <p:cNvPr id="5" name="Header Placeholder 4">
            <a:extLst>
              <a:ext uri="{FF2B5EF4-FFF2-40B4-BE49-F238E27FC236}">
                <a16:creationId xmlns:a16="http://schemas.microsoft.com/office/drawing/2014/main" id="{C921781D-CD83-4C57-A287-721DA1FF889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0729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pPr defTabSz="465887">
              <a:defRPr/>
            </a:pPr>
            <a:fld id="{4BA86BE8-46B3-4FC6-B1CE-AD43FD9543D0}" type="slidenum">
              <a:rPr lang="en-US">
                <a:solidFill>
                  <a:prstClr val="black"/>
                </a:solidFill>
                <a:latin typeface="Calibri"/>
              </a:rPr>
              <a:pPr defTabSz="465887">
                <a:defRPr/>
              </a:pPr>
              <a:t>28</a:t>
            </a:fld>
            <a:endParaRPr lang="en-US">
              <a:solidFill>
                <a:prstClr val="black"/>
              </a:solidFill>
              <a:latin typeface="Calibri"/>
            </a:endParaRPr>
          </a:p>
        </p:txBody>
      </p:sp>
    </p:spTree>
    <p:extLst>
      <p:ext uri="{BB962C8B-B14F-4D97-AF65-F5344CB8AC3E}">
        <p14:creationId xmlns:p14="http://schemas.microsoft.com/office/powerpoint/2010/main" val="889795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Thank you all so much for your questions and active participation today. We are approaching the close of our meeting and we wanted to recap some next steps. </a:t>
            </a:r>
            <a:endParaRPr lang="en-US" dirty="0"/>
          </a:p>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29</a:t>
            </a:fld>
            <a:endParaRPr lang="en-US"/>
          </a:p>
        </p:txBody>
      </p:sp>
      <p:sp>
        <p:nvSpPr>
          <p:cNvPr id="5" name="Header Placeholder 4">
            <a:extLst>
              <a:ext uri="{FF2B5EF4-FFF2-40B4-BE49-F238E27FC236}">
                <a16:creationId xmlns:a16="http://schemas.microsoft.com/office/drawing/2014/main" id="{F517CBCD-3A21-42A9-87BB-97C8E0816B0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1969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Every organization has a mission. The State Water Boards mission is to preserve, enhance, and restore the quality of California’s water resources and drinking water, for the protection of the environment, public health, and all beneficial use..... AND to ensure proper water resource allocation and efficient use..... for the benefit of present and future generations.  </a:t>
            </a:r>
          </a:p>
          <a:p>
            <a:r>
              <a:rPr lang="en-US" i="0" dirty="0"/>
              <a:t> </a:t>
            </a:r>
          </a:p>
          <a:p>
            <a:r>
              <a:rPr lang="en-US" i="0" dirty="0"/>
              <a:t>We work to achieve our mission through an </a:t>
            </a:r>
            <a:r>
              <a:rPr lang="en-US" b="1" i="0" dirty="0"/>
              <a:t>array of programs established within </a:t>
            </a:r>
            <a:r>
              <a:rPr lang="en-US" i="0" dirty="0"/>
              <a:t>our major Divisions and Regions such as the SAFER program as I’ve mentioned. (PAUSE) </a:t>
            </a:r>
            <a:r>
              <a:rPr lang="en-US" b="1" i="0" dirty="0"/>
              <a:t>Within the SAFER program we have the Administrator program </a:t>
            </a:r>
            <a:r>
              <a:rPr lang="en-US" i="0" dirty="0"/>
              <a:t>which we will touch on later in the presentation</a:t>
            </a:r>
          </a:p>
        </p:txBody>
      </p:sp>
      <p:sp>
        <p:nvSpPr>
          <p:cNvPr id="4" name="Slide Number Placeholder 3"/>
          <p:cNvSpPr>
            <a:spLocks noGrp="1"/>
          </p:cNvSpPr>
          <p:nvPr>
            <p:ph type="sldNum" sz="quarter" idx="5"/>
          </p:nvPr>
        </p:nvSpPr>
        <p:spPr/>
        <p:txBody>
          <a:bodyPr/>
          <a:lstStyle/>
          <a:p>
            <a:fld id="{4BA86BE8-46B3-4FC6-B1CE-AD43FD9543D0}" type="slidenum">
              <a:rPr lang="en-US" smtClean="0"/>
              <a:pPr/>
              <a:t>3</a:t>
            </a:fld>
            <a:endParaRPr lang="en-US"/>
          </a:p>
        </p:txBody>
      </p:sp>
    </p:spTree>
    <p:extLst>
      <p:ext uri="{BB962C8B-B14F-4D97-AF65-F5344CB8AC3E}">
        <p14:creationId xmlns:p14="http://schemas.microsoft.com/office/powerpoint/2010/main" val="1933756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can check out some helpful materials about the administrator process on our website. Here’s the </a:t>
            </a:r>
            <a:r>
              <a:rPr lang="en-US" i="1" dirty="0" err="1"/>
              <a:t>bitly</a:t>
            </a:r>
            <a:r>
              <a:rPr lang="en-US" i="1" dirty="0"/>
              <a:t> link or a QR code which will take you directly to that website</a:t>
            </a:r>
            <a:endParaRPr lang="en-US" i="1" dirty="0">
              <a:cs typeface="Calibri"/>
            </a:endParaRPr>
          </a:p>
          <a:p>
            <a:r>
              <a:rPr lang="en-US" i="1" dirty="0"/>
              <a:t> </a:t>
            </a:r>
            <a:endParaRPr lang="en-US" i="1" dirty="0">
              <a:cs typeface="Calibri"/>
            </a:endParaRPr>
          </a:p>
          <a:p>
            <a:r>
              <a:rPr lang="en-US" i="1" dirty="0"/>
              <a:t>As a reminder, Public Comments will remain open until June 20, which is a week from today</a:t>
            </a:r>
            <a:endParaRPr lang="en-US" i="1" dirty="0">
              <a:cs typeface="Calibri"/>
            </a:endParaRPr>
          </a:p>
          <a:p>
            <a:r>
              <a:rPr lang="en-US" dirty="0"/>
              <a:t>So if you or anyone you know did not have a </a:t>
            </a:r>
            <a:r>
              <a:rPr lang="en-US" b="0" dirty="0"/>
              <a:t>chance to voice their comments or questions, please feel free to provide your written comments or questions to the address displayed here. You can also send an email to the email address displayed or give us a call</a:t>
            </a:r>
          </a:p>
          <a:p>
            <a:endParaRPr lang="en-US" b="0" dirty="0"/>
          </a:p>
          <a:p>
            <a:r>
              <a:rPr lang="en-US" b="0" dirty="0"/>
              <a:t>Lastly, the next steps are for Stantec to </a:t>
            </a:r>
          </a:p>
          <a:p>
            <a:pPr marL="228600" indent="-228600">
              <a:buAutoNum type="arabicPeriod"/>
            </a:pPr>
            <a:r>
              <a:rPr lang="en-US" b="0" dirty="0"/>
              <a:t>Finish the water system </a:t>
            </a:r>
            <a:r>
              <a:rPr lang="en-US" sz="1200" b="0" dirty="0">
                <a:solidFill>
                  <a:srgbClr val="001B36"/>
                </a:solidFill>
                <a:latin typeface="Arial" panose="020B0604020202020204" pitchFamily="34" charset="0"/>
                <a:cs typeface="Arial" panose="020B0604020202020204" pitchFamily="34" charset="0"/>
              </a:rPr>
              <a:t>initial assessment </a:t>
            </a:r>
          </a:p>
          <a:p>
            <a:pPr marL="228600" indent="-228600">
              <a:buAutoNum type="arabicPeriod"/>
            </a:pPr>
            <a:r>
              <a:rPr lang="en-US" sz="1200" b="0" dirty="0">
                <a:solidFill>
                  <a:srgbClr val="001B36"/>
                </a:solidFill>
                <a:latin typeface="Arial" panose="020B0604020202020204" pitchFamily="34" charset="0"/>
                <a:cs typeface="Arial" panose="020B0604020202020204" pitchFamily="34" charset="0"/>
              </a:rPr>
              <a:t>Develop and propose a Work Plan based on the system initial assessment which will then be reviewed by Allensworth CSD and the State Water Board</a:t>
            </a:r>
            <a:endParaRPr lang="en-US" b="0" dirty="0"/>
          </a:p>
          <a:p>
            <a:pPr fontAlgn="base"/>
            <a:endParaRPr lang="en-US" dirty="0">
              <a:cs typeface="Calibri"/>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30</a:t>
            </a:fld>
            <a:endParaRPr lang="en-US"/>
          </a:p>
        </p:txBody>
      </p:sp>
      <p:sp>
        <p:nvSpPr>
          <p:cNvPr id="5" name="Header Placeholder 4">
            <a:extLst>
              <a:ext uri="{FF2B5EF4-FFF2-40B4-BE49-F238E27FC236}">
                <a16:creationId xmlns:a16="http://schemas.microsoft.com/office/drawing/2014/main" id="{893156C7-7859-455E-B888-8007EB8D612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71363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all we have for you tonight. Again, thank you all for being here to learn more about Allensworth CSD and the administrator process.</a:t>
            </a:r>
          </a:p>
          <a:p>
            <a:r>
              <a:rPr lang="en-US" dirty="0"/>
              <a:t>Thank you to Allensworth CSD and school for hosting. &amp; I’d also like to thank our Spanish interpreters and technician for being here.</a:t>
            </a:r>
          </a:p>
          <a:p>
            <a:endParaRPr lang="en-US" dirty="0"/>
          </a:p>
          <a:p>
            <a:r>
              <a:rPr lang="en-US" dirty="0"/>
              <a:t>Have a great night everyone.</a:t>
            </a:r>
            <a:endParaRPr lang="en-US" dirty="0">
              <a:cs typeface="Calibri"/>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31</a:t>
            </a:fld>
            <a:endParaRPr lang="en-US"/>
          </a:p>
        </p:txBody>
      </p:sp>
      <p:sp>
        <p:nvSpPr>
          <p:cNvPr id="5" name="Header Placeholder 4">
            <a:extLst>
              <a:ext uri="{FF2B5EF4-FFF2-40B4-BE49-F238E27FC236}">
                <a16:creationId xmlns:a16="http://schemas.microsoft.com/office/drawing/2014/main" id="{F517CBCD-3A21-42A9-87BB-97C8E0816B0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0282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r>
              <a:rPr lang="en-US" dirty="0">
                <a:cs typeface="Calibri"/>
              </a:rPr>
              <a:t>We</a:t>
            </a:r>
            <a:r>
              <a:rPr lang="en-US" b="0" dirty="0">
                <a:latin typeface="+mn-lt"/>
                <a:cs typeface="Calibri"/>
              </a:rPr>
              <a:t> kindly ask for you all to please hold off on questions or comments until we reach the public comments section of the presentation.</a:t>
            </a:r>
          </a:p>
          <a:p>
            <a:pPr algn="l"/>
            <a:endParaRPr lang="en-US" b="0" dirty="0">
              <a:latin typeface="+mn-lt"/>
              <a:cs typeface="Arial"/>
            </a:endParaRPr>
          </a:p>
          <a:p>
            <a:pPr algn="l"/>
            <a:r>
              <a:rPr lang="en-US" b="0" dirty="0">
                <a:latin typeface="+mn-lt"/>
                <a:cs typeface="Arial"/>
              </a:rPr>
              <a:t>Everyone will have the chance to speak once we get there.</a:t>
            </a:r>
          </a:p>
          <a:p>
            <a:pPr algn="l"/>
            <a:endParaRPr lang="en-US" b="0" dirty="0">
              <a:latin typeface="+mn-lt"/>
              <a:cs typeface="Arial"/>
            </a:endParaRPr>
          </a:p>
          <a:p>
            <a:pPr algn="l"/>
            <a:r>
              <a:rPr lang="en-US" b="0" dirty="0">
                <a:latin typeface="+mn-lt"/>
                <a:cs typeface="Arial"/>
              </a:rPr>
              <a:t>You may fill out a comment card during the presentation or raise your hand later. The comment cards are the index cards located on the table with the meeting materials.</a:t>
            </a:r>
            <a:endParaRPr lang="en-US" dirty="0"/>
          </a:p>
          <a:p>
            <a:endParaRPr lang="en-US" dirty="0"/>
          </a:p>
        </p:txBody>
      </p:sp>
      <p:sp>
        <p:nvSpPr>
          <p:cNvPr id="4" name="Slide Number Placeholder 3"/>
          <p:cNvSpPr>
            <a:spLocks noGrp="1"/>
          </p:cNvSpPr>
          <p:nvPr>
            <p:ph type="sldNum" sz="quarter" idx="5"/>
          </p:nvPr>
        </p:nvSpPr>
        <p:spPr/>
        <p:txBody>
          <a:bodyPr/>
          <a:lstStyle/>
          <a:p>
            <a:fld id="{25F6FD8C-B555-45FE-B425-02875C1FCE6F}" type="slidenum">
              <a:rPr lang="en-US" smtClean="0"/>
              <a:t>4</a:t>
            </a:fld>
            <a:endParaRPr lang="en-US"/>
          </a:p>
        </p:txBody>
      </p:sp>
    </p:spTree>
    <p:extLst>
      <p:ext uri="{BB962C8B-B14F-4D97-AF65-F5344CB8AC3E}">
        <p14:creationId xmlns:p14="http://schemas.microsoft.com/office/powerpoint/2010/main" val="152779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Here is our meeting agenda for tonight.</a:t>
            </a:r>
          </a:p>
          <a:p>
            <a:pPr fontAlgn="base"/>
            <a:r>
              <a:rPr lang="en-US" sz="1200" b="0" i="0" kern="1200" dirty="0">
                <a:solidFill>
                  <a:schemeClr val="tx1"/>
                </a:solidFill>
                <a:effectLst/>
                <a:latin typeface="+mn-lt"/>
                <a:ea typeface="+mn-ea"/>
                <a:cs typeface="+mn-cs"/>
              </a:rPr>
              <a:t>We will start off with some background information on Allensworth CSD </a:t>
            </a:r>
            <a:r>
              <a:rPr lang="en-US" sz="1200" b="1" i="0" kern="1200" dirty="0">
                <a:solidFill>
                  <a:schemeClr val="tx1"/>
                </a:solidFill>
                <a:effectLst/>
                <a:latin typeface="+mn-lt"/>
                <a:ea typeface="+mn-ea"/>
                <a:cs typeface="+mn-cs"/>
              </a:rPr>
              <a:t>followed by an overview of the </a:t>
            </a:r>
            <a:r>
              <a:rPr lang="en-US" b="1" dirty="0"/>
              <a:t>Administrator</a:t>
            </a:r>
            <a:r>
              <a:rPr lang="en-US" sz="1200" b="1" i="0" kern="1200" dirty="0">
                <a:solidFill>
                  <a:schemeClr val="tx1"/>
                </a:solidFill>
                <a:effectLst/>
                <a:latin typeface="+mn-lt"/>
                <a:ea typeface="+mn-ea"/>
                <a:cs typeface="+mn-cs"/>
              </a:rPr>
              <a:t> process</a:t>
            </a:r>
            <a:r>
              <a:rPr lang="en-US" sz="1200" b="0" i="0" kern="1200" dirty="0">
                <a:solidFill>
                  <a:schemeClr val="tx1"/>
                </a:solidFill>
                <a:effectLst/>
                <a:latin typeface="+mn-lt"/>
                <a:ea typeface="+mn-ea"/>
                <a:cs typeface="+mn-cs"/>
              </a:rPr>
              <a:t> which will include:</a:t>
            </a:r>
            <a:endParaRPr lang="en-US" sz="1200" b="0" i="0" kern="1200" dirty="0">
              <a:solidFill>
                <a:schemeClr val="tx1"/>
              </a:solidFill>
              <a:effectLst/>
              <a:latin typeface="+mn-lt"/>
              <a:cs typeface="Calibri"/>
            </a:endParaRPr>
          </a:p>
          <a:p>
            <a:pPr marL="171450" indent="-171450" fontAlgn="base">
              <a:buFontTx/>
              <a:buChar char="-"/>
            </a:pPr>
            <a:r>
              <a:rPr lang="en-US" sz="1200" b="0" i="0" kern="1200" dirty="0">
                <a:solidFill>
                  <a:schemeClr val="tx1"/>
                </a:solidFill>
                <a:effectLst/>
                <a:latin typeface="+mn-lt"/>
                <a:ea typeface="+mn-ea"/>
                <a:cs typeface="+mn-cs"/>
              </a:rPr>
              <a:t>the introduction of the potential </a:t>
            </a:r>
            <a:r>
              <a:rPr lang="en-US" dirty="0"/>
              <a:t>limited scope administrator</a:t>
            </a:r>
            <a:endParaRPr lang="en-US" sz="1200" b="0" i="0" kern="1200" dirty="0">
              <a:solidFill>
                <a:schemeClr val="tx1"/>
              </a:solidFill>
              <a:effectLst/>
              <a:latin typeface="+mn-lt"/>
              <a:cs typeface="Calibri"/>
            </a:endParaRPr>
          </a:p>
          <a:p>
            <a:pPr marL="171450" indent="-171450" rtl="0" fontAlgn="base">
              <a:buFontTx/>
              <a:buChar char="-"/>
            </a:pPr>
            <a:r>
              <a:rPr lang="en-US" sz="1200" b="0" i="0" kern="1200" dirty="0">
                <a:solidFill>
                  <a:schemeClr val="tx1"/>
                </a:solidFill>
                <a:effectLst/>
                <a:latin typeface="+mn-lt"/>
                <a:ea typeface="+mn-ea"/>
                <a:cs typeface="+mn-cs"/>
              </a:rPr>
              <a:t>information on their qualifications and scope of work</a:t>
            </a:r>
          </a:p>
          <a:p>
            <a:pPr marL="171450" indent="-171450" fontAlgn="base">
              <a:buFontTx/>
              <a:buChar char="-"/>
            </a:pPr>
            <a:r>
              <a:rPr lang="en-US" dirty="0"/>
              <a:t>(pause) funding </a:t>
            </a:r>
            <a:endParaRPr lang="en-US" sz="1200" b="0" i="0" kern="1200" dirty="0">
              <a:solidFill>
                <a:schemeClr val="tx1"/>
              </a:solidFill>
              <a:effectLst/>
              <a:latin typeface="+mn-lt"/>
              <a:cs typeface="Calibri"/>
            </a:endParaRPr>
          </a:p>
          <a:p>
            <a:pPr marL="171450" indent="-171450" rtl="0" fontAlgn="base">
              <a:buFontTx/>
              <a:buChar char="-"/>
            </a:pPr>
            <a:r>
              <a:rPr lang="en-US" sz="1200" b="0" i="0" kern="1200" dirty="0">
                <a:solidFill>
                  <a:schemeClr val="tx1"/>
                </a:solidFill>
                <a:effectLst/>
                <a:latin typeface="+mn-lt"/>
                <a:ea typeface="+mn-ea"/>
                <a:cs typeface="+mn-cs"/>
              </a:rPr>
              <a:t>And Community Involvement</a:t>
            </a:r>
            <a:endParaRPr lang="en-US" sz="1200" b="0" i="0" kern="1200" dirty="0">
              <a:solidFill>
                <a:schemeClr val="tx1"/>
              </a:solidFill>
              <a:effectLst/>
              <a:latin typeface="+mn-lt"/>
              <a:cs typeface="Calibri"/>
            </a:endParaRPr>
          </a:p>
          <a:p>
            <a:pPr rtl="0"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Then we will take public comments and questions. And lastly, we’ll discuss next steps and adjourn the meeting</a:t>
            </a:r>
          </a:p>
          <a:p>
            <a:pPr rtl="0" fontAlgn="base"/>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BA86BE8-46B3-4FC6-B1CE-AD43FD9543D0}" type="slidenum">
              <a:rPr lang="en-US" smtClean="0"/>
              <a:pPr/>
              <a:t>5</a:t>
            </a:fld>
            <a:endParaRPr lang="en-US"/>
          </a:p>
        </p:txBody>
      </p:sp>
      <p:sp>
        <p:nvSpPr>
          <p:cNvPr id="5" name="Header Placeholder 4">
            <a:extLst>
              <a:ext uri="{FF2B5EF4-FFF2-40B4-BE49-F238E27FC236}">
                <a16:creationId xmlns:a16="http://schemas.microsoft.com/office/drawing/2014/main" id="{8DA422C7-6A8B-4BEB-B0C9-044785FB9E4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8412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0" dirty="0"/>
              <a:t>I will be providing some background information on Allensworth CSD </a:t>
            </a:r>
            <a:r>
              <a:rPr lang="en-US" b="1" i="0" dirty="0"/>
              <a:t>and the system’s noncompliance with California Health and Safety Code regulations and its Water Permit provisions to help understand why a</a:t>
            </a:r>
            <a:r>
              <a:rPr lang="en-US" i="0" dirty="0"/>
              <a:t> limited scope administrator is needed</a:t>
            </a:r>
            <a:endParaRPr lang="en-US" i="0" dirty="0">
              <a:cs typeface="Calibri"/>
            </a:endParaRPr>
          </a:p>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6</a:t>
            </a:fld>
            <a:endParaRPr lang="en-US"/>
          </a:p>
        </p:txBody>
      </p:sp>
      <p:sp>
        <p:nvSpPr>
          <p:cNvPr id="5" name="Header Placeholder 4">
            <a:extLst>
              <a:ext uri="{FF2B5EF4-FFF2-40B4-BE49-F238E27FC236}">
                <a16:creationId xmlns:a16="http://schemas.microsoft.com/office/drawing/2014/main" id="{36949DD2-0FC3-4335-BE79-6E2BD3858F1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45986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mn-lt"/>
              </a:rPr>
              <a:t>Allensworth </a:t>
            </a:r>
            <a:r>
              <a:rPr lang="en-US" sz="1200" dirty="0">
                <a:latin typeface="+mn-lt"/>
              </a:rPr>
              <a:t>CSD's </a:t>
            </a:r>
            <a:r>
              <a:rPr lang="en-US" sz="1200" b="0" i="0" u="none" strike="noStrike" baseline="0" dirty="0">
                <a:latin typeface="+mn-lt"/>
              </a:rPr>
              <a:t>current source of water is from wells 01 and 02. The water system permit states that the </a:t>
            </a:r>
            <a:r>
              <a:rPr lang="en-US" sz="1200" b="1" i="0" u="none" strike="noStrike" baseline="0" dirty="0">
                <a:latin typeface="+mn-lt"/>
              </a:rPr>
              <a:t>only approved treatment </a:t>
            </a:r>
            <a:r>
              <a:rPr lang="en-US" sz="1200" b="0" i="0" u="none" strike="noStrike" baseline="0" dirty="0">
                <a:latin typeface="+mn-lt"/>
              </a:rPr>
              <a:t>for Allensworth CSD is continuous chlorination </a:t>
            </a:r>
            <a:r>
              <a:rPr lang="en-US" sz="1200" dirty="0">
                <a:latin typeface="+mn-lt"/>
              </a:rPr>
              <a:t>to </a:t>
            </a:r>
            <a:r>
              <a:rPr lang="en-US" sz="1200" b="1" dirty="0">
                <a:latin typeface="+mn-lt"/>
              </a:rPr>
              <a:t>mitigate bacterial contamination </a:t>
            </a:r>
            <a:r>
              <a:rPr lang="en-US" sz="1200" dirty="0">
                <a:latin typeface="+mn-lt"/>
              </a:rPr>
              <a:t>and</a:t>
            </a:r>
            <a:r>
              <a:rPr lang="en-US" sz="1200" b="0" i="0" u="none" strike="noStrike" baseline="0" dirty="0">
                <a:latin typeface="+mn-lt"/>
              </a:rPr>
              <a:t> arsenic blending to </a:t>
            </a:r>
            <a:r>
              <a:rPr lang="en-US" sz="1200" b="1" i="0" u="none" strike="noStrike" baseline="0" dirty="0">
                <a:latin typeface="+mn-lt"/>
              </a:rPr>
              <a:t>mitigate the arsenic concentrations in Well 01</a:t>
            </a:r>
            <a:r>
              <a:rPr lang="en-US" sz="1200" b="0" i="0" u="none" strike="noStrike" baseline="0" dirty="0">
                <a:latin typeface="+mn-lt"/>
              </a:rPr>
              <a:t>. </a:t>
            </a:r>
            <a:r>
              <a:rPr lang="en-US" sz="1200" b="1" i="0" u="none" strike="noStrike" baseline="0" dirty="0">
                <a:latin typeface="+mn-lt"/>
              </a:rPr>
              <a:t>Blending here means</a:t>
            </a:r>
            <a:r>
              <a:rPr lang="en-US" sz="1200" b="0" i="0" u="none" strike="noStrike" baseline="0" dirty="0">
                <a:latin typeface="+mn-lt"/>
              </a:rPr>
              <a:t> that</a:t>
            </a:r>
            <a:r>
              <a:rPr lang="en-US" sz="1200" dirty="0">
                <a:latin typeface="+mn-lt"/>
              </a:rPr>
              <a:t> </a:t>
            </a:r>
            <a:r>
              <a:rPr lang="en-US" sz="1200" b="0" i="0" u="none" strike="noStrike" baseline="0" dirty="0">
                <a:latin typeface="+mn-lt"/>
              </a:rPr>
              <a:t>water from well 1 is blended with the water from well 2 to not exceed the arsenic Maximum contaminant</a:t>
            </a:r>
            <a:r>
              <a:rPr lang="en-US" sz="1200" dirty="0">
                <a:latin typeface="+mn-lt"/>
              </a:rPr>
              <a:t> level</a:t>
            </a:r>
            <a:r>
              <a:rPr lang="en-US" sz="1200" b="0" i="0" u="none" strike="noStrike" baseline="0" dirty="0">
                <a:latin typeface="+mn-lt"/>
              </a:rPr>
              <a:t>. </a:t>
            </a:r>
            <a:r>
              <a:rPr lang="en-US" sz="1200" b="1" i="0" u="none" strike="noStrike" baseline="0" dirty="0">
                <a:latin typeface="+mn-lt"/>
              </a:rPr>
              <a:t>Well 1 cannot operate on its own </a:t>
            </a:r>
            <a:r>
              <a:rPr lang="en-US" sz="1200" b="1" dirty="0">
                <a:latin typeface="+mn-lt"/>
              </a:rPr>
              <a:t>and should</a:t>
            </a:r>
            <a:r>
              <a:rPr lang="en-US" sz="1200" b="1" i="0" u="none" strike="noStrike" baseline="0" dirty="0">
                <a:latin typeface="+mn-lt"/>
              </a:rPr>
              <a:t> always operate in tandem with well 2 to produce blended water.</a:t>
            </a:r>
            <a:r>
              <a:rPr lang="en-US" sz="1200" b="0" i="0" u="none" strike="noStrike" baseline="0" dirty="0">
                <a:latin typeface="+mn-lt"/>
              </a:rPr>
              <a:t> </a:t>
            </a:r>
            <a:endParaRPr lang="en-US" sz="1200" dirty="0">
              <a:latin typeface="+mn-lt"/>
            </a:endParaRPr>
          </a:p>
          <a:p>
            <a:endParaRPr lang="en-US" sz="1200" b="0" i="0" u="none" strike="noStrike" baseline="0" dirty="0">
              <a:latin typeface="+mn-lt"/>
            </a:endParaRPr>
          </a:p>
          <a:p>
            <a:pPr algn="l"/>
            <a:r>
              <a:rPr lang="en-US" sz="1200" b="0" i="0" u="none" strike="noStrike" baseline="0" dirty="0">
                <a:latin typeface="+mn-lt"/>
              </a:rPr>
              <a:t>On the slide we have a diagram of the Allensworth CSD system: </a:t>
            </a:r>
          </a:p>
          <a:p>
            <a:r>
              <a:rPr lang="en-US" sz="1200" b="0" i="0" u="none" strike="noStrike" baseline="0" dirty="0">
                <a:latin typeface="+mn-lt"/>
              </a:rPr>
              <a:t>Water from both Wells 1 and 2 travel together in a 3mile long</a:t>
            </a:r>
            <a:r>
              <a:rPr lang="en-US" sz="1200" dirty="0">
                <a:latin typeface="+mn-lt"/>
              </a:rPr>
              <a:t> pipe</a:t>
            </a:r>
            <a:endParaRPr lang="en-US" sz="1200" b="0" i="0" u="none" strike="noStrike" baseline="0" dirty="0">
              <a:latin typeface="+mn-lt"/>
            </a:endParaRPr>
          </a:p>
          <a:p>
            <a:pPr algn="l"/>
            <a:r>
              <a:rPr lang="en-US" sz="1200" b="0" i="0" u="none" strike="noStrike" baseline="0" dirty="0">
                <a:latin typeface="+mn-lt"/>
              </a:rPr>
              <a:t>The water receives continuous chlorination right before entering the </a:t>
            </a:r>
            <a:r>
              <a:rPr lang="en-US" sz="1200" b="1" i="0" u="none" strike="noStrike" baseline="0" dirty="0">
                <a:latin typeface="+mn-lt"/>
              </a:rPr>
              <a:t>42thousand gallon storage tank </a:t>
            </a:r>
            <a:r>
              <a:rPr lang="en-US" sz="1200" b="0" i="0" u="none" strike="noStrike" baseline="0" dirty="0">
                <a:latin typeface="+mn-lt"/>
              </a:rPr>
              <a:t>where the blended water is stored. </a:t>
            </a:r>
          </a:p>
          <a:p>
            <a:r>
              <a:rPr lang="en-US" sz="1200" dirty="0">
                <a:latin typeface="+mn-lt"/>
              </a:rPr>
              <a:t>Then the </a:t>
            </a:r>
            <a:r>
              <a:rPr lang="en-US" sz="1200" b="0" i="0" u="none" strike="noStrike" baseline="0" dirty="0">
                <a:latin typeface="+mn-lt"/>
              </a:rPr>
              <a:t>blended water moves through a </a:t>
            </a:r>
            <a:r>
              <a:rPr lang="en-US" sz="1200" b="1" i="0" u="none" strike="noStrike" baseline="0" dirty="0">
                <a:latin typeface="+mn-lt"/>
              </a:rPr>
              <a:t>5thousand gallon pressure tank with the help of a booster station</a:t>
            </a:r>
            <a:r>
              <a:rPr lang="en-US" sz="1200" b="0" i="0" u="none" strike="noStrike" baseline="0" dirty="0">
                <a:latin typeface="+mn-lt"/>
              </a:rPr>
              <a:t>. The purpose of this tank is to maintain </a:t>
            </a:r>
            <a:r>
              <a:rPr lang="en-US" sz="1200" dirty="0">
                <a:latin typeface="+mn-lt"/>
              </a:rPr>
              <a:t>the required system pressure. It is not a storage tank. </a:t>
            </a:r>
            <a:endParaRPr lang="en-US" sz="1200" b="0" i="0" u="none" strike="noStrike" baseline="0" dirty="0">
              <a:latin typeface="+mn-lt"/>
            </a:endParaRPr>
          </a:p>
          <a:p>
            <a:r>
              <a:rPr lang="en-US" sz="1200" b="0" i="0" u="none" strike="noStrike" baseline="0" dirty="0">
                <a:latin typeface="+mn-lt"/>
              </a:rPr>
              <a:t>Then the water goes into</a:t>
            </a:r>
            <a:r>
              <a:rPr lang="en-US" sz="1200" dirty="0">
                <a:latin typeface="+mn-lt"/>
              </a:rPr>
              <a:t> the</a:t>
            </a:r>
            <a:r>
              <a:rPr lang="en-US" sz="1200" b="0" i="0" u="none" strike="noStrike" baseline="0" dirty="0">
                <a:latin typeface="+mn-lt"/>
              </a:rPr>
              <a:t> distribution pipes for customer usage</a:t>
            </a:r>
          </a:p>
          <a:p>
            <a:pPr algn="l"/>
            <a:r>
              <a:rPr lang="en-US" sz="1200" dirty="0">
                <a:latin typeface="+mn-lt"/>
              </a:rPr>
              <a:t>(Pause)</a:t>
            </a:r>
          </a:p>
          <a:p>
            <a:pPr algn="l"/>
            <a:endParaRPr lang="en-US" sz="1200" b="0" i="0" u="none" strike="noStrike" baseline="0" dirty="0">
              <a:latin typeface="+mn-lt"/>
            </a:endParaRPr>
          </a:p>
          <a:p>
            <a:r>
              <a:rPr lang="en-US" sz="1200" b="0" i="0" u="none" strike="noStrike" baseline="0" dirty="0">
                <a:latin typeface="+mn-lt"/>
              </a:rPr>
              <a:t>Well 1 has a capacity of producing </a:t>
            </a:r>
            <a:r>
              <a:rPr lang="en-US" sz="1200" dirty="0">
                <a:latin typeface="+mn-lt"/>
              </a:rPr>
              <a:t>approximately 139</a:t>
            </a:r>
            <a:r>
              <a:rPr lang="en-US" sz="1200" b="0" i="0" u="none" strike="noStrike" baseline="0" dirty="0">
                <a:latin typeface="+mn-lt"/>
              </a:rPr>
              <a:t> </a:t>
            </a:r>
            <a:r>
              <a:rPr lang="en-US" sz="1200" b="0" i="0" u="none" strike="noStrike" baseline="0" dirty="0" err="1">
                <a:latin typeface="+mn-lt"/>
              </a:rPr>
              <a:t>gpm</a:t>
            </a:r>
            <a:r>
              <a:rPr lang="en-US" sz="1200" b="0" i="0" u="none" strike="noStrike" baseline="0" dirty="0">
                <a:latin typeface="+mn-lt"/>
              </a:rPr>
              <a:t>. Well 2 has a capacity of producing </a:t>
            </a:r>
            <a:r>
              <a:rPr lang="en-US" sz="1200" dirty="0">
                <a:latin typeface="+mn-lt"/>
              </a:rPr>
              <a:t>approximately 230</a:t>
            </a:r>
            <a:r>
              <a:rPr lang="en-US" sz="1200" b="0" i="0" u="none" strike="noStrike" baseline="0" dirty="0">
                <a:latin typeface="+mn-lt"/>
              </a:rPr>
              <a:t> </a:t>
            </a:r>
            <a:r>
              <a:rPr lang="en-US" sz="1200" b="0" i="0" u="none" strike="noStrike" baseline="0" dirty="0" err="1">
                <a:latin typeface="+mn-lt"/>
              </a:rPr>
              <a:t>gpm</a:t>
            </a:r>
            <a:r>
              <a:rPr lang="en-US" sz="1200" b="0" i="0" u="none" strike="noStrike" baseline="0" dirty="0">
                <a:latin typeface="+mn-lt"/>
              </a:rPr>
              <a:t>. </a:t>
            </a:r>
            <a:r>
              <a:rPr lang="en-US" sz="1200" b="1" i="0" u="none" strike="noStrike" baseline="0" dirty="0">
                <a:latin typeface="+mn-lt"/>
              </a:rPr>
              <a:t>The wells’ combined capacity is </a:t>
            </a:r>
            <a:r>
              <a:rPr lang="en-US" sz="1200" b="1" dirty="0">
                <a:latin typeface="+mn-lt"/>
              </a:rPr>
              <a:t>approximately 370</a:t>
            </a:r>
            <a:r>
              <a:rPr lang="en-US" sz="1200" b="1" i="0" u="none" strike="noStrike" baseline="0" dirty="0">
                <a:latin typeface="+mn-lt"/>
              </a:rPr>
              <a:t> </a:t>
            </a:r>
            <a:r>
              <a:rPr lang="en-US" sz="1200" b="1" i="0" u="none" strike="noStrike" baseline="0" dirty="0" err="1">
                <a:latin typeface="+mn-lt"/>
              </a:rPr>
              <a:t>gpm</a:t>
            </a:r>
            <a:r>
              <a:rPr lang="en-US" sz="1200" b="1" i="0" u="none" strike="noStrike" baseline="0" dirty="0">
                <a:latin typeface="+mn-lt"/>
              </a:rPr>
              <a:t>. </a:t>
            </a:r>
            <a:r>
              <a:rPr lang="en-US" sz="1200" dirty="0">
                <a:latin typeface="+mn-lt"/>
              </a:rPr>
              <a:t>However, the water usage is unknown </a:t>
            </a:r>
            <a:r>
              <a:rPr lang="en-US" sz="1200" dirty="0" err="1">
                <a:latin typeface="+mn-lt"/>
              </a:rPr>
              <a:t>bc</a:t>
            </a:r>
            <a:r>
              <a:rPr lang="en-US" sz="1200" dirty="0">
                <a:latin typeface="+mn-lt"/>
              </a:rPr>
              <a:t> some water meters are either broken, old, or inaccessible. </a:t>
            </a:r>
            <a:endParaRPr lang="en-US" sz="1200" b="0" i="0" u="none" strike="noStrike" baseline="0" dirty="0">
              <a:latin typeface="+mn-lt"/>
            </a:endParaRPr>
          </a:p>
          <a:p>
            <a:pPr algn="l"/>
            <a:endParaRPr lang="en-US" sz="1200" b="0" i="0" u="none" strike="noStrike" baseline="0" dirty="0">
              <a:latin typeface="+mn-lt"/>
            </a:endParaRPr>
          </a:p>
          <a:p>
            <a:r>
              <a:rPr lang="en-US" sz="1200" dirty="0">
                <a:solidFill>
                  <a:srgbClr val="000000"/>
                </a:solidFill>
                <a:latin typeface="+mn-lt"/>
                <a:ea typeface="Arial" panose="020B0604020202020204" pitchFamily="34" charset="0"/>
                <a:cs typeface="Arial"/>
              </a:rPr>
              <a:t>I'd also like to note that the water infrastructure is aging, as all systems do. </a:t>
            </a:r>
            <a:r>
              <a:rPr lang="en-US" sz="1200" b="0" i="0" u="none" strike="noStrike" baseline="0" dirty="0">
                <a:solidFill>
                  <a:srgbClr val="000000"/>
                </a:solidFill>
                <a:latin typeface="+mn-lt"/>
                <a:ea typeface="Arial" panose="020B0604020202020204" pitchFamily="34" charset="0"/>
                <a:cs typeface="Arial"/>
              </a:rPr>
              <a:t>This is evident through the h</a:t>
            </a:r>
            <a:r>
              <a:rPr lang="en-US" sz="1200" dirty="0">
                <a:solidFill>
                  <a:srgbClr val="000000"/>
                </a:solidFill>
                <a:latin typeface="+mn-lt"/>
                <a:cs typeface="Arial"/>
              </a:rPr>
              <a:t>istory of multiple leaks and repairs that the </a:t>
            </a:r>
            <a:r>
              <a:rPr lang="en-US" sz="1200" b="1" dirty="0">
                <a:solidFill>
                  <a:srgbClr val="000000"/>
                </a:solidFill>
                <a:latin typeface="+mn-lt"/>
                <a:cs typeface="Arial"/>
              </a:rPr>
              <a:t>Allensworth CSD board has had to consistently deal with over time</a:t>
            </a:r>
            <a:r>
              <a:rPr lang="en-US" sz="1200" dirty="0">
                <a:solidFill>
                  <a:srgbClr val="000000"/>
                </a:solidFill>
                <a:latin typeface="+mn-lt"/>
                <a:cs typeface="Arial"/>
              </a:rPr>
              <a:t>.</a:t>
            </a:r>
            <a:endParaRPr lang="en-US" sz="1200" b="0" i="0" u="none" strike="noStrike" baseline="0" dirty="0">
              <a:latin typeface="+mn-lt"/>
              <a:cs typeface="Arial"/>
            </a:endParaRPr>
          </a:p>
          <a:p>
            <a:pPr marL="0" marR="0" lvl="0" indent="0" algn="l" defTabSz="914400">
              <a:lnSpc>
                <a:spcPct val="100000"/>
              </a:lnSpc>
              <a:spcBef>
                <a:spcPts val="0"/>
              </a:spcBef>
              <a:spcAft>
                <a:spcPts val="0"/>
              </a:spcAft>
              <a:buClrTx/>
              <a:buSzTx/>
              <a:buFontTx/>
              <a:buNone/>
              <a:tabLst/>
              <a:defRPr/>
            </a:pPr>
            <a:endParaRPr lang="en-US" sz="1200" b="0" i="0" u="none" strike="noStrike" baseline="0" dirty="0">
              <a:latin typeface="+mn-lt"/>
              <a:cs typeface="Arial"/>
            </a:endParaRPr>
          </a:p>
          <a:p>
            <a:pPr>
              <a:defRPr/>
            </a:pPr>
            <a:r>
              <a:rPr lang="en-US" sz="1200" dirty="0">
                <a:latin typeface="+mn-lt"/>
              </a:rPr>
              <a:t>Another important thing to highlight is that the water system does not have a back up power supply</a:t>
            </a:r>
            <a:r>
              <a:rPr lang="en-US" sz="1200" b="1" dirty="0">
                <a:latin typeface="+mn-lt"/>
              </a:rPr>
              <a:t>, leaving the system vulnerable to water outages if power becomes unavailable</a:t>
            </a:r>
            <a:r>
              <a:rPr lang="en-US" sz="1200" dirty="0">
                <a:latin typeface="+mn-lt"/>
              </a:rPr>
              <a:t>.</a:t>
            </a:r>
            <a:endParaRPr lang="en-US" sz="1200" dirty="0">
              <a:latin typeface="+mn-lt"/>
              <a:cs typeface="Calibri"/>
            </a:endParaRPr>
          </a:p>
          <a:p>
            <a:pPr>
              <a:defRPr/>
            </a:pPr>
            <a:endParaRPr lang="en-US" sz="1200" dirty="0">
              <a:latin typeface="+mn-lt"/>
            </a:endParaRPr>
          </a:p>
          <a:p>
            <a:pPr>
              <a:defRPr/>
            </a:pPr>
            <a:r>
              <a:rPr lang="en-US" sz="1200" b="0" i="0" u="none" strike="noStrike" baseline="0" dirty="0">
                <a:latin typeface="+mn-lt"/>
              </a:rPr>
              <a:t>Additionally, the is </a:t>
            </a:r>
            <a:r>
              <a:rPr lang="en-US" sz="1200" dirty="0">
                <a:latin typeface="+mn-lt"/>
              </a:rPr>
              <a:t>NO </a:t>
            </a:r>
            <a:r>
              <a:rPr lang="en-US" sz="1200" b="0" i="0" u="none" strike="noStrike" baseline="0" dirty="0">
                <a:latin typeface="+mn-lt"/>
              </a:rPr>
              <a:t>50-foot control zone around each well head </a:t>
            </a:r>
            <a:r>
              <a:rPr lang="en-US" sz="1200" b="1" i="0" u="none" strike="noStrike" baseline="0" dirty="0">
                <a:latin typeface="+mn-lt"/>
              </a:rPr>
              <a:t>leaving the water system vulnerable </a:t>
            </a:r>
            <a:r>
              <a:rPr lang="en-US" sz="1200" b="0" i="0" u="none" strike="noStrike" baseline="0" dirty="0">
                <a:latin typeface="+mn-lt"/>
              </a:rPr>
              <a:t>to agricultural drainage, septic systems, and cattle </a:t>
            </a:r>
            <a:r>
              <a:rPr lang="en-US" sz="1200" b="1" i="0" u="none" strike="noStrike" baseline="0" dirty="0">
                <a:latin typeface="+mn-lt"/>
              </a:rPr>
              <a:t>which create a potential for water contamination and possible damage to the system</a:t>
            </a:r>
            <a:r>
              <a:rPr lang="en-US" sz="1200" b="0" i="0" u="none" strike="noStrike" baseline="0" dirty="0">
                <a:latin typeface="+mn-lt"/>
              </a:rPr>
              <a:t>.</a:t>
            </a:r>
            <a:r>
              <a:rPr lang="en-US" sz="1200" dirty="0">
                <a:latin typeface="+mn-lt"/>
              </a:rPr>
              <a:t> </a:t>
            </a:r>
            <a:endParaRPr lang="en-US" sz="1200" b="0" i="0" u="none" strike="noStrike" baseline="0" dirty="0">
              <a:latin typeface="+mn-lt"/>
            </a:endParaRPr>
          </a:p>
        </p:txBody>
      </p:sp>
      <p:sp>
        <p:nvSpPr>
          <p:cNvPr id="4" name="Slide Number Placeholder 3"/>
          <p:cNvSpPr>
            <a:spLocks noGrp="1"/>
          </p:cNvSpPr>
          <p:nvPr>
            <p:ph type="sldNum" sz="quarter" idx="5"/>
          </p:nvPr>
        </p:nvSpPr>
        <p:spPr/>
        <p:txBody>
          <a:bodyPr/>
          <a:lstStyle/>
          <a:p>
            <a:fld id="{032D8BD8-756D-408B-8027-33480008584A}" type="slidenum">
              <a:rPr lang="en-US" smtClean="0"/>
              <a:t>7</a:t>
            </a:fld>
            <a:endParaRPr lang="en-US"/>
          </a:p>
        </p:txBody>
      </p:sp>
    </p:spTree>
    <p:extLst>
      <p:ext uri="{BB962C8B-B14F-4D97-AF65-F5344CB8AC3E}">
        <p14:creationId xmlns:p14="http://schemas.microsoft.com/office/powerpoint/2010/main" val="1832051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ea typeface="Calibri"/>
                <a:cs typeface="Calibri"/>
              </a:rPr>
              <a:t>Here’s an overview of the system equipment age and life expectancy</a:t>
            </a:r>
            <a:endParaRPr lang="en-US" sz="1200" b="0" dirty="0">
              <a:latin typeface="+mn-lt"/>
            </a:endParaRPr>
          </a:p>
          <a:p>
            <a:pPr marL="285750" indent="-285750">
              <a:buFontTx/>
              <a:buChar char="-"/>
              <a:defRPr/>
            </a:pPr>
            <a:r>
              <a:rPr lang="en-US" sz="1200" dirty="0">
                <a:solidFill>
                  <a:srgbClr val="000000"/>
                </a:solidFill>
                <a:latin typeface="+mn-lt"/>
                <a:cs typeface="Arial"/>
              </a:rPr>
              <a:t>The typical life expectancy of a well is 35-45 years. Well 01 is 40 years old and Well 2 is 26 years old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000000"/>
                </a:solidFill>
                <a:latin typeface="+mn-lt"/>
              </a:rPr>
              <a:t>The typical life expectancy of chlorination equipment is 10-15 years but we do not know how old this equipment is</a:t>
            </a:r>
          </a:p>
          <a:p>
            <a:pPr marL="285750" indent="-285750">
              <a:buFontTx/>
              <a:buChar char="-"/>
              <a:defRPr/>
            </a:pPr>
            <a:r>
              <a:rPr lang="en-US" sz="1200" dirty="0">
                <a:solidFill>
                  <a:srgbClr val="000000"/>
                </a:solidFill>
                <a:latin typeface="+mn-lt"/>
                <a:cs typeface="Arial"/>
              </a:rPr>
              <a:t>A storage tank life expectancy is between 30-60 years and the tank here is currently about 39 years old </a:t>
            </a:r>
          </a:p>
          <a:p>
            <a:pPr marL="285750" indent="-285750">
              <a:buFontTx/>
              <a:buChar char="-"/>
              <a:defRPr/>
            </a:pPr>
            <a:r>
              <a:rPr lang="en-US" sz="1200" dirty="0">
                <a:solidFill>
                  <a:srgbClr val="000000"/>
                </a:solidFill>
                <a:latin typeface="+mn-lt"/>
                <a:cs typeface="Arial"/>
              </a:rPr>
              <a:t>The life expectancy of a pressure tank is 5-15 years and the age of this component is between 10 to 15 years old</a:t>
            </a:r>
          </a:p>
          <a:p>
            <a:pPr marL="285750" indent="-285750">
              <a:buFontTx/>
              <a:buChar char="-"/>
              <a:defRPr/>
            </a:pPr>
            <a:r>
              <a:rPr lang="en-US" sz="1200" dirty="0">
                <a:solidFill>
                  <a:srgbClr val="000000"/>
                </a:solidFill>
                <a:latin typeface="+mn-lt"/>
                <a:cs typeface="Arial"/>
              </a:rPr>
              <a:t>And lastly, the life expectancy of mains and distribution pipes is 35-40 years. The age of these pipes are between 17-57 as some have been replaced here n there</a:t>
            </a:r>
          </a:p>
        </p:txBody>
      </p:sp>
      <p:sp>
        <p:nvSpPr>
          <p:cNvPr id="4" name="Slide Number Placeholder 3"/>
          <p:cNvSpPr>
            <a:spLocks noGrp="1"/>
          </p:cNvSpPr>
          <p:nvPr>
            <p:ph type="sldNum" sz="quarter" idx="5"/>
          </p:nvPr>
        </p:nvSpPr>
        <p:spPr/>
        <p:txBody>
          <a:bodyPr/>
          <a:lstStyle/>
          <a:p>
            <a:fld id="{032D8BD8-756D-408B-8027-33480008584A}" type="slidenum">
              <a:rPr lang="en-US" smtClean="0"/>
              <a:t>8</a:t>
            </a:fld>
            <a:endParaRPr lang="en-US"/>
          </a:p>
        </p:txBody>
      </p:sp>
    </p:spTree>
    <p:extLst>
      <p:ext uri="{BB962C8B-B14F-4D97-AF65-F5344CB8AC3E}">
        <p14:creationId xmlns:p14="http://schemas.microsoft.com/office/powerpoint/2010/main" val="320904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ea typeface="Calibri"/>
                <a:cs typeface="Calibri"/>
              </a:rPr>
              <a:t>We’ll now dive a little deeper into the water quality issue at Allensworth CSD. As I mentioned, the water system has issues with Arsenic</a:t>
            </a:r>
            <a:r>
              <a:rPr lang="en-US" sz="1200" dirty="0">
                <a:latin typeface="+mn-lt"/>
                <a:ea typeface="Calibri"/>
                <a:cs typeface="Calibri"/>
              </a:rPr>
              <a:t>.</a:t>
            </a:r>
          </a:p>
          <a:p>
            <a:r>
              <a:rPr lang="en-US" sz="1200" dirty="0">
                <a:latin typeface="+mn-lt"/>
                <a:ea typeface="Calibri"/>
                <a:cs typeface="Calibri"/>
              </a:rPr>
              <a:t>Well 1 regularly exceeds the Arsenic Maximum contaminant level of 0.01 mg/L (pause)</a:t>
            </a:r>
          </a:p>
          <a:p>
            <a:r>
              <a:rPr lang="en-US" sz="1200" dirty="0">
                <a:latin typeface="+mn-lt"/>
                <a:ea typeface="Calibri"/>
                <a:cs typeface="Calibri"/>
              </a:rPr>
              <a:t>Well 2 is regularly below this level</a:t>
            </a:r>
          </a:p>
          <a:p>
            <a:r>
              <a:rPr lang="en-US" sz="1200" b="1" dirty="0">
                <a:latin typeface="+mn-lt"/>
                <a:ea typeface="Calibri"/>
                <a:cs typeface="Calibri"/>
              </a:rPr>
              <a:t>And water from both wells </a:t>
            </a:r>
            <a:r>
              <a:rPr lang="en-US" sz="1200" dirty="0">
                <a:latin typeface="+mn-lt"/>
                <a:ea typeface="Calibri"/>
                <a:cs typeface="Calibri"/>
              </a:rPr>
              <a:t>are blended to reduce the Arsenic concentration from well 1 </a:t>
            </a:r>
          </a:p>
          <a:p>
            <a:r>
              <a:rPr lang="en-US" sz="1200" dirty="0">
                <a:latin typeface="+mn-lt"/>
                <a:ea typeface="Calibri"/>
                <a:cs typeface="Calibri"/>
              </a:rPr>
              <a:t>(Pause) </a:t>
            </a:r>
            <a:r>
              <a:rPr lang="en-US" sz="1200" b="1" dirty="0">
                <a:latin typeface="+mn-lt"/>
                <a:ea typeface="Calibri"/>
                <a:cs typeface="Calibri"/>
              </a:rPr>
              <a:t>but there are times that the blended effluent exceeds</a:t>
            </a:r>
            <a:r>
              <a:rPr lang="en-US" sz="1200" dirty="0">
                <a:latin typeface="+mn-lt"/>
                <a:ea typeface="Calibri"/>
                <a:cs typeface="Calibri"/>
              </a:rPr>
              <a:t> the maximum contaminant level </a:t>
            </a:r>
          </a:p>
          <a:p>
            <a:endParaRPr lang="en-US" sz="1200" dirty="0">
              <a:latin typeface="+mn-lt"/>
              <a:cs typeface="Calibri"/>
            </a:endParaRPr>
          </a:p>
          <a:p>
            <a:pPr>
              <a:lnSpc>
                <a:spcPct val="150000"/>
              </a:lnSpc>
            </a:pPr>
            <a:r>
              <a:rPr lang="en-US" sz="1200" dirty="0">
                <a:latin typeface="+mn-lt"/>
                <a:cs typeface="Calibri"/>
              </a:rPr>
              <a:t>Some H</a:t>
            </a:r>
            <a:r>
              <a:rPr lang="en-US" sz="1200" dirty="0">
                <a:latin typeface="+mn-lt"/>
                <a:cs typeface="Arial"/>
              </a:rPr>
              <a:t>ealth effects from Arsenic may include higher risk of:</a:t>
            </a:r>
            <a:endParaRPr lang="en-US" sz="1200" dirty="0">
              <a:latin typeface="+mn-lt"/>
            </a:endParaRPr>
          </a:p>
          <a:p>
            <a:pPr lvl="1">
              <a:lnSpc>
                <a:spcPct val="100000"/>
              </a:lnSpc>
              <a:buFont typeface="Courier New" panose="02070309020205020404" pitchFamily="49" charset="0"/>
              <a:buChar char="o"/>
            </a:pPr>
            <a:r>
              <a:rPr lang="en-US" sz="1200" dirty="0">
                <a:latin typeface="+mn-lt"/>
                <a:cs typeface="Arial"/>
              </a:rPr>
              <a:t>Cancer</a:t>
            </a:r>
          </a:p>
          <a:p>
            <a:pPr lvl="1">
              <a:lnSpc>
                <a:spcPct val="100000"/>
              </a:lnSpc>
              <a:buFont typeface="Courier New" panose="02070309020205020404" pitchFamily="49" charset="0"/>
              <a:buChar char="o"/>
            </a:pPr>
            <a:r>
              <a:rPr lang="en-US" sz="1200" dirty="0">
                <a:latin typeface="+mn-lt"/>
                <a:cs typeface="Arial"/>
              </a:rPr>
              <a:t>Skin Lesions</a:t>
            </a:r>
          </a:p>
          <a:p>
            <a:pPr lvl="1">
              <a:lnSpc>
                <a:spcPct val="100000"/>
              </a:lnSpc>
              <a:buFont typeface="Courier New" panose="02070309020205020404" pitchFamily="49" charset="0"/>
              <a:buChar char="o"/>
            </a:pPr>
            <a:r>
              <a:rPr lang="en-US" sz="1200" dirty="0">
                <a:latin typeface="+mn-lt"/>
                <a:cs typeface="Arial"/>
              </a:rPr>
              <a:t>Cardiovascular Disease</a:t>
            </a:r>
          </a:p>
          <a:p>
            <a:pPr lvl="1">
              <a:lnSpc>
                <a:spcPct val="100000"/>
              </a:lnSpc>
              <a:buFont typeface="Courier New" panose="02070309020205020404" pitchFamily="49" charset="0"/>
              <a:buChar char="o"/>
            </a:pPr>
            <a:r>
              <a:rPr lang="en-US" sz="1200" dirty="0">
                <a:latin typeface="+mn-lt"/>
                <a:cs typeface="Arial"/>
              </a:rPr>
              <a:t>Neurological effects</a:t>
            </a:r>
          </a:p>
          <a:p>
            <a:pPr lvl="1">
              <a:lnSpc>
                <a:spcPct val="100000"/>
              </a:lnSpc>
              <a:buFont typeface="Courier New" panose="02070309020205020404" pitchFamily="49" charset="0"/>
              <a:buChar char="o"/>
            </a:pPr>
            <a:r>
              <a:rPr lang="en-US" sz="1200" dirty="0">
                <a:latin typeface="+mn-lt"/>
                <a:cs typeface="Arial"/>
              </a:rPr>
              <a:t>Developmental effects</a:t>
            </a:r>
          </a:p>
          <a:p>
            <a:pPr lvl="1">
              <a:lnSpc>
                <a:spcPct val="100000"/>
              </a:lnSpc>
              <a:buFont typeface="Courier New" panose="02070309020205020404" pitchFamily="49" charset="0"/>
              <a:buNone/>
            </a:pPr>
            <a:endParaRPr lang="en-US" sz="1200" dirty="0">
              <a:latin typeface="+mn-lt"/>
              <a:cs typeface="Arial"/>
            </a:endParaRPr>
          </a:p>
          <a:p>
            <a:r>
              <a:rPr lang="en-US" sz="1200" dirty="0">
                <a:latin typeface="+mn-lt"/>
                <a:ea typeface="Calibri"/>
                <a:cs typeface="Calibri"/>
              </a:rPr>
              <a:t>2gal/70 </a:t>
            </a:r>
            <a:r>
              <a:rPr lang="en-US" sz="1200" dirty="0" err="1">
                <a:latin typeface="+mn-lt"/>
                <a:ea typeface="Calibri"/>
                <a:cs typeface="Calibri"/>
              </a:rPr>
              <a:t>yrs</a:t>
            </a:r>
            <a:endParaRPr lang="en-US" sz="1200" dirty="0">
              <a:latin typeface="+mn-lt"/>
              <a:ea typeface="Calibri"/>
              <a:cs typeface="Calibri"/>
            </a:endParaRPr>
          </a:p>
        </p:txBody>
      </p:sp>
      <p:sp>
        <p:nvSpPr>
          <p:cNvPr id="4" name="Slide Number Placeholder 3"/>
          <p:cNvSpPr>
            <a:spLocks noGrp="1"/>
          </p:cNvSpPr>
          <p:nvPr>
            <p:ph type="sldNum" sz="quarter" idx="5"/>
          </p:nvPr>
        </p:nvSpPr>
        <p:spPr/>
        <p:txBody>
          <a:bodyPr/>
          <a:lstStyle/>
          <a:p>
            <a:fld id="{032D8BD8-756D-408B-8027-33480008584A}" type="slidenum">
              <a:rPr lang="en-US" smtClean="0"/>
              <a:t>9</a:t>
            </a:fld>
            <a:endParaRPr lang="en-US"/>
          </a:p>
        </p:txBody>
      </p:sp>
    </p:spTree>
    <p:extLst>
      <p:ext uri="{BB962C8B-B14F-4D97-AF65-F5344CB8AC3E}">
        <p14:creationId xmlns:p14="http://schemas.microsoft.com/office/powerpoint/2010/main" val="359364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CE9F2B-8E41-4F00-9B44-F09A4B6F40C9}"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1651204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A41BB-DAEF-45DC-BDAD-60FA593C3878}"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3235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7B6FE8-5936-4017-A28D-66C92185B4E8}"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417318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8BDE-65BA-4B6B-97DF-BF4FA6B5334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193800"/>
            <a:ext cx="10515600" cy="519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4E5EDB-6AF8-4152-9C68-2338E501B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2840018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3D203D-12B5-4B21-8AFA-8949EFD07BC5}"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3714648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FEDCF-3D71-4BDC-8888-79BF366E7541}"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198872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F0CF80-1C4A-4AAC-95D5-C67302466C88}"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3021954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723D23-2393-4DD0-A416-58F03CA02F88}"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357072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26E77D-9022-4803-8800-60D75E134D13}" type="datetime1">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1656550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4995C2-ED0A-4B18-A809-02F6E4E78A8F}" type="datetime1">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821155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5BE09-FAFF-42D7-9601-692E0318C37A}" type="datetime1">
              <a:rPr lang="en-US" smtClean="0"/>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3007979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92C5-5BFC-4A42-91DF-9B9A55D93B25}"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2327010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9576AC-5920-4817-B437-99B0F3837643}"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637593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DE7150-EC93-4911-B074-A04AA673D2B1}"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4088785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D7320-7F9B-40A8-B7F1-B34F283CA04C}"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117730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BD96C-3D89-4623-8494-19A60A98C511}"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3347159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299C7-FAA4-4218-83EB-18057C0FFB4A}"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127606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A89B16-26F0-4FA6-99C1-6A2519EB073F}"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157300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A865D4-AFFB-4D62-A574-894437E362BD}" type="datetime1">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2597687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05685D-3074-4588-8167-901E41152958}" type="datetime1">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354329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91C6D-7744-4B0D-B317-50094F86727B}" type="datetime1">
              <a:rPr lang="en-US" smtClean="0"/>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159910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7773DE-1DE8-47C0-BB25-FCE64BC8EC88}"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232787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4C3EF-803E-45DA-90A9-81DE13CA48B1}"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36882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9640B-CD89-4C36-A171-AF2D4E9B242C}" type="datetime1">
              <a:rPr lang="en-US" smtClean="0"/>
              <a:t>6/12/2024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55814-818E-4F10-A551-7DDEBFD1FEF5}" type="slidenum">
              <a:rPr lang="en-US" smtClean="0"/>
              <a:pPr/>
              <a:t>‹#›</a:t>
            </a:fld>
            <a:endParaRPr lang="en-US"/>
          </a:p>
        </p:txBody>
      </p:sp>
    </p:spTree>
    <p:extLst>
      <p:ext uri="{BB962C8B-B14F-4D97-AF65-F5344CB8AC3E}">
        <p14:creationId xmlns:p14="http://schemas.microsoft.com/office/powerpoint/2010/main" val="3248386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150BB-880F-460D-9BBA-B809136DC08F}" type="datetime1">
              <a:rPr lang="en-US" smtClean="0"/>
              <a:t>6/12/2024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55814-818E-4F10-A551-7DDEBFD1FEF5}" type="slidenum">
              <a:rPr lang="en-US" smtClean="0"/>
              <a:pPr/>
              <a:t>‹#›</a:t>
            </a:fld>
            <a:endParaRPr lang="en-US"/>
          </a:p>
        </p:txBody>
      </p:sp>
    </p:spTree>
    <p:extLst>
      <p:ext uri="{BB962C8B-B14F-4D97-AF65-F5344CB8AC3E}">
        <p14:creationId xmlns:p14="http://schemas.microsoft.com/office/powerpoint/2010/main" val="24729064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jpeg"/><Relationship Id="rId7" Type="http://schemas.openxmlformats.org/officeDocument/2006/relationships/diagramColors" Target="../diagrams/colors6.xm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hyperlink" Target="mailto:DDW-Administrator@waterboards.ca.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AB993A-04D6-4422-8F8C-0BA157DA796A}"/>
              </a:ext>
              <a:ext uri="{C183D7F6-B498-43B3-948B-1728B52AA6E4}">
                <adec:decorative xmlns:adec="http://schemas.microsoft.com/office/drawing/2017/decorative" val="1"/>
              </a:ext>
            </a:extLst>
          </p:cNvPr>
          <p:cNvSpPr/>
          <p:nvPr/>
        </p:nvSpPr>
        <p:spPr>
          <a:xfrm>
            <a:off x="-1" y="0"/>
            <a:ext cx="12192000" cy="6858000"/>
          </a:xfrm>
          <a:prstGeom prst="rect">
            <a:avLst/>
          </a:prstGeom>
          <a:solidFill>
            <a:srgbClr val="002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itle 3" descr="SAFER: IDENTIFYING AT-RISK &#10;PUBLIC WATER SYSTEMS –&#10;SELECTING RISK INDICATORS (Part 3)">
            <a:extLst>
              <a:ext uri="{FF2B5EF4-FFF2-40B4-BE49-F238E27FC236}">
                <a16:creationId xmlns:a16="http://schemas.microsoft.com/office/drawing/2014/main" id="{5E17FD70-880F-4A55-9236-AFDF5E11B172}"/>
              </a:ext>
            </a:extLst>
          </p:cNvPr>
          <p:cNvSpPr txBox="1">
            <a:spLocks/>
          </p:cNvSpPr>
          <p:nvPr/>
        </p:nvSpPr>
        <p:spPr>
          <a:xfrm>
            <a:off x="1431056" y="528870"/>
            <a:ext cx="9329887" cy="923984"/>
          </a:xfrm>
          <a:prstGeom prst="rect">
            <a:avLst/>
          </a:prstGeom>
        </p:spPr>
        <p:txBody>
          <a:bodyPr lIns="274320" tIns="45720" rIns="274320" bIns="45720" anchor="t" anchorCtr="0">
            <a:noAutofit/>
          </a:bodyPr>
          <a:lst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a:lstStyle>
          <a:p>
            <a:pPr algn="ctr">
              <a:lnSpc>
                <a:spcPct val="100000"/>
              </a:lnSpc>
              <a:spcAft>
                <a:spcPts val="600"/>
              </a:spcAft>
            </a:pPr>
            <a:r>
              <a:rPr lang="en-US" sz="4400">
                <a:solidFill>
                  <a:srgbClr val="FFFF00"/>
                </a:solidFill>
              </a:rPr>
              <a:t>We will begin soon</a:t>
            </a:r>
            <a:endParaRPr lang="en-US" sz="4400">
              <a:solidFill>
                <a:srgbClr val="FFFFFF"/>
              </a:solidFill>
            </a:endParaRPr>
          </a:p>
        </p:txBody>
      </p:sp>
      <p:sp>
        <p:nvSpPr>
          <p:cNvPr id="2" name="Title 3">
            <a:extLst>
              <a:ext uri="{FF2B5EF4-FFF2-40B4-BE49-F238E27FC236}">
                <a16:creationId xmlns:a16="http://schemas.microsoft.com/office/drawing/2014/main" id="{4854E081-23C0-4797-BFBA-DD08FA54C0F6}"/>
              </a:ext>
            </a:extLst>
          </p:cNvPr>
          <p:cNvSpPr txBox="1">
            <a:spLocks/>
          </p:cNvSpPr>
          <p:nvPr/>
        </p:nvSpPr>
        <p:spPr>
          <a:xfrm>
            <a:off x="595615" y="1865416"/>
            <a:ext cx="11000768" cy="3934256"/>
          </a:xfrm>
          <a:prstGeom prst="rect">
            <a:avLst/>
          </a:prstGeom>
        </p:spPr>
        <p:txBody>
          <a:bodyPr lIns="274320" tIns="45720" rIns="274320" bIns="4572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b="1">
                <a:solidFill>
                  <a:schemeClr val="bg1"/>
                </a:solidFill>
                <a:latin typeface="Arial" panose="020B0604020202020204" pitchFamily="34" charset="0"/>
                <a:ea typeface="+mj-lt"/>
                <a:cs typeface="Arial" panose="020B0604020202020204" pitchFamily="34" charset="0"/>
              </a:rPr>
              <a:t>Allensworth Community Services District</a:t>
            </a:r>
            <a:endParaRPr lang="en-US" sz="4000">
              <a:solidFill>
                <a:schemeClr val="bg1"/>
              </a:solidFill>
              <a:latin typeface="Arial" panose="020B0604020202020204" pitchFamily="34" charset="0"/>
              <a:cs typeface="Arial" panose="020B0604020202020204" pitchFamily="34" charset="0"/>
            </a:endParaRPr>
          </a:p>
          <a:p>
            <a:pPr algn="ctr">
              <a:lnSpc>
                <a:spcPct val="150000"/>
              </a:lnSpc>
            </a:pPr>
            <a:r>
              <a:rPr lang="en-US" sz="3600" b="1">
                <a:solidFill>
                  <a:schemeClr val="bg1"/>
                </a:solidFill>
                <a:latin typeface="Arial" panose="020B0604020202020204" pitchFamily="34" charset="0"/>
                <a:cs typeface="Arial" panose="020B0604020202020204" pitchFamily="34" charset="0"/>
              </a:rPr>
              <a:t>Public Meeting</a:t>
            </a:r>
          </a:p>
          <a:p>
            <a:pPr algn="ctr">
              <a:lnSpc>
                <a:spcPct val="150000"/>
              </a:lnSpc>
            </a:pPr>
            <a:r>
              <a:rPr lang="en-US" sz="3600">
                <a:solidFill>
                  <a:schemeClr val="bg1"/>
                </a:solidFill>
                <a:latin typeface="Arial" panose="020B0604020202020204" pitchFamily="34" charset="0"/>
                <a:cs typeface="Arial" panose="020B0604020202020204" pitchFamily="34" charset="0"/>
              </a:rPr>
              <a:t>6:00 - 8:00 PM</a:t>
            </a:r>
          </a:p>
        </p:txBody>
      </p:sp>
      <p:sp>
        <p:nvSpPr>
          <p:cNvPr id="8" name="Text Placeholder 3">
            <a:extLst>
              <a:ext uri="{FF2B5EF4-FFF2-40B4-BE49-F238E27FC236}">
                <a16:creationId xmlns:a16="http://schemas.microsoft.com/office/drawing/2014/main" id="{64ECEED9-88EE-43D5-89A0-F14554C2C6E7}"/>
              </a:ext>
              <a:ext uri="{C183D7F6-B498-43B3-948B-1728B52AA6E4}">
                <adec:decorative xmlns:adec="http://schemas.microsoft.com/office/drawing/2017/decorative" val="1"/>
              </a:ext>
            </a:extLst>
          </p:cNvPr>
          <p:cNvSpPr txBox="1">
            <a:spLocks/>
          </p:cNvSpPr>
          <p:nvPr/>
        </p:nvSpPr>
        <p:spPr>
          <a:xfrm>
            <a:off x="0" y="6168693"/>
            <a:ext cx="12192000"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panose="020B0604020202020204" pitchFamily="34" charset="0"/>
                <a:cs typeface="Arial" panose="020B0604020202020204" pitchFamily="34" charset="0"/>
              </a:rPr>
              <a:t>CALIFORNIA WATER BOARDS                                                    </a:t>
            </a:r>
            <a:r>
              <a:rPr lang="en-US" sz="2400" b="1">
                <a:solidFill>
                  <a:srgbClr val="FFFFFF"/>
                </a:solidFill>
                <a:latin typeface="Arial" panose="020B0604020202020204" pitchFamily="34" charset="0"/>
                <a:cs typeface="Arial" panose="020B0604020202020204" pitchFamily="34" charset="0"/>
              </a:rPr>
              <a:t>SAFER PROGRAM</a:t>
            </a:r>
          </a:p>
        </p:txBody>
      </p:sp>
      <p:sp>
        <p:nvSpPr>
          <p:cNvPr id="4" name="Slide Number Placeholder 2">
            <a:extLst>
              <a:ext uri="{FF2B5EF4-FFF2-40B4-BE49-F238E27FC236}">
                <a16:creationId xmlns:a16="http://schemas.microsoft.com/office/drawing/2014/main" id="{67AB8629-52A6-44D8-4C81-B15268A5F8F8}"/>
              </a:ext>
              <a:ext uri="{C183D7F6-B498-43B3-948B-1728B52AA6E4}">
                <adec:decorative xmlns:adec="http://schemas.microsoft.com/office/drawing/2017/decorative" val="1"/>
              </a:ext>
            </a:extLst>
          </p:cNvPr>
          <p:cNvSpPr>
            <a:spLocks noGrp="1"/>
          </p:cNvSpPr>
          <p:nvPr>
            <p:ph type="sldNum" sz="quarter" idx="12"/>
          </p:nvPr>
        </p:nvSpPr>
        <p:spPr>
          <a:xfrm>
            <a:off x="-495301" y="29060"/>
            <a:ext cx="1013267" cy="689307"/>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1</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721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7A0D91-2F6B-9877-73C8-A1F9DAEC9D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173"/>
            <a:ext cx="12192000" cy="6858000"/>
          </a:xfrm>
          <a:prstGeom prst="rect">
            <a:avLst/>
          </a:prstGeom>
        </p:spPr>
      </p:pic>
      <p:sp>
        <p:nvSpPr>
          <p:cNvPr id="4" name="Slide Number Placeholder 3">
            <a:extLst>
              <a:ext uri="{FF2B5EF4-FFF2-40B4-BE49-F238E27FC236}">
                <a16:creationId xmlns:a16="http://schemas.microsoft.com/office/drawing/2014/main" id="{3E99E696-34CC-5558-636C-DB8B207439F0}"/>
              </a:ext>
              <a:ext uri="{C183D7F6-B498-43B3-948B-1728B52AA6E4}">
                <adec:decorative xmlns:adec="http://schemas.microsoft.com/office/drawing/2017/decorative" val="1"/>
              </a:ext>
            </a:extLst>
          </p:cNvPr>
          <p:cNvSpPr>
            <a:spLocks noGrp="1"/>
          </p:cNvSpPr>
          <p:nvPr>
            <p:ph type="sldNum" sz="quarter" idx="12"/>
          </p:nvPr>
        </p:nvSpPr>
        <p:spPr>
          <a:xfrm>
            <a:off x="-407377" y="-105508"/>
            <a:ext cx="1000125" cy="501650"/>
          </a:xfrm>
        </p:spPr>
        <p:txBody>
          <a:bodyPr/>
          <a:lstStyle/>
          <a:p>
            <a:fld id="{51BA0D0F-2A8D-4E1C-B9A2-C0ABD89DFBDF}" type="slidenum">
              <a:rPr lang="en-US" sz="1800" smtClean="0">
                <a:latin typeface="Arial" panose="020B0604020202020204" pitchFamily="34" charset="0"/>
                <a:cs typeface="Arial" panose="020B0604020202020204" pitchFamily="34" charset="0"/>
              </a:rPr>
              <a:t>10</a:t>
            </a:fld>
            <a:endParaRPr lang="en-US" sz="180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361F245C-1F52-705E-7C35-095BC12C2D5A}"/>
              </a:ext>
            </a:extLst>
          </p:cNvPr>
          <p:cNvSpPr>
            <a:spLocks noGrp="1"/>
          </p:cNvSpPr>
          <p:nvPr>
            <p:ph type="title"/>
          </p:nvPr>
        </p:nvSpPr>
        <p:spPr>
          <a:xfrm>
            <a:off x="838200" y="153194"/>
            <a:ext cx="10515600" cy="692150"/>
          </a:xfrm>
        </p:spPr>
        <p:txBody>
          <a:bodyPr>
            <a:normAutofit/>
          </a:bodyPr>
          <a:lstStyle/>
          <a:p>
            <a:pPr algn="ctr"/>
            <a:r>
              <a:rPr lang="en-US" sz="3600" b="1">
                <a:solidFill>
                  <a:srgbClr val="002060"/>
                </a:solidFill>
                <a:latin typeface="Arial"/>
                <a:cs typeface="Arial"/>
              </a:rPr>
              <a:t>Arsenic Levels in Wells</a:t>
            </a:r>
          </a:p>
        </p:txBody>
      </p:sp>
      <p:graphicFrame>
        <p:nvGraphicFramePr>
          <p:cNvPr id="9" name="Chart 8" descr="Well 01 and Well 02 Arsenic Levels Quarterly Average from Q1 2017-Q1 2024">
            <a:extLst>
              <a:ext uri="{FF2B5EF4-FFF2-40B4-BE49-F238E27FC236}">
                <a16:creationId xmlns:a16="http://schemas.microsoft.com/office/drawing/2014/main" id="{D6B6B5B3-A898-DABB-96BC-92019B9CA7A7}"/>
              </a:ext>
            </a:extLst>
          </p:cNvPr>
          <p:cNvGraphicFramePr>
            <a:graphicFrameLocks/>
          </p:cNvGraphicFramePr>
          <p:nvPr>
            <p:extLst>
              <p:ext uri="{D42A27DB-BD31-4B8C-83A1-F6EECF244321}">
                <p14:modId xmlns:p14="http://schemas.microsoft.com/office/powerpoint/2010/main" val="2284823563"/>
              </p:ext>
            </p:extLst>
          </p:nvPr>
        </p:nvGraphicFramePr>
        <p:xfrm>
          <a:off x="1139283" y="845344"/>
          <a:ext cx="9913434" cy="532334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3">
            <a:extLst>
              <a:ext uri="{FF2B5EF4-FFF2-40B4-BE49-F238E27FC236}">
                <a16:creationId xmlns:a16="http://schemas.microsoft.com/office/drawing/2014/main" id="{7738854D-6367-3BFF-BC9C-0DC1EC05E34F}"/>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27720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7A0D91-2F6B-9877-73C8-A1F9DAEC9D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3E99E696-34CC-5558-636C-DB8B207439F0}"/>
              </a:ext>
              <a:ext uri="{C183D7F6-B498-43B3-948B-1728B52AA6E4}">
                <adec:decorative xmlns:adec="http://schemas.microsoft.com/office/drawing/2017/decorative" val="1"/>
              </a:ext>
            </a:extLst>
          </p:cNvPr>
          <p:cNvSpPr>
            <a:spLocks noGrp="1"/>
          </p:cNvSpPr>
          <p:nvPr>
            <p:ph type="sldNum" sz="quarter" idx="12"/>
          </p:nvPr>
        </p:nvSpPr>
        <p:spPr>
          <a:xfrm>
            <a:off x="-228601" y="-19513"/>
            <a:ext cx="752475" cy="657688"/>
          </a:xfrm>
        </p:spPr>
        <p:txBody>
          <a:bodyPr/>
          <a:lstStyle/>
          <a:p>
            <a:fld id="{51BA0D0F-2A8D-4E1C-B9A2-C0ABD89DFBDF}" type="slidenum">
              <a:rPr lang="en-US" sz="1800" smtClean="0"/>
              <a:t>11</a:t>
            </a:fld>
            <a:endParaRPr lang="en-US" sz="1400"/>
          </a:p>
        </p:txBody>
      </p:sp>
      <p:sp>
        <p:nvSpPr>
          <p:cNvPr id="6" name="Title 5">
            <a:extLst>
              <a:ext uri="{FF2B5EF4-FFF2-40B4-BE49-F238E27FC236}">
                <a16:creationId xmlns:a16="http://schemas.microsoft.com/office/drawing/2014/main" id="{361F245C-1F52-705E-7C35-095BC12C2D5A}"/>
              </a:ext>
            </a:extLst>
          </p:cNvPr>
          <p:cNvSpPr>
            <a:spLocks noGrp="1"/>
          </p:cNvSpPr>
          <p:nvPr>
            <p:ph type="title"/>
          </p:nvPr>
        </p:nvSpPr>
        <p:spPr>
          <a:xfrm>
            <a:off x="838200" y="126476"/>
            <a:ext cx="10515600" cy="796925"/>
          </a:xfrm>
        </p:spPr>
        <p:txBody>
          <a:bodyPr>
            <a:normAutofit/>
          </a:bodyPr>
          <a:lstStyle/>
          <a:p>
            <a:pPr algn="ctr"/>
            <a:r>
              <a:rPr lang="en-US" sz="3600" b="1">
                <a:solidFill>
                  <a:srgbClr val="002060"/>
                </a:solidFill>
                <a:latin typeface="Arial"/>
                <a:cs typeface="Arial"/>
              </a:rPr>
              <a:t>Arsenic Levels in Blended Tank Water</a:t>
            </a:r>
          </a:p>
        </p:txBody>
      </p:sp>
      <p:graphicFrame>
        <p:nvGraphicFramePr>
          <p:cNvPr id="5" name="Chart 4" descr="Arsenic Levels In Blended Tank from 2017-2024">
            <a:extLst>
              <a:ext uri="{FF2B5EF4-FFF2-40B4-BE49-F238E27FC236}">
                <a16:creationId xmlns:a16="http://schemas.microsoft.com/office/drawing/2014/main" id="{BAD3ACA4-590A-4932-B49C-6C0E30C44CF0}"/>
              </a:ext>
            </a:extLst>
          </p:cNvPr>
          <p:cNvGraphicFramePr>
            <a:graphicFrameLocks/>
          </p:cNvGraphicFramePr>
          <p:nvPr>
            <p:extLst>
              <p:ext uri="{D42A27DB-BD31-4B8C-83A1-F6EECF244321}">
                <p14:modId xmlns:p14="http://schemas.microsoft.com/office/powerpoint/2010/main" val="378261971"/>
              </p:ext>
            </p:extLst>
          </p:nvPr>
        </p:nvGraphicFramePr>
        <p:xfrm>
          <a:off x="838200" y="1023760"/>
          <a:ext cx="10515600" cy="514286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3">
            <a:extLst>
              <a:ext uri="{FF2B5EF4-FFF2-40B4-BE49-F238E27FC236}">
                <a16:creationId xmlns:a16="http://schemas.microsoft.com/office/drawing/2014/main" id="{77BA9862-E783-8168-48F0-6B05BA96648C}"/>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307462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059E7D-2BE8-45B8-B086-BF93FA2365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
            <a:ext cx="12192000" cy="6858000"/>
          </a:xfrm>
          <a:prstGeom prst="rect">
            <a:avLst/>
          </a:prstGeom>
        </p:spPr>
      </p:pic>
      <p:sp>
        <p:nvSpPr>
          <p:cNvPr id="6" name="Slide Number Placeholder 5">
            <a:extLst>
              <a:ext uri="{FF2B5EF4-FFF2-40B4-BE49-F238E27FC236}">
                <a16:creationId xmlns:a16="http://schemas.microsoft.com/office/drawing/2014/main" id="{AA2ADBE4-43CF-48B2-8339-6D2439285DCC}"/>
              </a:ext>
              <a:ext uri="{C183D7F6-B498-43B3-948B-1728B52AA6E4}">
                <adec:decorative xmlns:adec="http://schemas.microsoft.com/office/drawing/2017/decorative" val="1"/>
              </a:ext>
            </a:extLst>
          </p:cNvPr>
          <p:cNvSpPr>
            <a:spLocks noGrp="1"/>
          </p:cNvSpPr>
          <p:nvPr>
            <p:ph type="sldNum" sz="quarter" idx="12"/>
          </p:nvPr>
        </p:nvSpPr>
        <p:spPr>
          <a:xfrm>
            <a:off x="-514350" y="0"/>
            <a:ext cx="1028700" cy="498596"/>
          </a:xfrm>
        </p:spPr>
        <p:txBody>
          <a:bodyPr/>
          <a:lstStyle/>
          <a:p>
            <a:fld id="{51BA0D0F-2A8D-4E1C-B9A2-C0ABD89DFBDF}" type="slidenum">
              <a:rPr lang="en-US" sz="1800" smtClean="0">
                <a:latin typeface="Arial" panose="020B0604020202020204" pitchFamily="34" charset="0"/>
                <a:cs typeface="Arial" panose="020B0604020202020204" pitchFamily="34" charset="0"/>
              </a:rPr>
              <a:t>12</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1AEB9D8-684D-4DC3-BD26-D485E6BC048A}"/>
              </a:ext>
            </a:extLst>
          </p:cNvPr>
          <p:cNvSpPr>
            <a:spLocks noGrp="1"/>
          </p:cNvSpPr>
          <p:nvPr>
            <p:ph type="title"/>
          </p:nvPr>
        </p:nvSpPr>
        <p:spPr>
          <a:xfrm>
            <a:off x="930575" y="292160"/>
            <a:ext cx="7680025" cy="917515"/>
          </a:xfrm>
        </p:spPr>
        <p:txBody>
          <a:bodyPr>
            <a:normAutofit/>
          </a:bodyPr>
          <a:lstStyle/>
          <a:p>
            <a:r>
              <a:rPr lang="en-US" sz="3600" b="1">
                <a:solidFill>
                  <a:srgbClr val="002060"/>
                </a:solidFill>
                <a:latin typeface="Arial"/>
                <a:cs typeface="Arial"/>
              </a:rPr>
              <a:t>Other violations</a:t>
            </a:r>
          </a:p>
        </p:txBody>
      </p:sp>
      <p:sp>
        <p:nvSpPr>
          <p:cNvPr id="3" name="Content Placeholder 2">
            <a:extLst>
              <a:ext uri="{FF2B5EF4-FFF2-40B4-BE49-F238E27FC236}">
                <a16:creationId xmlns:a16="http://schemas.microsoft.com/office/drawing/2014/main" id="{24583F7B-A22A-427D-BA21-853039A70D8B}"/>
              </a:ext>
            </a:extLst>
          </p:cNvPr>
          <p:cNvSpPr>
            <a:spLocks noGrp="1"/>
          </p:cNvSpPr>
          <p:nvPr>
            <p:ph idx="1"/>
          </p:nvPr>
        </p:nvSpPr>
        <p:spPr>
          <a:xfrm>
            <a:off x="245327" y="1248855"/>
            <a:ext cx="9305073" cy="4916784"/>
          </a:xfrm>
        </p:spPr>
        <p:txBody>
          <a:bodyPr vert="horz" lIns="91440" tIns="45720" rIns="91440" bIns="45720" rtlCol="0" anchor="t">
            <a:normAutofit/>
          </a:bodyPr>
          <a:lstStyle/>
          <a:p>
            <a:pPr marL="457200" lvl="1" indent="0">
              <a:lnSpc>
                <a:spcPct val="100000"/>
              </a:lnSpc>
              <a:buNone/>
            </a:pPr>
            <a:r>
              <a:rPr lang="en-US" sz="2800">
                <a:latin typeface="Arial"/>
                <a:cs typeface="Arial"/>
              </a:rPr>
              <a:t>Out of compliance with:</a:t>
            </a:r>
          </a:p>
          <a:p>
            <a:pPr lvl="1">
              <a:lnSpc>
                <a:spcPct val="100000"/>
              </a:lnSpc>
            </a:pPr>
            <a:r>
              <a:rPr lang="en-US" sz="2800">
                <a:latin typeface="Arial"/>
                <a:cs typeface="Arial"/>
              </a:rPr>
              <a:t>Arsenic blending treatment monitoring and reporting provisions as directed in the system’s Domestic Water Permit</a:t>
            </a:r>
          </a:p>
          <a:p>
            <a:pPr lvl="1">
              <a:lnSpc>
                <a:spcPct val="100000"/>
              </a:lnSpc>
            </a:pPr>
            <a:r>
              <a:rPr lang="en-US" sz="2800">
                <a:latin typeface="Arial"/>
                <a:cs typeface="Arial"/>
              </a:rPr>
              <a:t>Monitoring for Nitrate</a:t>
            </a:r>
          </a:p>
          <a:p>
            <a:pPr lvl="1">
              <a:lnSpc>
                <a:spcPct val="100000"/>
              </a:lnSpc>
            </a:pPr>
            <a:r>
              <a:rPr lang="en-US" sz="2800">
                <a:latin typeface="Arial"/>
                <a:cs typeface="Arial"/>
              </a:rPr>
              <a:t>Total Coliform MCL</a:t>
            </a:r>
          </a:p>
          <a:p>
            <a:pPr lvl="1">
              <a:lnSpc>
                <a:spcPct val="100000"/>
              </a:lnSpc>
            </a:pPr>
            <a:r>
              <a:rPr lang="en-US" sz="2800">
                <a:latin typeface="Arial"/>
                <a:cs typeface="Arial"/>
              </a:rPr>
              <a:t>Submitting reports such as Consumer Confidence Reports and Electronic Annual Reports</a:t>
            </a:r>
          </a:p>
        </p:txBody>
      </p:sp>
      <p:pic>
        <p:nvPicPr>
          <p:cNvPr id="10" name="Picture 10">
            <a:extLst>
              <a:ext uri="{FF2B5EF4-FFF2-40B4-BE49-F238E27FC236}">
                <a16:creationId xmlns:a16="http://schemas.microsoft.com/office/drawing/2014/main" id="{5B3CC421-01AB-7207-03B0-A45613FE7A7E}"/>
              </a:ext>
            </a:extLst>
          </p:cNvPr>
          <p:cNvPicPr>
            <a:picLocks noChangeAspect="1"/>
          </p:cNvPicPr>
          <p:nvPr/>
        </p:nvPicPr>
        <p:blipFill rotWithShape="1">
          <a:blip r:embed="rId4"/>
          <a:srcRect l="42141" t="49" r="29470" b="-49"/>
          <a:stretch/>
        </p:blipFill>
        <p:spPr>
          <a:xfrm>
            <a:off x="9550400" y="3054"/>
            <a:ext cx="2641600" cy="6216771"/>
          </a:xfrm>
          <a:prstGeom prst="rect">
            <a:avLst/>
          </a:prstGeom>
        </p:spPr>
      </p:pic>
      <p:sp>
        <p:nvSpPr>
          <p:cNvPr id="4" name="Text Placeholder 3">
            <a:extLst>
              <a:ext uri="{FF2B5EF4-FFF2-40B4-BE49-F238E27FC236}">
                <a16:creationId xmlns:a16="http://schemas.microsoft.com/office/drawing/2014/main" id="{DDF01447-9968-9B6E-2D71-B772FC51024A}"/>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335525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B545B3-C58E-40B4-9F8C-F9229D707CF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975"/>
            <a:ext cx="12192000" cy="6858000"/>
          </a:xfrm>
          <a:prstGeom prst="rect">
            <a:avLst/>
          </a:prstGeom>
        </p:spPr>
      </p:pic>
      <p:sp>
        <p:nvSpPr>
          <p:cNvPr id="3" name="Slide Number Placeholder 2">
            <a:extLst>
              <a:ext uri="{FF2B5EF4-FFF2-40B4-BE49-F238E27FC236}">
                <a16:creationId xmlns:a16="http://schemas.microsoft.com/office/drawing/2014/main" id="{E7CD23C5-9093-4A61-A119-02A86D4B9900}"/>
              </a:ext>
              <a:ext uri="{C183D7F6-B498-43B3-948B-1728B52AA6E4}">
                <adec:decorative xmlns:adec="http://schemas.microsoft.com/office/drawing/2017/decorative" val="1"/>
              </a:ext>
            </a:extLst>
          </p:cNvPr>
          <p:cNvSpPr>
            <a:spLocks noGrp="1"/>
          </p:cNvSpPr>
          <p:nvPr>
            <p:ph type="sldNum" sz="quarter" idx="12"/>
          </p:nvPr>
        </p:nvSpPr>
        <p:spPr>
          <a:xfrm>
            <a:off x="-217551" y="-63435"/>
            <a:ext cx="781050" cy="613172"/>
          </a:xfrm>
        </p:spPr>
        <p:txBody>
          <a:bodyPr/>
          <a:lstStyle/>
          <a:p>
            <a:fld id="{51BA0D0F-2A8D-4E1C-B9A2-C0ABD89DFBDF}" type="slidenum">
              <a:rPr lang="en-US" sz="1800" smtClean="0">
                <a:latin typeface="Arial" panose="020B0604020202020204" pitchFamily="34" charset="0"/>
                <a:cs typeface="Arial" panose="020B0604020202020204" pitchFamily="34" charset="0"/>
              </a:rPr>
              <a:t>13</a:t>
            </a:fld>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410320C-4497-4B1B-B2A3-DBEBD9AAE4F3}"/>
              </a:ext>
            </a:extLst>
          </p:cNvPr>
          <p:cNvSpPr>
            <a:spLocks noGrp="1"/>
          </p:cNvSpPr>
          <p:nvPr>
            <p:ph type="title"/>
          </p:nvPr>
        </p:nvSpPr>
        <p:spPr>
          <a:xfrm>
            <a:off x="838200" y="136525"/>
            <a:ext cx="10515600" cy="654050"/>
          </a:xfrm>
        </p:spPr>
        <p:txBody>
          <a:bodyPr>
            <a:normAutofit/>
          </a:bodyPr>
          <a:lstStyle/>
          <a:p>
            <a:pPr algn="ctr"/>
            <a:r>
              <a:rPr lang="en-US" sz="3600" b="1">
                <a:solidFill>
                  <a:srgbClr val="002060"/>
                </a:solidFill>
                <a:latin typeface="Arial"/>
                <a:cs typeface="Arial"/>
              </a:rPr>
              <a:t>Technical, Managerial, and Financial Capacity</a:t>
            </a:r>
          </a:p>
        </p:txBody>
      </p:sp>
      <p:graphicFrame>
        <p:nvGraphicFramePr>
          <p:cNvPr id="4" name="Content Placeholder 3" descr="Technical capacity needs: Water infrastructure maintenance and replacement, water quality monitoring, public notices. Managerial capacity needs: stakeholder communication, organization, adequate staff and training. Financial capacity needs: revenue sufficiency, fiscal management and controls, capacity to implement solutions.">
            <a:extLst>
              <a:ext uri="{FF2B5EF4-FFF2-40B4-BE49-F238E27FC236}">
                <a16:creationId xmlns:a16="http://schemas.microsoft.com/office/drawing/2014/main" id="{79E2246B-6644-49A9-B178-DE95A36163F7}"/>
              </a:ext>
            </a:extLst>
          </p:cNvPr>
          <p:cNvGraphicFramePr>
            <a:graphicFrameLocks noGrp="1"/>
          </p:cNvGraphicFramePr>
          <p:nvPr>
            <p:ph idx="1"/>
            <p:extLst>
              <p:ext uri="{D42A27DB-BD31-4B8C-83A1-F6EECF244321}">
                <p14:modId xmlns:p14="http://schemas.microsoft.com/office/powerpoint/2010/main" val="3452980787"/>
              </p:ext>
            </p:extLst>
          </p:nvPr>
        </p:nvGraphicFramePr>
        <p:xfrm>
          <a:off x="1123950" y="1083072"/>
          <a:ext cx="10515600" cy="47931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3">
            <a:extLst>
              <a:ext uri="{FF2B5EF4-FFF2-40B4-BE49-F238E27FC236}">
                <a16:creationId xmlns:a16="http://schemas.microsoft.com/office/drawing/2014/main" id="{C09F5500-2C31-5B82-8472-A1FBE3484D26}"/>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3655860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5AF46F-81AD-3737-1CAE-7A9CA689CB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FDFEEBC-2982-2C47-F5DE-CFD8599F3387}"/>
              </a:ext>
              <a:ext uri="{C183D7F6-B498-43B3-948B-1728B52AA6E4}">
                <adec:decorative xmlns:adec="http://schemas.microsoft.com/office/drawing/2017/decorative" val="1"/>
              </a:ext>
            </a:extLst>
          </p:cNvPr>
          <p:cNvSpPr>
            <a:spLocks noGrp="1"/>
          </p:cNvSpPr>
          <p:nvPr>
            <p:ph type="sldNum" sz="quarter" idx="12"/>
          </p:nvPr>
        </p:nvSpPr>
        <p:spPr>
          <a:xfrm>
            <a:off x="-327088" y="59486"/>
            <a:ext cx="828675" cy="501650"/>
          </a:xfrm>
        </p:spPr>
        <p:txBody>
          <a:bodyPr/>
          <a:lstStyle/>
          <a:p>
            <a:fld id="{51BA0D0F-2A8D-4E1C-B9A2-C0ABD89DFBDF}" type="slidenum">
              <a:rPr lang="en-US" sz="1800" smtClean="0">
                <a:latin typeface="Arial" panose="020B0604020202020204" pitchFamily="34" charset="0"/>
                <a:cs typeface="Arial" panose="020B0604020202020204" pitchFamily="34" charset="0"/>
              </a:rPr>
              <a:t>14</a:t>
            </a:fld>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8067F0-2AB6-64A9-A02B-7587CB9FF799}"/>
              </a:ext>
            </a:extLst>
          </p:cNvPr>
          <p:cNvSpPr>
            <a:spLocks noGrp="1"/>
          </p:cNvSpPr>
          <p:nvPr>
            <p:ph type="title"/>
          </p:nvPr>
        </p:nvSpPr>
        <p:spPr>
          <a:xfrm>
            <a:off x="838200" y="136525"/>
            <a:ext cx="8105775" cy="849223"/>
          </a:xfrm>
        </p:spPr>
        <p:txBody>
          <a:bodyPr>
            <a:normAutofit/>
          </a:bodyPr>
          <a:lstStyle/>
          <a:p>
            <a:pPr algn="ctr"/>
            <a:r>
              <a:rPr lang="en-US" sz="3200" b="1">
                <a:solidFill>
                  <a:srgbClr val="002060"/>
                </a:solidFill>
                <a:latin typeface="Arial"/>
                <a:cs typeface="Arial"/>
              </a:rPr>
              <a:t>Drought Planning: Senate Bill 552</a:t>
            </a:r>
          </a:p>
        </p:txBody>
      </p:sp>
      <p:sp>
        <p:nvSpPr>
          <p:cNvPr id="3" name="Content Placeholder 2">
            <a:extLst>
              <a:ext uri="{FF2B5EF4-FFF2-40B4-BE49-F238E27FC236}">
                <a16:creationId xmlns:a16="http://schemas.microsoft.com/office/drawing/2014/main" id="{984173A7-BCDF-0573-75A6-2EA7047B6248}"/>
              </a:ext>
            </a:extLst>
          </p:cNvPr>
          <p:cNvSpPr>
            <a:spLocks noGrp="1"/>
          </p:cNvSpPr>
          <p:nvPr>
            <p:ph idx="1"/>
          </p:nvPr>
        </p:nvSpPr>
        <p:spPr>
          <a:xfrm>
            <a:off x="380482" y="1366885"/>
            <a:ext cx="9021209" cy="4373061"/>
          </a:xfrm>
        </p:spPr>
        <p:txBody>
          <a:bodyPr vert="horz" lIns="91440" tIns="45720" rIns="91440" bIns="45720" rtlCol="0" anchor="t">
            <a:normAutofit fontScale="62500" lnSpcReduction="20000"/>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500" b="1">
                <a:latin typeface="Arial"/>
                <a:cs typeface="Arial"/>
              </a:rPr>
              <a:t>Small Water Suppliers: </a:t>
            </a:r>
            <a:r>
              <a:rPr lang="en-US" sz="4500" b="1" u="sng">
                <a:latin typeface="Arial"/>
                <a:cs typeface="Arial"/>
              </a:rPr>
              <a:t>All</a:t>
            </a:r>
            <a:r>
              <a:rPr lang="en-US" sz="4500" b="1">
                <a:latin typeface="Arial"/>
                <a:cs typeface="Arial"/>
              </a:rPr>
              <a:t> (15-2,999 connections)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b="1">
              <a:latin typeface="Arial"/>
              <a:cs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3200" i="0" u="none" strike="noStrike" kern="0" cap="none" spc="0" normalizeH="0" baseline="0" noProof="0">
                <a:ln>
                  <a:noFill/>
                </a:ln>
                <a:solidFill>
                  <a:srgbClr val="000000"/>
                </a:solidFill>
                <a:effectLst/>
                <a:uLnTx/>
                <a:uFillTx/>
                <a:latin typeface="Arial"/>
                <a:cs typeface="Arial"/>
                <a:sym typeface="Arial"/>
              </a:rPr>
              <a:t>Implement drought resiliency measures, subject to funding availability:</a:t>
            </a:r>
            <a:endParaRPr lang="en-US" sz="3200" i="0" u="none" strike="noStrike" kern="0" cap="none" spc="0" normalizeH="0" baseline="0" noProof="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ts val="0"/>
              </a:spcBef>
              <a:spcAft>
                <a:spcPts val="0"/>
              </a:spcAft>
              <a:buClr>
                <a:srgbClr val="000000"/>
              </a:buClr>
              <a:buSzPts val="2000"/>
              <a:buFont typeface="+mj-lt"/>
              <a:buAutoNum type="alphaLcParenR"/>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Detect production well groundwater levels - </a:t>
            </a:r>
            <a:r>
              <a:rPr kumimoji="0" lang="en-US" sz="3200" b="0" i="1" u="none" strike="noStrike" kern="0" cap="none" spc="0" normalizeH="0" baseline="0" noProof="0">
                <a:ln>
                  <a:noFill/>
                </a:ln>
                <a:solidFill>
                  <a:srgbClr val="000000"/>
                </a:solidFill>
                <a:effectLst/>
                <a:uLnTx/>
                <a:uFillTx/>
                <a:latin typeface="Arial"/>
                <a:cs typeface="Arial"/>
                <a:sym typeface="Arial"/>
              </a:rPr>
              <a:t>Jan 1, 2023</a:t>
            </a:r>
            <a:endParaRPr lang="en-US" sz="3200" b="0" i="1" u="none" strike="noStrike" kern="0" cap="none" spc="0" normalizeH="0" baseline="0" noProof="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ts val="0"/>
              </a:spcBef>
              <a:spcAft>
                <a:spcPts val="0"/>
              </a:spcAft>
              <a:buClr>
                <a:srgbClr val="000000"/>
              </a:buClr>
              <a:buSzPts val="2000"/>
              <a:buFont typeface="+mj-lt"/>
              <a:buAutoNum type="alphaLcParenR"/>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Mutual aid organization membership - </a:t>
            </a:r>
            <a:r>
              <a:rPr kumimoji="0" lang="en-US" sz="3200" b="0" i="1" u="none" strike="noStrike" kern="0" cap="none" spc="0" normalizeH="0" baseline="0" noProof="0">
                <a:ln>
                  <a:noFill/>
                </a:ln>
                <a:solidFill>
                  <a:srgbClr val="000000"/>
                </a:solidFill>
                <a:effectLst/>
                <a:uLnTx/>
                <a:uFillTx/>
                <a:latin typeface="Arial"/>
                <a:cs typeface="Arial"/>
                <a:sym typeface="Arial"/>
              </a:rPr>
              <a:t>Jan 1, 2023</a:t>
            </a:r>
            <a:endParaRPr lang="en-US" sz="3200" b="0" i="1" u="none" strike="noStrike" kern="0" cap="none" spc="0" normalizeH="0" baseline="0" noProof="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ts val="0"/>
              </a:spcBef>
              <a:spcAft>
                <a:spcPts val="0"/>
              </a:spcAft>
              <a:buClr>
                <a:srgbClr val="000000"/>
              </a:buClr>
              <a:buSzPts val="2000"/>
              <a:buFont typeface="+mj-lt"/>
              <a:buAutoNum type="alphaLcParenR"/>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Continuous operation during power failures - </a:t>
            </a:r>
            <a:r>
              <a:rPr kumimoji="0" lang="en-US" sz="3200" b="0" i="1" u="none" strike="noStrike" kern="0" cap="none" spc="0" normalizeH="0" baseline="0" noProof="0">
                <a:ln>
                  <a:noFill/>
                </a:ln>
                <a:solidFill>
                  <a:srgbClr val="000000"/>
                </a:solidFill>
                <a:effectLst/>
                <a:uLnTx/>
                <a:uFillTx/>
                <a:latin typeface="Arial"/>
                <a:cs typeface="Arial"/>
                <a:sym typeface="Arial"/>
              </a:rPr>
              <a:t>Jan 1, 2024</a:t>
            </a:r>
            <a:endParaRPr lang="en-US" sz="3200" b="0" i="1" u="none" strike="noStrike" kern="0" cap="none" spc="0" normalizeH="0" baseline="0" noProof="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ts val="0"/>
              </a:spcBef>
              <a:spcAft>
                <a:spcPts val="0"/>
              </a:spcAft>
              <a:buClr>
                <a:srgbClr val="000000"/>
              </a:buClr>
              <a:buSzPts val="2000"/>
              <a:buFont typeface="+mj-lt"/>
              <a:buAutoNum type="alphaLcParenR"/>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Backup source of water supply or a water system intertie - </a:t>
            </a:r>
            <a:r>
              <a:rPr kumimoji="0" lang="en-US" sz="3200" b="0" i="1" u="none" strike="noStrike" kern="0" cap="none" spc="0" normalizeH="0" baseline="0" noProof="0">
                <a:ln>
                  <a:noFill/>
                </a:ln>
                <a:solidFill>
                  <a:srgbClr val="000000"/>
                </a:solidFill>
                <a:effectLst/>
                <a:uLnTx/>
                <a:uFillTx/>
                <a:latin typeface="Arial"/>
                <a:cs typeface="Arial"/>
                <a:sym typeface="Arial"/>
              </a:rPr>
              <a:t>Jan 1, 2027</a:t>
            </a:r>
            <a:endParaRPr lang="en-US" sz="3200" b="0" i="1" u="none" strike="noStrike" kern="0" cap="none" spc="0" normalizeH="0" baseline="0" noProof="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ts val="0"/>
              </a:spcBef>
              <a:spcAft>
                <a:spcPts val="0"/>
              </a:spcAft>
              <a:buClr>
                <a:srgbClr val="000000"/>
              </a:buClr>
              <a:buSzPts val="2000"/>
              <a:buFont typeface="+mj-lt"/>
              <a:buAutoNum type="alphaLcParenR"/>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Meter each service connection and monitor water loss - </a:t>
            </a:r>
            <a:r>
              <a:rPr kumimoji="0" lang="en-US" sz="3200" b="0" i="1" u="none" strike="noStrike" kern="0" cap="none" spc="0" normalizeH="0" baseline="0" noProof="0">
                <a:ln>
                  <a:noFill/>
                </a:ln>
                <a:solidFill>
                  <a:srgbClr val="000000"/>
                </a:solidFill>
                <a:effectLst/>
                <a:uLnTx/>
                <a:uFillTx/>
                <a:latin typeface="Arial"/>
                <a:cs typeface="Arial"/>
                <a:sym typeface="Arial"/>
              </a:rPr>
              <a:t>Jan 1, 2032</a:t>
            </a:r>
            <a:endParaRPr lang="en-US" sz="3200" b="0" i="1" u="none" strike="noStrike" kern="0" cap="none" spc="0" normalizeH="0" baseline="0" noProof="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ts val="0"/>
              </a:spcBef>
              <a:spcAft>
                <a:spcPts val="0"/>
              </a:spcAft>
              <a:buClr>
                <a:srgbClr val="000000"/>
              </a:buClr>
              <a:buSzPts val="2000"/>
              <a:buFont typeface="+mj-lt"/>
              <a:buAutoNum type="alphaLcParenR"/>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Meet fire flow requirements - </a:t>
            </a:r>
            <a:r>
              <a:rPr kumimoji="0" lang="en-US" sz="3200" b="0" i="1" u="none" strike="noStrike" kern="0" cap="none" spc="0" normalizeH="0" baseline="0" noProof="0">
                <a:ln>
                  <a:noFill/>
                </a:ln>
                <a:solidFill>
                  <a:srgbClr val="000000"/>
                </a:solidFill>
                <a:effectLst/>
                <a:uLnTx/>
                <a:uFillTx/>
                <a:latin typeface="Arial"/>
                <a:cs typeface="Arial"/>
                <a:sym typeface="Arial"/>
              </a:rPr>
              <a:t>Jan 1, 2032</a:t>
            </a:r>
            <a:endParaRPr kumimoji="0" lang="en-US" sz="3200" i="1" kern="0">
              <a:solidFill>
                <a:srgbClr val="000000"/>
              </a:solidFill>
              <a:latin typeface="Arial"/>
              <a:cs typeface="Calibri"/>
              <a:sym typeface="Arial"/>
            </a:endParaRPr>
          </a:p>
          <a:p>
            <a:pPr marL="273050" marR="0" lvl="1" indent="0" algn="l" defTabSz="914400" rtl="0" eaLnBrk="1" fontAlgn="auto" latinLnBrk="0" hangingPunct="1">
              <a:lnSpc>
                <a:spcPct val="150000"/>
              </a:lnSpc>
              <a:spcBef>
                <a:spcPts val="0"/>
              </a:spcBef>
              <a:spcAft>
                <a:spcPts val="0"/>
              </a:spcAft>
              <a:buClr>
                <a:srgbClr val="000000"/>
              </a:buClr>
              <a:buSzPts val="2000"/>
              <a:buNone/>
              <a:tabLst/>
              <a:defRPr/>
            </a:pPr>
            <a:endParaRPr lang="en-US" sz="2800" i="1" kern="0">
              <a:solidFill>
                <a:srgbClr val="000000"/>
              </a:solidFill>
              <a:latin typeface="Arial"/>
              <a:cs typeface="Calibri"/>
              <a:sym typeface="Arial"/>
            </a:endParaRPr>
          </a:p>
          <a:p>
            <a:pPr marL="273050" marR="0" lvl="1" indent="0" algn="l" defTabSz="914400" rtl="0" eaLnBrk="1" fontAlgn="auto" latinLnBrk="0" hangingPunct="1">
              <a:lnSpc>
                <a:spcPct val="150000"/>
              </a:lnSpc>
              <a:spcBef>
                <a:spcPts val="0"/>
              </a:spcBef>
              <a:spcAft>
                <a:spcPts val="0"/>
              </a:spcAft>
              <a:buClr>
                <a:srgbClr val="000000"/>
              </a:buClr>
              <a:buSzPts val="2000"/>
              <a:buNone/>
              <a:tabLst/>
              <a:defRPr/>
            </a:pPr>
            <a:r>
              <a:rPr lang="en-US" sz="3200">
                <a:solidFill>
                  <a:srgbClr val="002060"/>
                </a:solidFill>
                <a:latin typeface="Arial"/>
                <a:cs typeface="Arial"/>
              </a:rPr>
              <a:t>For more information, please visit</a:t>
            </a:r>
            <a:r>
              <a:rPr lang="en-US" sz="3200">
                <a:latin typeface="Arial"/>
                <a:cs typeface="Arial"/>
              </a:rPr>
              <a:t>: </a:t>
            </a:r>
            <a:r>
              <a:rPr lang="en-US" sz="3200">
                <a:solidFill>
                  <a:srgbClr val="0066FF"/>
                </a:solidFill>
                <a:latin typeface="Arial"/>
                <a:cs typeface="Arial"/>
              </a:rPr>
              <a:t>https://bit.ly/SB552_DroughtPlanning</a:t>
            </a:r>
          </a:p>
          <a:p>
            <a:pPr marL="0" indent="0">
              <a:buNone/>
            </a:pPr>
            <a:endParaRPr lang="en-US"/>
          </a:p>
        </p:txBody>
      </p:sp>
      <p:pic>
        <p:nvPicPr>
          <p:cNvPr id="7" name="Picture 6">
            <a:extLst>
              <a:ext uri="{FF2B5EF4-FFF2-40B4-BE49-F238E27FC236}">
                <a16:creationId xmlns:a16="http://schemas.microsoft.com/office/drawing/2014/main" id="{8239B665-D9DA-6515-C58B-EF886BAACEE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1078" t="134" r="53818" b="-134"/>
          <a:stretch/>
        </p:blipFill>
        <p:spPr>
          <a:xfrm>
            <a:off x="9862457" y="0"/>
            <a:ext cx="2326495" cy="6176963"/>
          </a:xfrm>
          <a:prstGeom prst="rect">
            <a:avLst/>
          </a:prstGeom>
        </p:spPr>
      </p:pic>
      <p:sp>
        <p:nvSpPr>
          <p:cNvPr id="9" name="Text Placeholder 3">
            <a:extLst>
              <a:ext uri="{FF2B5EF4-FFF2-40B4-BE49-F238E27FC236}">
                <a16:creationId xmlns:a16="http://schemas.microsoft.com/office/drawing/2014/main" id="{D52D7FE8-788B-9F82-B2C0-A24AEDDDA310}"/>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12580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0B71F7-C43B-47BC-AB20-60525396FD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01" y="0"/>
            <a:ext cx="12187075" cy="6858000"/>
          </a:xfrm>
          <a:prstGeom prst="rect">
            <a:avLst/>
          </a:prstGeom>
        </p:spPr>
      </p:pic>
      <p:sp>
        <p:nvSpPr>
          <p:cNvPr id="10" name="Title 3">
            <a:extLst>
              <a:ext uri="{FF2B5EF4-FFF2-40B4-BE49-F238E27FC236}">
                <a16:creationId xmlns:a16="http://schemas.microsoft.com/office/drawing/2014/main" id="{358D78C0-D77A-4F79-AEB4-5A582F8D60E1}"/>
              </a:ext>
            </a:extLst>
          </p:cNvPr>
          <p:cNvSpPr txBox="1">
            <a:spLocks/>
          </p:cNvSpPr>
          <p:nvPr/>
        </p:nvSpPr>
        <p:spPr>
          <a:xfrm>
            <a:off x="1128409" y="478563"/>
            <a:ext cx="10996883" cy="1462314"/>
          </a:xfrm>
          <a:prstGeom prst="rect">
            <a:avLst/>
          </a:prstGeom>
        </p:spPr>
        <p:txBody>
          <a:bodyPr vert="horz" lIns="274320" tIns="45720" rIns="274320" bIns="45720" rtlCol="0" anchor="t" anchorCtr="0">
            <a:noAutofit/>
          </a:bodyPr>
          <a:lstStyle/>
          <a:p>
            <a:pPr algn="r">
              <a:lnSpc>
                <a:spcPct val="90000"/>
              </a:lnSpc>
              <a:spcBef>
                <a:spcPct val="0"/>
              </a:spcBef>
              <a:defRPr/>
            </a:pPr>
            <a:r>
              <a:rPr lang="en-US" sz="4400" b="1">
                <a:solidFill>
                  <a:schemeClr val="bg1"/>
                </a:solidFill>
                <a:latin typeface="Arial"/>
                <a:ea typeface="+mj-ea"/>
                <a:cs typeface="Arial"/>
              </a:rPr>
              <a:t> Administrator</a:t>
            </a:r>
            <a:r>
              <a:rPr kumimoji="0" lang="en-US" sz="4400" b="1" i="0" u="none" strike="noStrike" kern="1200" cap="none" spc="0" normalizeH="0" baseline="0" noProof="0">
                <a:ln>
                  <a:noFill/>
                </a:ln>
                <a:solidFill>
                  <a:schemeClr val="bg1"/>
                </a:solidFill>
                <a:effectLst/>
                <a:uLnTx/>
                <a:uFillTx/>
                <a:latin typeface="Arial"/>
                <a:ea typeface="+mj-ea"/>
                <a:cs typeface="Arial"/>
              </a:rPr>
              <a:t> Overview</a:t>
            </a:r>
            <a:r>
              <a:rPr lang="en-US" sz="4400" b="1">
                <a:solidFill>
                  <a:schemeClr val="bg1"/>
                </a:solidFill>
                <a:latin typeface="Arial"/>
                <a:ea typeface="+mj-ea"/>
                <a:cs typeface="Arial"/>
              </a:rPr>
              <a:t> </a:t>
            </a:r>
            <a:endParaRPr lang="en-US" sz="4400" b="1" i="0" u="none" strike="noStrike" kern="1200" cap="none" spc="0" normalizeH="0" baseline="0" noProof="0">
              <a:ln>
                <a:noFill/>
              </a:ln>
              <a:solidFill>
                <a:schemeClr val="bg1"/>
              </a:solidFill>
              <a:effectLst/>
              <a:uLnTx/>
              <a:uFillTx/>
              <a:latin typeface="Arial"/>
              <a:ea typeface="+mj-ea"/>
              <a:cs typeface="Arial"/>
            </a:endParaRPr>
          </a:p>
          <a:p>
            <a:pPr algn="r">
              <a:lnSpc>
                <a:spcPct val="90000"/>
              </a:lnSpc>
              <a:spcBef>
                <a:spcPct val="0"/>
              </a:spcBef>
              <a:defRPr/>
            </a:pPr>
            <a:r>
              <a:rPr lang="en-US" sz="4000" b="1">
                <a:solidFill>
                  <a:schemeClr val="bg1"/>
                </a:solidFill>
                <a:latin typeface="Arial"/>
                <a:ea typeface="+mj-ea"/>
                <a:cs typeface="Arial"/>
              </a:rPr>
              <a:t>Allensworth Community Services District</a:t>
            </a: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chemeClr val="bg1"/>
              </a:solidFill>
              <a:effectLst/>
              <a:uLnTx/>
              <a:uFillTx/>
              <a:latin typeface="Myriad"/>
              <a:ea typeface="+mj-ea"/>
              <a:cs typeface="+mj-cs"/>
            </a:endParaRPr>
          </a:p>
        </p:txBody>
      </p:sp>
      <p:sp>
        <p:nvSpPr>
          <p:cNvPr id="11" name="Subtitle 5">
            <a:extLst>
              <a:ext uri="{FF2B5EF4-FFF2-40B4-BE49-F238E27FC236}">
                <a16:creationId xmlns:a16="http://schemas.microsoft.com/office/drawing/2014/main" id="{750A3470-F3A8-41D0-9AE8-90E7F176C726}"/>
              </a:ext>
            </a:extLst>
          </p:cNvPr>
          <p:cNvSpPr txBox="1">
            <a:spLocks/>
          </p:cNvSpPr>
          <p:nvPr/>
        </p:nvSpPr>
        <p:spPr>
          <a:xfrm>
            <a:off x="4145451" y="2522303"/>
            <a:ext cx="7966460" cy="1762617"/>
          </a:xfrm>
          <a:prstGeom prst="rect">
            <a:avLst/>
          </a:prstGeom>
        </p:spPr>
        <p:txBody>
          <a:bodyPr vert="horz" lIns="274320" tIns="45720" rIns="274320" bIns="45720" rtlCol="0" anchor="t">
            <a:noAutofit/>
          </a:bodyPr>
          <a:lstStyle/>
          <a:p>
            <a:pPr algn="r"/>
            <a:r>
              <a:rPr lang="en-US" sz="3200" b="1">
                <a:solidFill>
                  <a:schemeClr val="bg1"/>
                </a:solidFill>
                <a:latin typeface="Arial"/>
                <a:cs typeface="Arial"/>
              </a:rPr>
              <a:t>Bryan Potter, P.E.</a:t>
            </a:r>
          </a:p>
          <a:p>
            <a:pPr algn="r"/>
            <a:r>
              <a:rPr lang="en-US" sz="2800" b="1">
                <a:solidFill>
                  <a:schemeClr val="bg1"/>
                </a:solidFill>
                <a:latin typeface="Arial"/>
                <a:cs typeface="Arial"/>
              </a:rPr>
              <a:t>Senior Water Resource Control Engineer</a:t>
            </a:r>
          </a:p>
          <a:p>
            <a:pPr algn="r"/>
            <a:r>
              <a:rPr lang="en-US" sz="2800" b="1">
                <a:solidFill>
                  <a:schemeClr val="bg1"/>
                </a:solidFill>
                <a:latin typeface="Arial"/>
                <a:cs typeface="Arial"/>
              </a:rPr>
              <a:t>Division of Drinking Water, SAFER</a:t>
            </a:r>
          </a:p>
        </p:txBody>
      </p:sp>
      <p:sp>
        <p:nvSpPr>
          <p:cNvPr id="7" name="Slide Number Placeholder 6">
            <a:extLst>
              <a:ext uri="{FF2B5EF4-FFF2-40B4-BE49-F238E27FC236}">
                <a16:creationId xmlns:a16="http://schemas.microsoft.com/office/drawing/2014/main" id="{9A1A4F53-4BC7-4977-9386-FADC5EC8A292}"/>
              </a:ext>
            </a:extLst>
          </p:cNvPr>
          <p:cNvSpPr>
            <a:spLocks noGrp="1"/>
          </p:cNvSpPr>
          <p:nvPr>
            <p:ph type="sldNum" sz="quarter" idx="12"/>
          </p:nvPr>
        </p:nvSpPr>
        <p:spPr>
          <a:xfrm>
            <a:off x="-209551" y="-3901"/>
            <a:ext cx="733425" cy="501650"/>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15</a:t>
            </a:fld>
            <a:endParaRPr lang="en-US" sz="1400">
              <a:solidFill>
                <a:schemeClr val="bg1"/>
              </a:solidFill>
              <a:latin typeface="Arial" panose="020B0604020202020204" pitchFamily="34" charset="0"/>
              <a:cs typeface="Arial" panose="020B0604020202020204" pitchFamily="34" charset="0"/>
            </a:endParaRPr>
          </a:p>
        </p:txBody>
      </p:sp>
      <p:sp>
        <p:nvSpPr>
          <p:cNvPr id="2" name="Text Placeholder 3">
            <a:extLst>
              <a:ext uri="{FF2B5EF4-FFF2-40B4-BE49-F238E27FC236}">
                <a16:creationId xmlns:a16="http://schemas.microsoft.com/office/drawing/2014/main" id="{6EA12EDD-3765-B660-9717-94CF54225622}"/>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159974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F3684A-B898-4DEC-8868-896B982AF5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9EDDC78-11C9-4DD5-B7CF-1908D314F27E}"/>
              </a:ext>
              <a:ext uri="{C183D7F6-B498-43B3-948B-1728B52AA6E4}">
                <adec:decorative xmlns:adec="http://schemas.microsoft.com/office/drawing/2017/decorative" val="1"/>
              </a:ext>
            </a:extLst>
          </p:cNvPr>
          <p:cNvSpPr>
            <a:spLocks noGrp="1"/>
          </p:cNvSpPr>
          <p:nvPr>
            <p:ph type="sldNum" sz="quarter" idx="12"/>
          </p:nvPr>
        </p:nvSpPr>
        <p:spPr>
          <a:xfrm>
            <a:off x="-547688" y="11676"/>
            <a:ext cx="1095375" cy="501650"/>
          </a:xfrm>
        </p:spPr>
        <p:txBody>
          <a:bodyPr/>
          <a:lstStyle/>
          <a:p>
            <a:fld id="{24655814-818E-4F10-A551-7DDEBFD1FEF5}" type="slidenum">
              <a:rPr lang="en-US" sz="1800" smtClean="0">
                <a:latin typeface="Arial" panose="020B0604020202020204" pitchFamily="34" charset="0"/>
                <a:cs typeface="Arial" panose="020B0604020202020204" pitchFamily="34" charset="0"/>
              </a:rPr>
              <a:pPr/>
              <a:t>16</a:t>
            </a:fld>
            <a:endParaRPr lang="en-US" sz="140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4F668E7B-6F36-4365-ABAE-FD56878A1B89}"/>
              </a:ext>
            </a:extLst>
          </p:cNvPr>
          <p:cNvSpPr>
            <a:spLocks noGrp="1"/>
          </p:cNvSpPr>
          <p:nvPr>
            <p:ph type="title"/>
          </p:nvPr>
        </p:nvSpPr>
        <p:spPr>
          <a:xfrm>
            <a:off x="914400" y="205656"/>
            <a:ext cx="10515600" cy="779463"/>
          </a:xfrm>
        </p:spPr>
        <p:txBody>
          <a:bodyPr>
            <a:normAutofit/>
          </a:bodyPr>
          <a:lstStyle/>
          <a:p>
            <a:pPr algn="ctr"/>
            <a:r>
              <a:rPr lang="en-US" sz="3200" b="1">
                <a:solidFill>
                  <a:srgbClr val="001B36"/>
                </a:solidFill>
                <a:latin typeface="Arial"/>
                <a:cs typeface="Arial"/>
              </a:rPr>
              <a:t>What is a Limited Scope Administrator? </a:t>
            </a:r>
            <a:endParaRPr lang="en-US" sz="3200">
              <a:latin typeface="Arial"/>
              <a:cs typeface="Arial"/>
            </a:endParaRPr>
          </a:p>
        </p:txBody>
      </p:sp>
      <p:sp>
        <p:nvSpPr>
          <p:cNvPr id="17" name="Content Placeholder 16">
            <a:extLst>
              <a:ext uri="{FF2B5EF4-FFF2-40B4-BE49-F238E27FC236}">
                <a16:creationId xmlns:a16="http://schemas.microsoft.com/office/drawing/2014/main" id="{699BD499-5EC7-4284-8C13-C29A3D24331C}"/>
              </a:ext>
              <a:ext uri="{C183D7F6-B498-43B3-948B-1728B52AA6E4}">
                <adec:decorative xmlns:adec="http://schemas.microsoft.com/office/drawing/2017/decorative" val="0"/>
              </a:ext>
            </a:extLst>
          </p:cNvPr>
          <p:cNvSpPr>
            <a:spLocks noGrp="1"/>
          </p:cNvSpPr>
          <p:nvPr>
            <p:ph sz="half" idx="1"/>
          </p:nvPr>
        </p:nvSpPr>
        <p:spPr>
          <a:xfrm>
            <a:off x="390524" y="1086444"/>
            <a:ext cx="11563351" cy="3345388"/>
          </a:xfrm>
        </p:spPr>
        <p:txBody>
          <a:bodyPr vert="horz" lIns="91440" tIns="45720" rIns="91440" bIns="45720" rtlCol="0" anchor="t">
            <a:normAutofit fontScale="25000" lnSpcReduction="20000"/>
          </a:bodyPr>
          <a:lstStyle/>
          <a:p>
            <a:pPr>
              <a:lnSpc>
                <a:spcPct val="110000"/>
              </a:lnSpc>
            </a:pPr>
            <a:r>
              <a:rPr lang="en-US" sz="11200">
                <a:latin typeface="Arial"/>
                <a:cs typeface="Arial"/>
              </a:rPr>
              <a:t>A limited scope administrator is a person or entity that is appointed and/or authorized to assist in the technical, managerial, and/or financial operations and management of a designated water system to provide an adequate supply of safe and affordable drinking water.</a:t>
            </a:r>
          </a:p>
          <a:p>
            <a:pPr>
              <a:lnSpc>
                <a:spcPct val="110000"/>
              </a:lnSpc>
            </a:pPr>
            <a:r>
              <a:rPr lang="en-US" sz="11200">
                <a:latin typeface="Arial"/>
                <a:cs typeface="Arial"/>
              </a:rPr>
              <a:t>A limited scope administrator is required to have:</a:t>
            </a:r>
          </a:p>
          <a:p>
            <a:pPr lvl="1">
              <a:lnSpc>
                <a:spcPct val="110000"/>
              </a:lnSpc>
              <a:buFont typeface="Courier New" panose="02070309020205020404" pitchFamily="49" charset="0"/>
              <a:buChar char="o"/>
            </a:pPr>
            <a:r>
              <a:rPr lang="en-US" sz="11200">
                <a:latin typeface="Arial"/>
                <a:cs typeface="Arial"/>
              </a:rPr>
              <a:t>All necessary licenses and certifications for scope of appointment</a:t>
            </a:r>
          </a:p>
          <a:p>
            <a:pPr lvl="1">
              <a:lnSpc>
                <a:spcPct val="110000"/>
              </a:lnSpc>
              <a:buFont typeface="Courier New" panose="02070309020205020404" pitchFamily="49" charset="0"/>
              <a:buChar char="o"/>
            </a:pPr>
            <a:r>
              <a:rPr lang="en-US" sz="11200">
                <a:latin typeface="Arial"/>
                <a:cs typeface="Arial"/>
              </a:rPr>
              <a:t>Sufficient experience for scope of appointment</a:t>
            </a:r>
          </a:p>
          <a:p>
            <a:pPr lvl="1">
              <a:lnSpc>
                <a:spcPct val="110000"/>
              </a:lnSpc>
              <a:buFont typeface="Courier New" panose="02070309020205020404" pitchFamily="49" charset="0"/>
              <a:buChar char="o"/>
            </a:pPr>
            <a:r>
              <a:rPr lang="en-US" sz="11200">
                <a:latin typeface="Arial"/>
                <a:cs typeface="Arial"/>
              </a:rPr>
              <a:t>Subject to a background check.</a:t>
            </a:r>
          </a:p>
          <a:p>
            <a:pPr marL="0" indent="0">
              <a:buNone/>
            </a:pPr>
            <a:endParaRPr lang="en-US"/>
          </a:p>
        </p:txBody>
      </p:sp>
      <p:pic>
        <p:nvPicPr>
          <p:cNvPr id="9" name="Graphic 8">
            <a:extLst>
              <a:ext uri="{FF2B5EF4-FFF2-40B4-BE49-F238E27FC236}">
                <a16:creationId xmlns:a16="http://schemas.microsoft.com/office/drawing/2014/main" id="{E335D0C4-B78C-4C9C-AF51-630C39115E1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556596" y="3777536"/>
            <a:ext cx="2516342" cy="2516342"/>
          </a:xfrm>
          <a:prstGeom prst="rect">
            <a:avLst/>
          </a:prstGeom>
        </p:spPr>
      </p:pic>
      <p:sp>
        <p:nvSpPr>
          <p:cNvPr id="2" name="Text Placeholder 3">
            <a:extLst>
              <a:ext uri="{FF2B5EF4-FFF2-40B4-BE49-F238E27FC236}">
                <a16:creationId xmlns:a16="http://schemas.microsoft.com/office/drawing/2014/main" id="{2CC6C9A2-5CDA-7366-3273-B88A1580AC09}"/>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3728463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1226C-A02D-46E0-B54E-2A57969892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6" name="Rectangle 5">
            <a:extLst>
              <a:ext uri="{C183D7F6-B498-43B3-948B-1728B52AA6E4}">
                <adec:decorative xmlns:adec="http://schemas.microsoft.com/office/drawing/2017/decorative" val="1"/>
              </a:ext>
            </a:extLst>
          </p:cNvPr>
          <p:cNvSpPr>
            <a:spLocks noChangeAspect="1"/>
          </p:cNvSpPr>
          <p:nvPr/>
        </p:nvSpPr>
        <p:spPr>
          <a:xfrm>
            <a:off x="-6254" y="-23445"/>
            <a:ext cx="3657600" cy="327888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42506"/>
            <a:ext cx="1969008" cy="1969008"/>
          </a:xfrm>
          <a:prstGeom prst="rect">
            <a:avLst/>
          </a:prstGeom>
        </p:spPr>
      </p:pic>
      <p:sp>
        <p:nvSpPr>
          <p:cNvPr id="9" name="Title 1">
            <a:extLst>
              <a:ext uri="{C183D7F6-B498-43B3-948B-1728B52AA6E4}">
                <adec:decorative xmlns:adec="http://schemas.microsoft.com/office/drawing/2017/decorative" val="1"/>
              </a:ext>
            </a:extLst>
          </p:cNvPr>
          <p:cNvSpPr>
            <a:spLocks noGrp="1"/>
          </p:cNvSpPr>
          <p:nvPr>
            <p:ph type="title"/>
          </p:nvPr>
        </p:nvSpPr>
        <p:spPr>
          <a:xfrm>
            <a:off x="-6254" y="2133600"/>
            <a:ext cx="3657600" cy="752475"/>
          </a:xfrm>
        </p:spPr>
        <p:txBody>
          <a:bodyPr>
            <a:normAutofit/>
          </a:bodyPr>
          <a:lstStyle/>
          <a:p>
            <a:pPr algn="ctr"/>
            <a:r>
              <a:rPr lang="en-US" sz="2400">
                <a:solidFill>
                  <a:schemeClr val="bg1"/>
                </a:solidFill>
                <a:latin typeface="Myriad"/>
              </a:rPr>
              <a:t>ADMINISTRATORS</a:t>
            </a:r>
          </a:p>
        </p:txBody>
      </p:sp>
      <p:sp>
        <p:nvSpPr>
          <p:cNvPr id="8" name="Isosceles Triangle 7">
            <a:extLst>
              <a:ext uri="{C183D7F6-B498-43B3-948B-1728B52AA6E4}">
                <adec:decorative xmlns:adec="http://schemas.microsoft.com/office/drawing/2017/decorative" val="1"/>
              </a:ext>
            </a:extLst>
          </p:cNvPr>
          <p:cNvSpPr/>
          <p:nvPr/>
        </p:nvSpPr>
        <p:spPr>
          <a:xfrm rot="10800000">
            <a:off x="1517745" y="3278884"/>
            <a:ext cx="609600" cy="304800"/>
          </a:xfrm>
          <a:prstGeom prst="triangle">
            <a:avLst/>
          </a:prstGeom>
          <a:solidFill>
            <a:schemeClr val="accent2">
              <a:lumMod val="75000"/>
            </a:schemeClr>
          </a:solidFill>
          <a:ln>
            <a:solidFill>
              <a:srgbClr val="2A76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03D2B0-1EB9-4F6C-87EE-C3DB51F7749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0194" t="-1" b="15196"/>
          <a:stretch/>
        </p:blipFill>
        <p:spPr>
          <a:xfrm flipH="1">
            <a:off x="-1" y="3255438"/>
            <a:ext cx="3651346" cy="3105662"/>
          </a:xfrm>
          <a:prstGeom prst="rect">
            <a:avLst/>
          </a:prstGeom>
        </p:spPr>
      </p:pic>
      <p:sp>
        <p:nvSpPr>
          <p:cNvPr id="3" name="TextBox 2">
            <a:extLst>
              <a:ext uri="{FF2B5EF4-FFF2-40B4-BE49-F238E27FC236}">
                <a16:creationId xmlns:a16="http://schemas.microsoft.com/office/drawing/2014/main" id="{FE82F1EA-175C-1FA0-3F02-EC33721E558C}"/>
              </a:ext>
            </a:extLst>
          </p:cNvPr>
          <p:cNvSpPr txBox="1"/>
          <p:nvPr/>
        </p:nvSpPr>
        <p:spPr>
          <a:xfrm>
            <a:off x="5708744" y="215333"/>
            <a:ext cx="5740305" cy="584775"/>
          </a:xfrm>
          <a:prstGeom prst="rect">
            <a:avLst/>
          </a:prstGeom>
          <a:noFill/>
        </p:spPr>
        <p:txBody>
          <a:bodyPr wrap="square" rtlCol="0">
            <a:spAutoFit/>
          </a:bodyPr>
          <a:lstStyle/>
          <a:p>
            <a:r>
              <a:rPr lang="en-US" sz="3200" b="1">
                <a:solidFill>
                  <a:srgbClr val="002060"/>
                </a:solidFill>
                <a:latin typeface="Arial" panose="020B0604020202020204" pitchFamily="34" charset="0"/>
                <a:cs typeface="Arial" panose="020B0604020202020204" pitchFamily="34" charset="0"/>
              </a:rPr>
              <a:t>Administrator Authority</a:t>
            </a:r>
          </a:p>
        </p:txBody>
      </p:sp>
      <p:sp>
        <p:nvSpPr>
          <p:cNvPr id="13" name="Content Placeholder 2">
            <a:extLst>
              <a:ext uri="{FF2B5EF4-FFF2-40B4-BE49-F238E27FC236}">
                <a16:creationId xmlns:a16="http://schemas.microsoft.com/office/drawing/2014/main" id="{1CAE062A-E082-4721-BFA2-3905EA580D7F}"/>
              </a:ext>
            </a:extLst>
          </p:cNvPr>
          <p:cNvSpPr>
            <a:spLocks noGrp="1"/>
          </p:cNvSpPr>
          <p:nvPr>
            <p:ph idx="1"/>
          </p:nvPr>
        </p:nvSpPr>
        <p:spPr>
          <a:xfrm>
            <a:off x="3886271" y="1029357"/>
            <a:ext cx="8070803" cy="4380843"/>
          </a:xfrm>
        </p:spPr>
        <p:txBody>
          <a:bodyPr vert="horz" lIns="91440" tIns="45720" rIns="91440" bIns="45720" rtlCol="0" anchor="t">
            <a:normAutofit/>
          </a:bodyPr>
          <a:lstStyle/>
          <a:p>
            <a:pPr marL="0" indent="0">
              <a:buNone/>
            </a:pPr>
            <a:endParaRPr lang="en-US" sz="1600">
              <a:latin typeface="Arial"/>
              <a:cs typeface="Arial"/>
            </a:endParaRPr>
          </a:p>
          <a:p>
            <a:r>
              <a:rPr lang="en-US" sz="3000">
                <a:solidFill>
                  <a:schemeClr val="accent2">
                    <a:lumMod val="75000"/>
                  </a:schemeClr>
                </a:solidFill>
                <a:latin typeface="Arial"/>
                <a:cs typeface="Calibri"/>
              </a:rPr>
              <a:t>Applicability:</a:t>
            </a:r>
            <a:endParaRPr lang="en-US" sz="3000">
              <a:solidFill>
                <a:schemeClr val="accent2">
                  <a:lumMod val="75000"/>
                </a:schemeClr>
              </a:solidFill>
              <a:latin typeface="Arial"/>
              <a:ea typeface="+mn-lt"/>
              <a:cs typeface="+mn-lt"/>
            </a:endParaRPr>
          </a:p>
          <a:p>
            <a:pPr lvl="1"/>
            <a:r>
              <a:rPr lang="en-US" sz="2600">
                <a:latin typeface="Arial"/>
                <a:ea typeface="+mn-lt"/>
                <a:cs typeface="+mn-lt"/>
              </a:rPr>
              <a:t>A public water system or state small water system that serves a disadvantaged community and that the state board finds consistently fails to provide an adequate supply of affordable, safe drinking water.</a:t>
            </a:r>
          </a:p>
          <a:p>
            <a:pPr lvl="1"/>
            <a:endParaRPr lang="en-US" sz="2600">
              <a:latin typeface="Arial"/>
              <a:cs typeface="Arial"/>
            </a:endParaRPr>
          </a:p>
          <a:p>
            <a:r>
              <a:rPr lang="en-US" sz="3000">
                <a:solidFill>
                  <a:schemeClr val="accent2">
                    <a:lumMod val="75000"/>
                  </a:schemeClr>
                </a:solidFill>
                <a:latin typeface="Arial"/>
                <a:cs typeface="Arial"/>
              </a:rPr>
              <a:t>Policy Handbook:</a:t>
            </a:r>
          </a:p>
          <a:p>
            <a:pPr lvl="1"/>
            <a:r>
              <a:rPr lang="en-US" sz="2600" u="sng">
                <a:latin typeface="Arial"/>
                <a:cs typeface="Arial"/>
              </a:rPr>
              <a:t>bit.ly/</a:t>
            </a:r>
            <a:r>
              <a:rPr lang="en-US" sz="2600" u="sng" err="1">
                <a:latin typeface="Arial"/>
                <a:cs typeface="Arial"/>
              </a:rPr>
              <a:t>Administrator_Policy_Handbook</a:t>
            </a:r>
            <a:endParaRPr lang="en-US" sz="2600" u="sng">
              <a:latin typeface="Arial"/>
              <a:cs typeface="Arial"/>
            </a:endParaRPr>
          </a:p>
        </p:txBody>
      </p:sp>
      <p:sp>
        <p:nvSpPr>
          <p:cNvPr id="2" name="Slide Number Placeholder 2">
            <a:extLst>
              <a:ext uri="{FF2B5EF4-FFF2-40B4-BE49-F238E27FC236}">
                <a16:creationId xmlns:a16="http://schemas.microsoft.com/office/drawing/2014/main" id="{BB658A07-873D-F2FB-2E8E-BE4D6E1D775E}"/>
              </a:ext>
              <a:ext uri="{C183D7F6-B498-43B3-948B-1728B52AA6E4}">
                <adec:decorative xmlns:adec="http://schemas.microsoft.com/office/drawing/2017/decorative" val="1"/>
              </a:ext>
            </a:extLst>
          </p:cNvPr>
          <p:cNvSpPr>
            <a:spLocks noGrp="1"/>
          </p:cNvSpPr>
          <p:nvPr>
            <p:ph type="sldNum" sz="quarter" idx="12"/>
          </p:nvPr>
        </p:nvSpPr>
        <p:spPr>
          <a:xfrm>
            <a:off x="-481332" y="-5476"/>
            <a:ext cx="1013267" cy="689307"/>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17</a:t>
            </a:fld>
            <a:endParaRPr lang="en-US" sz="180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2E48D45-389B-390A-FBB9-2EF029FFC274}"/>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3752601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095F54-F7A6-490B-9DA5-F7077E7F3A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F96FB23E-EDAB-4A67-B961-A195C6638900}"/>
              </a:ext>
              <a:ext uri="{C183D7F6-B498-43B3-948B-1728B52AA6E4}">
                <adec:decorative xmlns:adec="http://schemas.microsoft.com/office/drawing/2017/decorative" val="1"/>
              </a:ext>
            </a:extLst>
          </p:cNvPr>
          <p:cNvSpPr>
            <a:spLocks noGrp="1"/>
          </p:cNvSpPr>
          <p:nvPr>
            <p:ph type="sldNum" sz="quarter" idx="12"/>
          </p:nvPr>
        </p:nvSpPr>
        <p:spPr>
          <a:xfrm>
            <a:off x="-590552" y="153444"/>
            <a:ext cx="1181100" cy="345838"/>
          </a:xfrm>
        </p:spPr>
        <p:txBody>
          <a:bodyPr/>
          <a:lstStyle/>
          <a:p>
            <a:fld id="{24655814-818E-4F10-A551-7DDEBFD1FEF5}" type="slidenum">
              <a:rPr lang="en-US" sz="1800" smtClean="0">
                <a:latin typeface="Arial" panose="020B0604020202020204" pitchFamily="34" charset="0"/>
                <a:cs typeface="Arial" panose="020B0604020202020204" pitchFamily="34" charset="0"/>
              </a:rPr>
              <a:pPr/>
              <a:t>18</a:t>
            </a:fld>
            <a:endParaRPr lang="en-US" sz="140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5EB7BB87-716F-4716-82BC-822FBD716EE5}"/>
              </a:ext>
            </a:extLst>
          </p:cNvPr>
          <p:cNvSpPr>
            <a:spLocks noGrp="1"/>
          </p:cNvSpPr>
          <p:nvPr>
            <p:ph type="title"/>
          </p:nvPr>
        </p:nvSpPr>
        <p:spPr>
          <a:xfrm>
            <a:off x="838199" y="136762"/>
            <a:ext cx="10515600" cy="777875"/>
          </a:xfrm>
        </p:spPr>
        <p:txBody>
          <a:bodyPr>
            <a:normAutofit/>
          </a:bodyPr>
          <a:lstStyle/>
          <a:p>
            <a:pPr algn="ctr"/>
            <a:r>
              <a:rPr lang="en-US" sz="3200" b="1">
                <a:solidFill>
                  <a:srgbClr val="002060"/>
                </a:solidFill>
                <a:latin typeface="Arial"/>
                <a:cs typeface="Arial"/>
              </a:rPr>
              <a:t>Administrator Appointment Process</a:t>
            </a:r>
            <a:endParaRPr lang="en-US" sz="3200">
              <a:solidFill>
                <a:srgbClr val="002060"/>
              </a:solidFill>
              <a:latin typeface="Arial"/>
              <a:cs typeface="Arial"/>
            </a:endParaRPr>
          </a:p>
        </p:txBody>
      </p:sp>
      <p:graphicFrame>
        <p:nvGraphicFramePr>
          <p:cNvPr id="4" name="Diagram 3" descr="Flow diagram">
            <a:extLst>
              <a:ext uri="{FF2B5EF4-FFF2-40B4-BE49-F238E27FC236}">
                <a16:creationId xmlns:a16="http://schemas.microsoft.com/office/drawing/2014/main" id="{2C5B3E69-19DF-4DC6-892D-7C1C25B5DD1A}"/>
              </a:ext>
            </a:extLst>
          </p:cNvPr>
          <p:cNvGraphicFramePr/>
          <p:nvPr>
            <p:extLst>
              <p:ext uri="{D42A27DB-BD31-4B8C-83A1-F6EECF244321}">
                <p14:modId xmlns:p14="http://schemas.microsoft.com/office/powerpoint/2010/main" val="2107723256"/>
              </p:ext>
            </p:extLst>
          </p:nvPr>
        </p:nvGraphicFramePr>
        <p:xfrm>
          <a:off x="0" y="1051399"/>
          <a:ext cx="12188950" cy="4972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3">
            <a:extLst>
              <a:ext uri="{FF2B5EF4-FFF2-40B4-BE49-F238E27FC236}">
                <a16:creationId xmlns:a16="http://schemas.microsoft.com/office/drawing/2014/main" id="{FDAC8CD6-FA27-BC2E-DD9C-B0D5C6669F1C}"/>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71061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EACE0-96C9-9A4D-949B-88C9CF44D5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9" name="Slide Number Placeholder 8">
            <a:extLst>
              <a:ext uri="{FF2B5EF4-FFF2-40B4-BE49-F238E27FC236}">
                <a16:creationId xmlns:a16="http://schemas.microsoft.com/office/drawing/2014/main" id="{B7DF0B06-2935-451A-A65C-1F3DC4E75A1F}"/>
              </a:ext>
              <a:ext uri="{C183D7F6-B498-43B3-948B-1728B52AA6E4}">
                <adec:decorative xmlns:adec="http://schemas.microsoft.com/office/drawing/2017/decorative" val="1"/>
              </a:ext>
            </a:extLst>
          </p:cNvPr>
          <p:cNvSpPr>
            <a:spLocks noGrp="1"/>
          </p:cNvSpPr>
          <p:nvPr>
            <p:ph type="sldNum" sz="quarter" idx="12"/>
          </p:nvPr>
        </p:nvSpPr>
        <p:spPr>
          <a:xfrm>
            <a:off x="-400051" y="125802"/>
            <a:ext cx="1000125" cy="422662"/>
          </a:xfrm>
        </p:spPr>
        <p:txBody>
          <a:bodyPr/>
          <a:lstStyle/>
          <a:p>
            <a:fld id="{24655814-818E-4F10-A551-7DDEBFD1FEF5}" type="slidenum">
              <a:rPr lang="en-US" sz="1800" smtClean="0">
                <a:latin typeface="Arial" panose="020B0604020202020204" pitchFamily="34" charset="0"/>
                <a:cs typeface="Arial" panose="020B0604020202020204" pitchFamily="34" charset="0"/>
              </a:rPr>
              <a:pPr/>
              <a:t>19</a:t>
            </a:fld>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4A449E-4FF4-4581-AB89-20F1EB757CCC}"/>
              </a:ext>
            </a:extLst>
          </p:cNvPr>
          <p:cNvSpPr txBox="1">
            <a:spLocks noGrp="1"/>
          </p:cNvSpPr>
          <p:nvPr>
            <p:ph type="title"/>
          </p:nvPr>
        </p:nvSpPr>
        <p:spPr>
          <a:xfrm>
            <a:off x="1431471" y="285303"/>
            <a:ext cx="9329058" cy="68930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defRPr/>
            </a:pPr>
            <a:r>
              <a:rPr lang="en-US" sz="3200" b="1" kern="1200">
                <a:solidFill>
                  <a:srgbClr val="002060"/>
                </a:solidFill>
                <a:latin typeface="Arial"/>
                <a:cs typeface="Arial"/>
              </a:rPr>
              <a:t>Potential Administrator for Allensworth CSD</a:t>
            </a:r>
            <a:endParaRPr lang="en-US" sz="3200" b="1" u="none" strike="noStrike" kern="1200" cap="none" spc="0" normalizeH="0" baseline="0" noProof="0">
              <a:ln>
                <a:noFill/>
              </a:ln>
              <a:solidFill>
                <a:srgbClr val="002060"/>
              </a:solidFill>
              <a:effectLst/>
              <a:uLnTx/>
              <a:uFillTx/>
              <a:latin typeface="Arial"/>
              <a:cs typeface="Arial"/>
            </a:endParaRPr>
          </a:p>
        </p:txBody>
      </p:sp>
      <p:sp>
        <p:nvSpPr>
          <p:cNvPr id="5" name="Content Placeholder 4">
            <a:extLst>
              <a:ext uri="{FF2B5EF4-FFF2-40B4-BE49-F238E27FC236}">
                <a16:creationId xmlns:a16="http://schemas.microsoft.com/office/drawing/2014/main" id="{39C221C9-14D7-4464-BD1D-7F44CBC88827}"/>
              </a:ext>
            </a:extLst>
          </p:cNvPr>
          <p:cNvSpPr>
            <a:spLocks noGrp="1"/>
          </p:cNvSpPr>
          <p:nvPr>
            <p:ph sz="half" idx="1"/>
          </p:nvPr>
        </p:nvSpPr>
        <p:spPr>
          <a:xfrm>
            <a:off x="600074" y="1377195"/>
            <a:ext cx="10919136" cy="4623499"/>
          </a:xfrm>
        </p:spPr>
        <p:txBody>
          <a:bodyPr vert="horz" lIns="91440" tIns="45720" rIns="91440" bIns="45720" rtlCol="0" anchor="t">
            <a:normAutofit/>
          </a:bodyPr>
          <a:lstStyle/>
          <a:p>
            <a:pPr algn="l" rtl="0" fontAlgn="base">
              <a:buFont typeface="Arial" panose="020B0604020202020204" pitchFamily="34" charset="0"/>
              <a:buChar char="•"/>
            </a:pPr>
            <a:r>
              <a:rPr lang="en-US" b="0" i="0" u="none" strike="noStrike">
                <a:solidFill>
                  <a:srgbClr val="000000"/>
                </a:solidFill>
                <a:effectLst/>
                <a:latin typeface="Arial"/>
                <a:cs typeface="Arial"/>
              </a:rPr>
              <a:t>Potential Limited Scope Administrator has been identified</a:t>
            </a:r>
          </a:p>
          <a:p>
            <a:pPr lvl="1" fontAlgn="base"/>
            <a:r>
              <a:rPr lang="en-US" sz="2800" b="1" i="0">
                <a:solidFill>
                  <a:srgbClr val="000000"/>
                </a:solidFill>
                <a:effectLst/>
                <a:latin typeface="Arial"/>
                <a:cs typeface="Arial"/>
              </a:rPr>
              <a:t>Stantec Inc.</a:t>
            </a:r>
            <a:endParaRPr lang="en-US" sz="2800" i="0">
              <a:solidFill>
                <a:srgbClr val="000000"/>
              </a:solidFill>
              <a:effectLst/>
              <a:latin typeface="Arial"/>
              <a:cs typeface="Arial"/>
            </a:endParaRPr>
          </a:p>
          <a:p>
            <a:pPr algn="l" rtl="0" fontAlgn="base">
              <a:buFont typeface="Arial" panose="020B0604020202020204" pitchFamily="34" charset="0"/>
              <a:buChar char="•"/>
            </a:pPr>
            <a:r>
              <a:rPr lang="en-US">
                <a:solidFill>
                  <a:srgbClr val="000000"/>
                </a:solidFill>
                <a:latin typeface="Arial"/>
                <a:cs typeface="Arial"/>
              </a:rPr>
              <a:t>P</a:t>
            </a:r>
            <a:r>
              <a:rPr lang="en-US" b="0" i="0" u="none" strike="noStrike">
                <a:solidFill>
                  <a:srgbClr val="000000"/>
                </a:solidFill>
                <a:effectLst/>
                <a:latin typeface="Arial"/>
                <a:cs typeface="Arial"/>
              </a:rPr>
              <a:t>ublic notice </a:t>
            </a:r>
            <a:r>
              <a:rPr lang="en-US">
                <a:solidFill>
                  <a:srgbClr val="000000"/>
                </a:solidFill>
                <a:latin typeface="Arial"/>
                <a:cs typeface="Arial"/>
              </a:rPr>
              <a:t>i</a:t>
            </a:r>
            <a:r>
              <a:rPr lang="en-US" b="0" i="0" u="none" strike="noStrike">
                <a:solidFill>
                  <a:srgbClr val="000000"/>
                </a:solidFill>
                <a:effectLst/>
                <a:latin typeface="Arial"/>
                <a:cs typeface="Arial"/>
              </a:rPr>
              <a:t>ncluded:</a:t>
            </a:r>
            <a:r>
              <a:rPr lang="en-US" b="0" i="0">
                <a:solidFill>
                  <a:srgbClr val="000000"/>
                </a:solidFill>
                <a:effectLst/>
                <a:latin typeface="Arial"/>
                <a:cs typeface="Arial"/>
              </a:rPr>
              <a:t>​</a:t>
            </a:r>
          </a:p>
          <a:p>
            <a:pPr lvl="1" fontAlgn="base"/>
            <a:r>
              <a:rPr lang="en-US" sz="2800" b="0" i="0" u="none" strike="noStrike">
                <a:solidFill>
                  <a:srgbClr val="000000"/>
                </a:solidFill>
                <a:effectLst/>
                <a:latin typeface="Arial"/>
                <a:cs typeface="Arial"/>
              </a:rPr>
              <a:t>Name of potential limited scope administrator</a:t>
            </a:r>
            <a:r>
              <a:rPr lang="en-US" sz="2800" b="0" i="0">
                <a:solidFill>
                  <a:srgbClr val="000000"/>
                </a:solidFill>
                <a:effectLst/>
                <a:latin typeface="Arial"/>
                <a:cs typeface="Arial"/>
              </a:rPr>
              <a:t>​</a:t>
            </a:r>
          </a:p>
          <a:p>
            <a:pPr lvl="1" fontAlgn="base"/>
            <a:r>
              <a:rPr lang="en-US" sz="2800" b="0" i="0" u="none" strike="noStrike">
                <a:solidFill>
                  <a:srgbClr val="000000"/>
                </a:solidFill>
                <a:effectLst/>
                <a:latin typeface="Arial"/>
                <a:cs typeface="Arial"/>
              </a:rPr>
              <a:t>Qualifications</a:t>
            </a:r>
            <a:r>
              <a:rPr lang="en-US" sz="2800" b="0" i="0">
                <a:solidFill>
                  <a:srgbClr val="000000"/>
                </a:solidFill>
                <a:effectLst/>
                <a:latin typeface="Arial"/>
                <a:cs typeface="Arial"/>
              </a:rPr>
              <a:t>​​</a:t>
            </a:r>
          </a:p>
          <a:p>
            <a:pPr algn="l" rtl="0" fontAlgn="base">
              <a:buFont typeface="Arial" panose="020B0604020202020204" pitchFamily="34" charset="0"/>
              <a:buChar char="•"/>
            </a:pPr>
            <a:r>
              <a:rPr lang="en-US" b="0" i="0" u="none" strike="noStrike">
                <a:solidFill>
                  <a:srgbClr val="000000"/>
                </a:solidFill>
                <a:effectLst/>
                <a:latin typeface="Arial"/>
                <a:cs typeface="Arial"/>
              </a:rPr>
              <a:t>Public comment period</a:t>
            </a:r>
          </a:p>
          <a:p>
            <a:pPr lvl="1" fontAlgn="base"/>
            <a:r>
              <a:rPr lang="en-US" sz="2800" b="0" i="0">
                <a:solidFill>
                  <a:srgbClr val="000000"/>
                </a:solidFill>
                <a:effectLst/>
                <a:latin typeface="Arial"/>
                <a:cs typeface="Arial"/>
              </a:rPr>
              <a:t>June 20, 2024</a:t>
            </a:r>
          </a:p>
          <a:p>
            <a:pPr marL="457200" lvl="1" indent="0">
              <a:spcBef>
                <a:spcPts val="0"/>
              </a:spcBef>
              <a:spcAft>
                <a:spcPts val="1200"/>
              </a:spcAft>
              <a:buNone/>
            </a:pPr>
            <a:endParaRPr lang="en-US">
              <a:solidFill>
                <a:srgbClr val="001B36"/>
              </a:solidFill>
              <a:latin typeface="Myriad"/>
            </a:endParaRPr>
          </a:p>
          <a:p>
            <a:pPr marL="0" indent="0">
              <a:spcBef>
                <a:spcPts val="0"/>
              </a:spcBef>
              <a:spcAft>
                <a:spcPts val="1200"/>
              </a:spcAft>
              <a:buNone/>
            </a:pPr>
            <a:endParaRPr lang="en-US">
              <a:solidFill>
                <a:srgbClr val="001B36"/>
              </a:solidFill>
              <a:latin typeface="Myriad"/>
            </a:endParaRPr>
          </a:p>
          <a:p>
            <a:endParaRPr lang="en-US"/>
          </a:p>
        </p:txBody>
      </p:sp>
      <p:sp>
        <p:nvSpPr>
          <p:cNvPr id="4" name="Text Placeholder 3">
            <a:extLst>
              <a:ext uri="{FF2B5EF4-FFF2-40B4-BE49-F238E27FC236}">
                <a16:creationId xmlns:a16="http://schemas.microsoft.com/office/drawing/2014/main" id="{A15F37F6-E86B-27D8-F820-14A87DFB4062}"/>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60310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1792941" y="558697"/>
            <a:ext cx="10011916" cy="1604128"/>
          </a:xfrm>
        </p:spPr>
        <p:txBody>
          <a:bodyPr lIns="274320" rIns="274320" anchor="t" anchorCtr="0">
            <a:noAutofit/>
          </a:bodyPr>
          <a:lstStyle/>
          <a:p>
            <a:pPr algn="r"/>
            <a:r>
              <a:rPr lang="en-US" sz="4800" b="1">
                <a:solidFill>
                  <a:schemeClr val="bg1"/>
                </a:solidFill>
                <a:latin typeface="Arial"/>
                <a:cs typeface="Arial"/>
              </a:rPr>
              <a:t>Allensworth Community Services District</a:t>
            </a:r>
          </a:p>
        </p:txBody>
      </p:sp>
      <p:sp>
        <p:nvSpPr>
          <p:cNvPr id="6" name="Subtitle 5">
            <a:extLst>
              <a:ext uri="{FF2B5EF4-FFF2-40B4-BE49-F238E27FC236}">
                <a16:creationId xmlns:a16="http://schemas.microsoft.com/office/drawing/2014/main" id="{750A3470-F3A8-41D0-9AE8-90E7F176C726}"/>
              </a:ext>
            </a:extLst>
          </p:cNvPr>
          <p:cNvSpPr>
            <a:spLocks noGrp="1"/>
          </p:cNvSpPr>
          <p:nvPr>
            <p:ph type="subTitle" idx="1"/>
          </p:nvPr>
        </p:nvSpPr>
        <p:spPr>
          <a:xfrm>
            <a:off x="6730684" y="2261446"/>
            <a:ext cx="5163389" cy="921339"/>
          </a:xfrm>
        </p:spPr>
        <p:txBody>
          <a:bodyPr vert="horz" lIns="274320" tIns="45720" rIns="274320" bIns="45720" rtlCol="0" anchor="t">
            <a:normAutofit/>
          </a:bodyPr>
          <a:lstStyle/>
          <a:p>
            <a:pPr algn="r"/>
            <a:r>
              <a:rPr lang="en-US" sz="4400" b="1">
                <a:solidFill>
                  <a:schemeClr val="bg1"/>
                </a:solidFill>
                <a:latin typeface="Arial"/>
                <a:cs typeface="Arial"/>
              </a:rPr>
              <a:t>Public Meeting</a:t>
            </a:r>
          </a:p>
          <a:p>
            <a:pPr algn="r"/>
            <a:endParaRPr lang="en-US" sz="4400" b="1">
              <a:solidFill>
                <a:schemeClr val="bg1"/>
              </a:solidFill>
              <a:latin typeface="Arial"/>
              <a:cs typeface="Arial"/>
            </a:endParaRPr>
          </a:p>
        </p:txBody>
      </p:sp>
      <p:sp>
        <p:nvSpPr>
          <p:cNvPr id="9" name="Subtitle 5">
            <a:extLst>
              <a:ext uri="{FF2B5EF4-FFF2-40B4-BE49-F238E27FC236}">
                <a16:creationId xmlns:a16="http://schemas.microsoft.com/office/drawing/2014/main" id="{700E7580-2A9B-4BE7-B095-775FA39E9ADC}"/>
              </a:ext>
            </a:extLst>
          </p:cNvPr>
          <p:cNvSpPr txBox="1">
            <a:spLocks/>
          </p:cNvSpPr>
          <p:nvPr/>
        </p:nvSpPr>
        <p:spPr>
          <a:xfrm>
            <a:off x="4537905" y="3187237"/>
            <a:ext cx="7370546" cy="1295762"/>
          </a:xfrm>
          <a:prstGeom prst="rect">
            <a:avLst/>
          </a:prstGeom>
        </p:spPr>
        <p:txBody>
          <a:bodyPr vert="horz" lIns="274320" tIns="45720" rIns="27432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b="1">
                <a:solidFill>
                  <a:schemeClr val="bg1"/>
                </a:solidFill>
                <a:latin typeface="Arial"/>
                <a:cs typeface="Arial"/>
              </a:rPr>
              <a:t>Bryan Potter and Saeeda Rafique</a:t>
            </a:r>
          </a:p>
          <a:p>
            <a:pPr algn="r"/>
            <a:r>
              <a:rPr lang="en-US" sz="3200" b="1">
                <a:solidFill>
                  <a:schemeClr val="bg1"/>
                </a:solidFill>
                <a:latin typeface="Arial"/>
                <a:cs typeface="Arial"/>
              </a:rPr>
              <a:t>June 13, 2024</a:t>
            </a:r>
            <a:endParaRPr lang="en-US">
              <a:solidFill>
                <a:schemeClr val="bg1"/>
              </a:solidFill>
            </a:endParaRPr>
          </a:p>
          <a:p>
            <a:pPr algn="r"/>
            <a:r>
              <a:rPr lang="en-US" sz="3200" b="1">
                <a:solidFill>
                  <a:schemeClr val="bg1"/>
                </a:solidFill>
                <a:latin typeface="Arial"/>
                <a:cs typeface="Arial"/>
              </a:rPr>
              <a:t>6:00 PM</a:t>
            </a:r>
          </a:p>
        </p:txBody>
      </p:sp>
      <p:sp>
        <p:nvSpPr>
          <p:cNvPr id="5" name="Slide Number Placeholder 2">
            <a:extLst>
              <a:ext uri="{FF2B5EF4-FFF2-40B4-BE49-F238E27FC236}">
                <a16:creationId xmlns:a16="http://schemas.microsoft.com/office/drawing/2014/main" id="{5EF455EE-8E49-FE35-81DD-C1A3EB214A8D}"/>
              </a:ext>
              <a:ext uri="{C183D7F6-B498-43B3-948B-1728B52AA6E4}">
                <adec:decorative xmlns:adec="http://schemas.microsoft.com/office/drawing/2017/decorative" val="1"/>
              </a:ext>
            </a:extLst>
          </p:cNvPr>
          <p:cNvSpPr>
            <a:spLocks noGrp="1"/>
          </p:cNvSpPr>
          <p:nvPr>
            <p:ph type="sldNum" sz="quarter" idx="12"/>
          </p:nvPr>
        </p:nvSpPr>
        <p:spPr>
          <a:xfrm>
            <a:off x="-495301" y="29060"/>
            <a:ext cx="1013267" cy="689307"/>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2</a:t>
            </a:fld>
            <a:endParaRPr lang="en-US" sz="1800">
              <a:solidFill>
                <a:schemeClr val="bg1"/>
              </a:solidFill>
              <a:latin typeface="Arial" panose="020B0604020202020204" pitchFamily="34" charset="0"/>
              <a:cs typeface="Arial" panose="020B0604020202020204" pitchFamily="34" charset="0"/>
            </a:endParaRPr>
          </a:p>
        </p:txBody>
      </p:sp>
      <p:sp>
        <p:nvSpPr>
          <p:cNvPr id="7" name="Text Placeholder 3">
            <a:extLst>
              <a:ext uri="{FF2B5EF4-FFF2-40B4-BE49-F238E27FC236}">
                <a16:creationId xmlns:a16="http://schemas.microsoft.com/office/drawing/2014/main" id="{99F85B8E-C2C8-CA46-9FDF-B452F9F09262}"/>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1329303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EACE0-96C9-9A4D-949B-88C9CF44D5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9" name="Slide Number Placeholder 8">
            <a:extLst>
              <a:ext uri="{FF2B5EF4-FFF2-40B4-BE49-F238E27FC236}">
                <a16:creationId xmlns:a16="http://schemas.microsoft.com/office/drawing/2014/main" id="{B7DF0B06-2935-451A-A65C-1F3DC4E75A1F}"/>
              </a:ext>
              <a:ext uri="{C183D7F6-B498-43B3-948B-1728B52AA6E4}">
                <adec:decorative xmlns:adec="http://schemas.microsoft.com/office/drawing/2017/decorative" val="1"/>
              </a:ext>
            </a:extLst>
          </p:cNvPr>
          <p:cNvSpPr>
            <a:spLocks noGrp="1"/>
          </p:cNvSpPr>
          <p:nvPr>
            <p:ph type="sldNum" sz="quarter" idx="12"/>
          </p:nvPr>
        </p:nvSpPr>
        <p:spPr>
          <a:xfrm>
            <a:off x="-400051" y="125802"/>
            <a:ext cx="1000125" cy="422662"/>
          </a:xfrm>
        </p:spPr>
        <p:txBody>
          <a:bodyPr/>
          <a:lstStyle/>
          <a:p>
            <a:fld id="{24655814-818E-4F10-A551-7DDEBFD1FEF5}" type="slidenum">
              <a:rPr lang="en-US" sz="1800" smtClean="0">
                <a:latin typeface="Arial" panose="020B0604020202020204" pitchFamily="34" charset="0"/>
                <a:cs typeface="Arial" panose="020B0604020202020204" pitchFamily="34" charset="0"/>
              </a:rPr>
              <a:pPr/>
              <a:t>20</a:t>
            </a:fld>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4A449E-4FF4-4581-AB89-20F1EB757CCC}"/>
              </a:ext>
            </a:extLst>
          </p:cNvPr>
          <p:cNvSpPr txBox="1">
            <a:spLocks noGrp="1"/>
          </p:cNvSpPr>
          <p:nvPr>
            <p:ph type="title"/>
          </p:nvPr>
        </p:nvSpPr>
        <p:spPr>
          <a:xfrm>
            <a:off x="1431471" y="285303"/>
            <a:ext cx="9329058" cy="68930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defRPr/>
            </a:pPr>
            <a:r>
              <a:rPr lang="en-US" sz="3200" b="1" kern="1200">
                <a:solidFill>
                  <a:srgbClr val="002060"/>
                </a:solidFill>
                <a:latin typeface="Arial"/>
                <a:cs typeface="Arial"/>
              </a:rPr>
              <a:t>Potential Administrator for Allensworth CSD</a:t>
            </a:r>
            <a:endParaRPr lang="en-US" sz="3200" b="1" u="none" strike="noStrike" kern="1200" cap="none" spc="0" normalizeH="0" baseline="0" noProof="0">
              <a:ln>
                <a:noFill/>
              </a:ln>
              <a:solidFill>
                <a:srgbClr val="002060"/>
              </a:solidFill>
              <a:effectLst/>
              <a:uLnTx/>
              <a:uFillTx/>
              <a:latin typeface="Arial"/>
              <a:cs typeface="Arial"/>
            </a:endParaRPr>
          </a:p>
        </p:txBody>
      </p:sp>
      <p:sp>
        <p:nvSpPr>
          <p:cNvPr id="5" name="Content Placeholder 4">
            <a:extLst>
              <a:ext uri="{FF2B5EF4-FFF2-40B4-BE49-F238E27FC236}">
                <a16:creationId xmlns:a16="http://schemas.microsoft.com/office/drawing/2014/main" id="{39C221C9-14D7-4464-BD1D-7F44CBC88827}"/>
              </a:ext>
            </a:extLst>
          </p:cNvPr>
          <p:cNvSpPr>
            <a:spLocks noGrp="1"/>
          </p:cNvSpPr>
          <p:nvPr>
            <p:ph sz="half" idx="1"/>
          </p:nvPr>
        </p:nvSpPr>
        <p:spPr>
          <a:xfrm>
            <a:off x="600074" y="1377195"/>
            <a:ext cx="10919136" cy="4623499"/>
          </a:xfrm>
        </p:spPr>
        <p:txBody>
          <a:bodyPr vert="horz" lIns="91440" tIns="45720" rIns="91440" bIns="45720" rtlCol="0" anchor="t">
            <a:normAutofit lnSpcReduction="10000"/>
          </a:bodyPr>
          <a:lstStyle/>
          <a:p>
            <a:pPr algn="l" rtl="0" fontAlgn="base">
              <a:lnSpc>
                <a:spcPct val="100000"/>
              </a:lnSpc>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Stantec Inc. Team</a:t>
            </a:r>
          </a:p>
          <a:p>
            <a:pPr lvl="1">
              <a:lnSpc>
                <a:spcPct val="100000"/>
              </a:lnSpc>
              <a:spcBef>
                <a:spcPts val="0"/>
              </a:spcBef>
              <a:spcAft>
                <a:spcPts val="1200"/>
              </a:spcAft>
            </a:pPr>
            <a:r>
              <a:rPr lang="en-US">
                <a:solidFill>
                  <a:srgbClr val="001B36"/>
                </a:solidFill>
                <a:latin typeface="Arial" panose="020B0604020202020204" pitchFamily="34" charset="0"/>
                <a:cs typeface="Arial" panose="020B0604020202020204" pitchFamily="34" charset="0"/>
              </a:rPr>
              <a:t>Administrator Leads</a:t>
            </a:r>
          </a:p>
          <a:p>
            <a:pPr lvl="2">
              <a:lnSpc>
                <a:spcPct val="100000"/>
              </a:lnSpc>
              <a:spcBef>
                <a:spcPts val="0"/>
              </a:spcBef>
              <a:spcAft>
                <a:spcPts val="1200"/>
              </a:spcAft>
            </a:pPr>
            <a:r>
              <a:rPr lang="en-US" sz="2400" b="1">
                <a:solidFill>
                  <a:srgbClr val="001B36"/>
                </a:solidFill>
                <a:latin typeface="Arial" panose="020B0604020202020204" pitchFamily="34" charset="0"/>
                <a:cs typeface="Arial" panose="020B0604020202020204" pitchFamily="34" charset="0"/>
              </a:rPr>
              <a:t>Emily Finnegan</a:t>
            </a:r>
          </a:p>
          <a:p>
            <a:pPr lvl="2">
              <a:lnSpc>
                <a:spcPct val="100000"/>
              </a:lnSpc>
              <a:spcBef>
                <a:spcPts val="0"/>
              </a:spcBef>
              <a:spcAft>
                <a:spcPts val="1200"/>
              </a:spcAft>
            </a:pPr>
            <a:r>
              <a:rPr lang="en-US" sz="2400">
                <a:solidFill>
                  <a:srgbClr val="001B36"/>
                </a:solidFill>
                <a:latin typeface="Arial" panose="020B0604020202020204" pitchFamily="34" charset="0"/>
                <a:cs typeface="Arial" panose="020B0604020202020204" pitchFamily="34" charset="0"/>
              </a:rPr>
              <a:t>Khandriale Clark </a:t>
            </a:r>
          </a:p>
          <a:p>
            <a:pPr lvl="1">
              <a:lnSpc>
                <a:spcPct val="100000"/>
              </a:lnSpc>
              <a:spcBef>
                <a:spcPts val="0"/>
              </a:spcBef>
              <a:spcAft>
                <a:spcPts val="1200"/>
              </a:spcAft>
            </a:pPr>
            <a:r>
              <a:rPr lang="en-US">
                <a:solidFill>
                  <a:srgbClr val="001B36"/>
                </a:solidFill>
                <a:latin typeface="Arial" panose="020B0604020202020204" pitchFamily="34" charset="0"/>
                <a:cs typeface="Arial" panose="020B0604020202020204" pitchFamily="34" charset="0"/>
              </a:rPr>
              <a:t>Technical Lead</a:t>
            </a:r>
          </a:p>
          <a:p>
            <a:pPr lvl="2">
              <a:lnSpc>
                <a:spcPct val="100000"/>
              </a:lnSpc>
              <a:spcBef>
                <a:spcPts val="0"/>
              </a:spcBef>
              <a:spcAft>
                <a:spcPts val="1200"/>
              </a:spcAft>
            </a:pPr>
            <a:r>
              <a:rPr lang="en-US" sz="2400" b="1">
                <a:solidFill>
                  <a:srgbClr val="001B36"/>
                </a:solidFill>
                <a:latin typeface="Arial" panose="020B0604020202020204" pitchFamily="34" charset="0"/>
                <a:cs typeface="Arial" panose="020B0604020202020204" pitchFamily="34" charset="0"/>
              </a:rPr>
              <a:t>Nicole Belle Isle</a:t>
            </a:r>
          </a:p>
          <a:p>
            <a:pPr lvl="1">
              <a:lnSpc>
                <a:spcPct val="100000"/>
              </a:lnSpc>
              <a:spcBef>
                <a:spcPts val="0"/>
              </a:spcBef>
              <a:spcAft>
                <a:spcPts val="1200"/>
              </a:spcAft>
            </a:pPr>
            <a:r>
              <a:rPr lang="en-US">
                <a:solidFill>
                  <a:srgbClr val="001B36"/>
                </a:solidFill>
                <a:latin typeface="Arial" panose="020B0604020202020204" pitchFamily="34" charset="0"/>
                <a:cs typeface="Arial" panose="020B0604020202020204" pitchFamily="34" charset="0"/>
              </a:rPr>
              <a:t>Stantec SAFER Program Team</a:t>
            </a:r>
          </a:p>
          <a:p>
            <a:pPr lvl="2">
              <a:lnSpc>
                <a:spcPct val="100000"/>
              </a:lnSpc>
              <a:spcBef>
                <a:spcPts val="0"/>
              </a:spcBef>
              <a:spcAft>
                <a:spcPts val="1200"/>
              </a:spcAft>
            </a:pPr>
            <a:r>
              <a:rPr lang="en-US" sz="2400">
                <a:solidFill>
                  <a:srgbClr val="001B36"/>
                </a:solidFill>
                <a:latin typeface="Arial" panose="020B0604020202020204" pitchFamily="34" charset="0"/>
                <a:cs typeface="Arial" panose="020B0604020202020204" pitchFamily="34" charset="0"/>
              </a:rPr>
              <a:t>Mike Antos</a:t>
            </a:r>
          </a:p>
          <a:p>
            <a:pPr lvl="2">
              <a:lnSpc>
                <a:spcPct val="100000"/>
              </a:lnSpc>
              <a:spcBef>
                <a:spcPts val="0"/>
              </a:spcBef>
              <a:spcAft>
                <a:spcPts val="1200"/>
              </a:spcAft>
            </a:pPr>
            <a:r>
              <a:rPr lang="en-US" sz="2400">
                <a:solidFill>
                  <a:srgbClr val="001B36"/>
                </a:solidFill>
                <a:latin typeface="Arial" panose="020B0604020202020204" pitchFamily="34" charset="0"/>
                <a:cs typeface="Arial" panose="020B0604020202020204" pitchFamily="34" charset="0"/>
              </a:rPr>
              <a:t>Tori Klug</a:t>
            </a:r>
            <a:endParaRPr lang="en-US">
              <a:solidFill>
                <a:srgbClr val="001B36"/>
              </a:solidFill>
              <a:latin typeface="Myriad"/>
            </a:endParaRPr>
          </a:p>
          <a:p>
            <a:pPr marL="0" indent="0">
              <a:lnSpc>
                <a:spcPct val="100000"/>
              </a:lnSpc>
              <a:spcBef>
                <a:spcPts val="0"/>
              </a:spcBef>
              <a:spcAft>
                <a:spcPts val="1200"/>
              </a:spcAft>
              <a:buNone/>
            </a:pPr>
            <a:endParaRPr lang="en-US">
              <a:solidFill>
                <a:srgbClr val="001B36"/>
              </a:solidFill>
              <a:latin typeface="Myriad"/>
            </a:endParaRPr>
          </a:p>
          <a:p>
            <a:pPr>
              <a:lnSpc>
                <a:spcPct val="100000"/>
              </a:lnSpc>
            </a:pPr>
            <a:endParaRPr lang="en-US"/>
          </a:p>
        </p:txBody>
      </p:sp>
      <p:sp>
        <p:nvSpPr>
          <p:cNvPr id="4" name="Text Placeholder 3">
            <a:extLst>
              <a:ext uri="{FF2B5EF4-FFF2-40B4-BE49-F238E27FC236}">
                <a16:creationId xmlns:a16="http://schemas.microsoft.com/office/drawing/2014/main" id="{A15F37F6-E86B-27D8-F820-14A87DFB4062}"/>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pic>
        <p:nvPicPr>
          <p:cNvPr id="6" name="Picture 5" descr="Stantec logo">
            <a:extLst>
              <a:ext uri="{FF2B5EF4-FFF2-40B4-BE49-F238E27FC236}">
                <a16:creationId xmlns:a16="http://schemas.microsoft.com/office/drawing/2014/main" id="{8AF2199D-6DC0-68D2-ECDE-796458CA56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5728" y="2175354"/>
            <a:ext cx="4797552" cy="1253646"/>
          </a:xfrm>
          <a:prstGeom prst="rect">
            <a:avLst/>
          </a:prstGeom>
          <a:noFill/>
          <a:ln>
            <a:noFill/>
          </a:ln>
        </p:spPr>
      </p:pic>
    </p:spTree>
    <p:extLst>
      <p:ext uri="{BB962C8B-B14F-4D97-AF65-F5344CB8AC3E}">
        <p14:creationId xmlns:p14="http://schemas.microsoft.com/office/powerpoint/2010/main" val="2775939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E39B84-55B2-9770-F7B6-BE55E9F472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9" name="Slide Number Placeholder 8">
            <a:extLst>
              <a:ext uri="{FF2B5EF4-FFF2-40B4-BE49-F238E27FC236}">
                <a16:creationId xmlns:a16="http://schemas.microsoft.com/office/drawing/2014/main" id="{B7DF0B06-2935-451A-A65C-1F3DC4E75A1F}"/>
              </a:ext>
              <a:ext uri="{C183D7F6-B498-43B3-948B-1728B52AA6E4}">
                <adec:decorative xmlns:adec="http://schemas.microsoft.com/office/drawing/2017/decorative" val="1"/>
              </a:ext>
            </a:extLst>
          </p:cNvPr>
          <p:cNvSpPr>
            <a:spLocks noGrp="1"/>
          </p:cNvSpPr>
          <p:nvPr>
            <p:ph type="sldNum" sz="quarter" idx="12"/>
          </p:nvPr>
        </p:nvSpPr>
        <p:spPr>
          <a:xfrm>
            <a:off x="-330748" y="123014"/>
            <a:ext cx="895350" cy="425450"/>
          </a:xfrm>
        </p:spPr>
        <p:txBody>
          <a:bodyPr/>
          <a:lstStyle/>
          <a:p>
            <a:fld id="{24655814-818E-4F10-A551-7DDEBFD1FEF5}" type="slidenum">
              <a:rPr lang="en-US" sz="1800" smtClean="0">
                <a:latin typeface="Arial" panose="020B0604020202020204" pitchFamily="34" charset="0"/>
                <a:cs typeface="Arial" panose="020B0604020202020204" pitchFamily="34" charset="0"/>
              </a:rPr>
              <a:pPr/>
              <a:t>21</a:t>
            </a:fld>
            <a:endParaRPr lang="en-US" sz="140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9C221C9-14D7-4464-BD1D-7F44CBC88827}"/>
              </a:ext>
            </a:extLst>
          </p:cNvPr>
          <p:cNvSpPr>
            <a:spLocks noGrp="1"/>
          </p:cNvSpPr>
          <p:nvPr>
            <p:ph sz="half" idx="1"/>
          </p:nvPr>
        </p:nvSpPr>
        <p:spPr>
          <a:xfrm>
            <a:off x="104774" y="1505747"/>
            <a:ext cx="11982452" cy="4326614"/>
          </a:xfrm>
        </p:spPr>
        <p:txBody>
          <a:bodyPr vert="horz" lIns="91440" tIns="45720" rIns="91440" bIns="45720" rtlCol="0" anchor="t">
            <a:noAutofit/>
          </a:bodyPr>
          <a:lstStyle/>
          <a:p>
            <a:pPr marL="0" indent="0">
              <a:buNone/>
            </a:pPr>
            <a:r>
              <a:rPr lang="en-US" b="1">
                <a:latin typeface="Arial" panose="020B0604020202020204" pitchFamily="34" charset="0"/>
                <a:cs typeface="Arial" panose="020B0604020202020204" pitchFamily="34" charset="0"/>
              </a:rPr>
              <a:t>Stantec will:</a:t>
            </a:r>
          </a:p>
          <a:p>
            <a:pPr marL="971550" lvl="1" indent="-514350">
              <a:lnSpc>
                <a:spcPct val="100000"/>
              </a:lnSpc>
              <a:buFont typeface="+mj-lt"/>
              <a:buAutoNum type="arabicPeriod"/>
            </a:pPr>
            <a:r>
              <a:rPr lang="en-US" sz="2800">
                <a:solidFill>
                  <a:srgbClr val="001B36"/>
                </a:solidFill>
                <a:latin typeface="Arial" panose="020B0604020202020204" pitchFamily="34" charset="0"/>
                <a:cs typeface="Arial" panose="020B0604020202020204" pitchFamily="34" charset="0"/>
              </a:rPr>
              <a:t>Conduct an initial assessment of the water system</a:t>
            </a:r>
          </a:p>
          <a:p>
            <a:pPr marL="971550" lvl="1" indent="-514350">
              <a:lnSpc>
                <a:spcPct val="100000"/>
              </a:lnSpc>
              <a:buFont typeface="+mj-lt"/>
              <a:buAutoNum type="arabicPeriod"/>
            </a:pPr>
            <a:r>
              <a:rPr lang="en-US" sz="2800">
                <a:solidFill>
                  <a:srgbClr val="001B36"/>
                </a:solidFill>
                <a:latin typeface="Arial" panose="020B0604020202020204" pitchFamily="34" charset="0"/>
                <a:cs typeface="Arial" panose="020B0604020202020204" pitchFamily="34" charset="0"/>
              </a:rPr>
              <a:t>Develop and propose a Limited Scope Administrator Work Plan based on the system initial assessment</a:t>
            </a:r>
          </a:p>
          <a:p>
            <a:pPr marL="971550" lvl="1" indent="-514350">
              <a:lnSpc>
                <a:spcPct val="100000"/>
              </a:lnSpc>
              <a:buFont typeface="+mj-lt"/>
              <a:buAutoNum type="arabicPeriod"/>
            </a:pPr>
            <a:r>
              <a:rPr lang="en-US" sz="2800">
                <a:solidFill>
                  <a:srgbClr val="001B36"/>
                </a:solidFill>
                <a:latin typeface="Arial" panose="020B0604020202020204" pitchFamily="34" charset="0"/>
                <a:cs typeface="Arial" panose="020B0604020202020204" pitchFamily="34" charset="0"/>
              </a:rPr>
              <a:t>Consult with Allensworth CSD and the State Water Board to review the Work Plan and determine which components are eligible for funding</a:t>
            </a:r>
          </a:p>
          <a:p>
            <a:pPr marL="0" indent="0">
              <a:spcBef>
                <a:spcPts val="0"/>
              </a:spcBef>
              <a:spcAft>
                <a:spcPts val="1200"/>
              </a:spcAft>
              <a:buNone/>
            </a:pPr>
            <a:endParaRPr lang="en-US">
              <a:solidFill>
                <a:srgbClr val="001B36"/>
              </a:solidFill>
              <a:latin typeface="Myriad"/>
            </a:endParaRPr>
          </a:p>
        </p:txBody>
      </p:sp>
      <p:sp>
        <p:nvSpPr>
          <p:cNvPr id="2" name="Title 1">
            <a:extLst>
              <a:ext uri="{FF2B5EF4-FFF2-40B4-BE49-F238E27FC236}">
                <a16:creationId xmlns:a16="http://schemas.microsoft.com/office/drawing/2014/main" id="{B24A449E-4FF4-4581-AB89-20F1EB757CCC}"/>
              </a:ext>
            </a:extLst>
          </p:cNvPr>
          <p:cNvSpPr txBox="1">
            <a:spLocks noGrp="1"/>
          </p:cNvSpPr>
          <p:nvPr>
            <p:ph type="title"/>
          </p:nvPr>
        </p:nvSpPr>
        <p:spPr>
          <a:xfrm>
            <a:off x="1721983" y="298965"/>
            <a:ext cx="8748034" cy="90116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defRPr/>
            </a:pPr>
            <a:r>
              <a:rPr lang="en-US" sz="3200" b="1">
                <a:solidFill>
                  <a:srgbClr val="002060"/>
                </a:solidFill>
                <a:latin typeface="Arial"/>
                <a:cs typeface="Arial"/>
              </a:rPr>
              <a:t>Scope of Work and Ultimate Goals</a:t>
            </a:r>
            <a:endParaRPr lang="en-US" sz="3200" b="1" u="none" strike="noStrike" kern="1200" cap="none" spc="0" normalizeH="0" baseline="0" noProof="0">
              <a:ln>
                <a:noFill/>
              </a:ln>
              <a:solidFill>
                <a:srgbClr val="002060"/>
              </a:solidFill>
              <a:effectLst/>
              <a:uLnTx/>
              <a:uFillTx/>
              <a:latin typeface="Arial"/>
              <a:cs typeface="Arial"/>
            </a:endParaRPr>
          </a:p>
        </p:txBody>
      </p:sp>
      <p:sp>
        <p:nvSpPr>
          <p:cNvPr id="3" name="Text Placeholder 3">
            <a:extLst>
              <a:ext uri="{FF2B5EF4-FFF2-40B4-BE49-F238E27FC236}">
                <a16:creationId xmlns:a16="http://schemas.microsoft.com/office/drawing/2014/main" id="{A02E0A2F-669B-9BC5-B671-B20BCCC925AF}"/>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956236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7B4F65-546A-42B2-B616-BAC87210B9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7">
            <a:extLst>
              <a:ext uri="{FF2B5EF4-FFF2-40B4-BE49-F238E27FC236}">
                <a16:creationId xmlns:a16="http://schemas.microsoft.com/office/drawing/2014/main" id="{162F5724-5555-4878-82BE-004F1447446E}"/>
              </a:ext>
              <a:ext uri="{C183D7F6-B498-43B3-948B-1728B52AA6E4}">
                <adec:decorative xmlns:adec="http://schemas.microsoft.com/office/drawing/2017/decorative" val="1"/>
              </a:ext>
            </a:extLst>
          </p:cNvPr>
          <p:cNvSpPr>
            <a:spLocks noGrp="1"/>
          </p:cNvSpPr>
          <p:nvPr>
            <p:ph type="sldNum" sz="quarter" idx="12"/>
          </p:nvPr>
        </p:nvSpPr>
        <p:spPr>
          <a:xfrm>
            <a:off x="-209550" y="0"/>
            <a:ext cx="781050" cy="472368"/>
          </a:xfrm>
        </p:spPr>
        <p:txBody>
          <a:bodyPr/>
          <a:lstStyle/>
          <a:p>
            <a:fld id="{24655814-818E-4F10-A551-7DDEBFD1FEF5}" type="slidenum">
              <a:rPr lang="en-US" sz="1800" smtClean="0">
                <a:latin typeface="Arial" panose="020B0604020202020204" pitchFamily="34" charset="0"/>
                <a:cs typeface="Arial" panose="020B0604020202020204" pitchFamily="34" charset="0"/>
              </a:rPr>
              <a:pPr/>
              <a:t>22</a:t>
            </a:fld>
            <a:endParaRPr lang="en-US" sz="180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1AC11C6C-2E86-45FD-B229-6CD1A0CAFBC0}"/>
              </a:ext>
            </a:extLst>
          </p:cNvPr>
          <p:cNvSpPr>
            <a:spLocks noGrp="1"/>
          </p:cNvSpPr>
          <p:nvPr>
            <p:ph type="title"/>
          </p:nvPr>
        </p:nvSpPr>
        <p:spPr>
          <a:xfrm>
            <a:off x="838200" y="335196"/>
            <a:ext cx="10515600" cy="749300"/>
          </a:xfrm>
        </p:spPr>
        <p:txBody>
          <a:bodyPr>
            <a:normAutofit/>
          </a:bodyPr>
          <a:lstStyle/>
          <a:p>
            <a:pPr algn="ctr"/>
            <a:r>
              <a:rPr lang="en-US" sz="3200" b="1">
                <a:solidFill>
                  <a:srgbClr val="002060"/>
                </a:solidFill>
                <a:latin typeface="Arial"/>
                <a:cs typeface="Arial"/>
              </a:rPr>
              <a:t>Community Accountability and Engagement Plan</a:t>
            </a:r>
            <a:endParaRPr lang="en-US" sz="3200">
              <a:solidFill>
                <a:srgbClr val="002060"/>
              </a:solidFill>
              <a:latin typeface="Arial"/>
              <a:cs typeface="Arial"/>
            </a:endParaRPr>
          </a:p>
        </p:txBody>
      </p:sp>
      <p:sp>
        <p:nvSpPr>
          <p:cNvPr id="15" name="Content Placeholder 14">
            <a:extLst>
              <a:ext uri="{FF2B5EF4-FFF2-40B4-BE49-F238E27FC236}">
                <a16:creationId xmlns:a16="http://schemas.microsoft.com/office/drawing/2014/main" id="{9AEF8DA0-1CB8-474E-BD7E-BB32D3DAEAE9}"/>
              </a:ext>
            </a:extLst>
          </p:cNvPr>
          <p:cNvSpPr>
            <a:spLocks noGrp="1"/>
          </p:cNvSpPr>
          <p:nvPr>
            <p:ph sz="half" idx="1"/>
          </p:nvPr>
        </p:nvSpPr>
        <p:spPr>
          <a:xfrm>
            <a:off x="378187" y="1419694"/>
            <a:ext cx="9179470" cy="2837128"/>
          </a:xfrm>
        </p:spPr>
        <p:txBody>
          <a:bodyPr vert="horz" lIns="91440" tIns="45720" rIns="91440" bIns="45720" rtlCol="0" anchor="t">
            <a:normAutofit fontScale="92500" lnSpcReduction="20000"/>
          </a:bodyPr>
          <a:lstStyle/>
          <a:p>
            <a:pPr>
              <a:spcBef>
                <a:spcPts val="0"/>
              </a:spcBef>
              <a:spcAft>
                <a:spcPts val="1200"/>
              </a:spcAft>
            </a:pPr>
            <a:r>
              <a:rPr lang="en-US" sz="3000">
                <a:solidFill>
                  <a:srgbClr val="000000"/>
                </a:solidFill>
                <a:latin typeface="Arial"/>
                <a:cs typeface="Arial"/>
              </a:rPr>
              <a:t>Developed within 120 days of appointment</a:t>
            </a:r>
          </a:p>
          <a:p>
            <a:pPr>
              <a:spcBef>
                <a:spcPts val="0"/>
              </a:spcBef>
              <a:spcAft>
                <a:spcPts val="1200"/>
              </a:spcAft>
            </a:pPr>
            <a:r>
              <a:rPr lang="en-US" sz="3000">
                <a:solidFill>
                  <a:srgbClr val="000000"/>
                </a:solidFill>
                <a:latin typeface="Arial"/>
                <a:cs typeface="Arial"/>
              </a:rPr>
              <a:t>Public meetings at least once every three (3) months</a:t>
            </a:r>
          </a:p>
          <a:p>
            <a:pPr lvl="1">
              <a:spcBef>
                <a:spcPts val="0"/>
              </a:spcBef>
              <a:spcAft>
                <a:spcPts val="1200"/>
              </a:spcAft>
              <a:buFont typeface="Courier New" panose="02070309020205020404" pitchFamily="49" charset="0"/>
              <a:buChar char="o"/>
            </a:pPr>
            <a:r>
              <a:rPr lang="en-US" sz="3000">
                <a:solidFill>
                  <a:srgbClr val="000000"/>
                </a:solidFill>
                <a:latin typeface="Arial"/>
                <a:cs typeface="Arial"/>
              </a:rPr>
              <a:t>Provide 10-day notice</a:t>
            </a:r>
          </a:p>
          <a:p>
            <a:pPr lvl="1">
              <a:spcBef>
                <a:spcPts val="0"/>
              </a:spcBef>
              <a:spcAft>
                <a:spcPts val="1200"/>
              </a:spcAft>
              <a:buFont typeface="Courier New" panose="02070309020205020404" pitchFamily="49" charset="0"/>
              <a:buChar char="o"/>
            </a:pPr>
            <a:r>
              <a:rPr lang="en-US" sz="3000">
                <a:solidFill>
                  <a:srgbClr val="000000"/>
                </a:solidFill>
                <a:latin typeface="Arial"/>
                <a:cs typeface="Arial"/>
              </a:rPr>
              <a:t>Opportunity for public comment</a:t>
            </a:r>
          </a:p>
          <a:p>
            <a:pPr>
              <a:spcBef>
                <a:spcPts val="0"/>
              </a:spcBef>
              <a:spcAft>
                <a:spcPts val="1200"/>
              </a:spcAft>
            </a:pPr>
            <a:r>
              <a:rPr lang="en-US" sz="3000">
                <a:solidFill>
                  <a:srgbClr val="000000"/>
                </a:solidFill>
                <a:latin typeface="Arial"/>
                <a:cs typeface="Arial"/>
              </a:rPr>
              <a:t>Community involvement</a:t>
            </a:r>
          </a:p>
          <a:p>
            <a:pPr>
              <a:spcBef>
                <a:spcPts val="0"/>
              </a:spcBef>
              <a:spcAft>
                <a:spcPts val="1200"/>
              </a:spcAft>
            </a:pPr>
            <a:r>
              <a:rPr lang="en-US" sz="3000">
                <a:solidFill>
                  <a:srgbClr val="000000"/>
                </a:solidFill>
                <a:latin typeface="Arial"/>
                <a:cs typeface="Arial"/>
              </a:rPr>
              <a:t>Public access to records</a:t>
            </a:r>
            <a:endParaRPr lang="en-US" sz="3000">
              <a:solidFill>
                <a:srgbClr val="000000"/>
              </a:solidFill>
              <a:latin typeface="Myriad"/>
            </a:endParaRPr>
          </a:p>
          <a:p>
            <a:endParaRPr lang="en-US"/>
          </a:p>
        </p:txBody>
      </p:sp>
      <p:pic>
        <p:nvPicPr>
          <p:cNvPr id="6" name="Picture 5">
            <a:extLst>
              <a:ext uri="{FF2B5EF4-FFF2-40B4-BE49-F238E27FC236}">
                <a16:creationId xmlns:a16="http://schemas.microsoft.com/office/drawing/2014/main" id="{DD82B45B-7052-450F-B0DF-1DF9B62F320A}"/>
              </a:ext>
              <a:ext uri="{C183D7F6-B498-43B3-948B-1728B52AA6E4}">
                <adec:decorative xmlns:adec="http://schemas.microsoft.com/office/drawing/2017/decorative" val="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9881" r="5515"/>
          <a:stretch/>
        </p:blipFill>
        <p:spPr>
          <a:xfrm>
            <a:off x="6524625" y="2386621"/>
            <a:ext cx="5667375" cy="4471379"/>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2" name="Text Placeholder 3">
            <a:extLst>
              <a:ext uri="{FF2B5EF4-FFF2-40B4-BE49-F238E27FC236}">
                <a16:creationId xmlns:a16="http://schemas.microsoft.com/office/drawing/2014/main" id="{9EFB0CCA-4A89-BFDF-9B9F-1C546B2507C8}"/>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752910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A4C377-8922-48CA-9478-5C2080D42E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7">
            <a:extLst>
              <a:ext uri="{FF2B5EF4-FFF2-40B4-BE49-F238E27FC236}">
                <a16:creationId xmlns:a16="http://schemas.microsoft.com/office/drawing/2014/main" id="{943FC0A4-F9A6-4047-AE76-96A848FA64C2}"/>
              </a:ext>
              <a:ext uri="{C183D7F6-B498-43B3-948B-1728B52AA6E4}">
                <adec:decorative xmlns:adec="http://schemas.microsoft.com/office/drawing/2017/decorative" val="1"/>
              </a:ext>
            </a:extLst>
          </p:cNvPr>
          <p:cNvSpPr>
            <a:spLocks noGrp="1"/>
          </p:cNvSpPr>
          <p:nvPr>
            <p:ph type="sldNum" sz="quarter" idx="12"/>
          </p:nvPr>
        </p:nvSpPr>
        <p:spPr>
          <a:xfrm>
            <a:off x="-333375" y="46814"/>
            <a:ext cx="914399" cy="501650"/>
          </a:xfrm>
        </p:spPr>
        <p:txBody>
          <a:bodyPr/>
          <a:lstStyle/>
          <a:p>
            <a:fld id="{24655814-818E-4F10-A551-7DDEBFD1FEF5}" type="slidenum">
              <a:rPr lang="en-US" sz="1800" smtClean="0">
                <a:latin typeface="Arial" panose="020B0604020202020204" pitchFamily="34" charset="0"/>
                <a:cs typeface="Arial" panose="020B0604020202020204" pitchFamily="34" charset="0"/>
              </a:rPr>
              <a:pPr/>
              <a:t>23</a:t>
            </a:fld>
            <a:endParaRPr lang="en-US" sz="140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E7EF9AE-225F-4C07-9EA6-5407D59574D7}"/>
              </a:ext>
            </a:extLst>
          </p:cNvPr>
          <p:cNvSpPr>
            <a:spLocks noGrp="1"/>
          </p:cNvSpPr>
          <p:nvPr>
            <p:ph type="title"/>
          </p:nvPr>
        </p:nvSpPr>
        <p:spPr>
          <a:xfrm>
            <a:off x="838200" y="297639"/>
            <a:ext cx="10515600" cy="783598"/>
          </a:xfrm>
        </p:spPr>
        <p:txBody>
          <a:bodyPr>
            <a:normAutofit/>
          </a:bodyPr>
          <a:lstStyle/>
          <a:p>
            <a:pPr algn="ctr"/>
            <a:r>
              <a:rPr lang="en-US" sz="3200" b="1">
                <a:solidFill>
                  <a:srgbClr val="002060"/>
                </a:solidFill>
                <a:latin typeface="Arial"/>
                <a:cs typeface="Arial"/>
              </a:rPr>
              <a:t>Post-Administrator Drinking Water Service Plan</a:t>
            </a:r>
            <a:endParaRPr lang="en-US" sz="3200">
              <a:solidFill>
                <a:srgbClr val="002060"/>
              </a:solidFill>
              <a:latin typeface="Arial"/>
              <a:cs typeface="Arial"/>
            </a:endParaRPr>
          </a:p>
        </p:txBody>
      </p:sp>
      <p:sp>
        <p:nvSpPr>
          <p:cNvPr id="7" name="Content Placeholder 6">
            <a:extLst>
              <a:ext uri="{FF2B5EF4-FFF2-40B4-BE49-F238E27FC236}">
                <a16:creationId xmlns:a16="http://schemas.microsoft.com/office/drawing/2014/main" id="{7135BDC5-A9D0-48E7-A12C-5917AB4E4C95}"/>
              </a:ext>
            </a:extLst>
          </p:cNvPr>
          <p:cNvSpPr>
            <a:spLocks noGrp="1"/>
          </p:cNvSpPr>
          <p:nvPr>
            <p:ph sz="half" idx="1"/>
          </p:nvPr>
        </p:nvSpPr>
        <p:spPr>
          <a:xfrm>
            <a:off x="304799" y="1332062"/>
            <a:ext cx="11325226" cy="3798999"/>
          </a:xfrm>
        </p:spPr>
        <p:txBody>
          <a:bodyPr vert="horz" lIns="91440" tIns="45720" rIns="91440" bIns="45720" rtlCol="0" anchor="t">
            <a:noAutofit/>
          </a:bodyPr>
          <a:lstStyle/>
          <a:p>
            <a:pPr marL="514350" indent="-514350">
              <a:spcBef>
                <a:spcPts val="600"/>
              </a:spcBef>
              <a:spcAft>
                <a:spcPts val="600"/>
              </a:spcAft>
              <a:buFont typeface="+mj-lt"/>
              <a:buAutoNum type="arabicPeriod"/>
            </a:pPr>
            <a:r>
              <a:rPr lang="en-US" b="1">
                <a:latin typeface="Arial"/>
                <a:cs typeface="Arial"/>
              </a:rPr>
              <a:t>Identify</a:t>
            </a:r>
            <a:r>
              <a:rPr lang="en-US">
                <a:latin typeface="Arial"/>
                <a:cs typeface="Arial"/>
              </a:rPr>
              <a:t> and evaluate technical, managerial, and financial issues</a:t>
            </a:r>
          </a:p>
          <a:p>
            <a:pPr marL="514350" indent="-514350">
              <a:spcBef>
                <a:spcPts val="600"/>
              </a:spcBef>
              <a:spcAft>
                <a:spcPts val="600"/>
              </a:spcAft>
              <a:buFont typeface="+mj-lt"/>
              <a:buAutoNum type="arabicPeriod"/>
            </a:pPr>
            <a:r>
              <a:rPr lang="en-US" b="1">
                <a:latin typeface="Arial"/>
                <a:cs typeface="Arial"/>
              </a:rPr>
              <a:t>Plan</a:t>
            </a:r>
            <a:r>
              <a:rPr lang="en-US">
                <a:latin typeface="Arial"/>
                <a:cs typeface="Arial"/>
              </a:rPr>
              <a:t> to address technical, managerial, and financial issues</a:t>
            </a:r>
          </a:p>
          <a:p>
            <a:pPr marL="514350" indent="-514350">
              <a:spcBef>
                <a:spcPts val="600"/>
              </a:spcBef>
              <a:spcAft>
                <a:spcPts val="600"/>
              </a:spcAft>
              <a:buFont typeface="+mj-lt"/>
              <a:buAutoNum type="arabicPeriod"/>
            </a:pPr>
            <a:r>
              <a:rPr lang="en-US" b="1">
                <a:latin typeface="Arial"/>
                <a:cs typeface="Arial"/>
              </a:rPr>
              <a:t>Identify</a:t>
            </a:r>
            <a:r>
              <a:rPr lang="en-US">
                <a:latin typeface="Arial"/>
                <a:cs typeface="Arial"/>
              </a:rPr>
              <a:t> and evaluate potential significant future issues</a:t>
            </a:r>
          </a:p>
          <a:p>
            <a:pPr marL="514350" indent="-514350">
              <a:spcBef>
                <a:spcPts val="600"/>
              </a:spcBef>
              <a:spcAft>
                <a:spcPts val="600"/>
              </a:spcAft>
              <a:buFont typeface="+mj-lt"/>
              <a:buAutoNum type="arabicPeriod"/>
            </a:pPr>
            <a:r>
              <a:rPr lang="en-US" b="1">
                <a:latin typeface="Arial"/>
                <a:cs typeface="Arial"/>
              </a:rPr>
              <a:t>Identify</a:t>
            </a:r>
            <a:r>
              <a:rPr lang="en-US">
                <a:latin typeface="Arial"/>
                <a:cs typeface="Arial"/>
              </a:rPr>
              <a:t> needed resources</a:t>
            </a:r>
          </a:p>
          <a:p>
            <a:pPr marL="514350" indent="-514350">
              <a:spcBef>
                <a:spcPts val="600"/>
              </a:spcBef>
              <a:spcAft>
                <a:spcPts val="600"/>
              </a:spcAft>
              <a:buFont typeface="+mj-lt"/>
              <a:buAutoNum type="arabicPeriod"/>
            </a:pPr>
            <a:r>
              <a:rPr lang="en-US" b="1">
                <a:latin typeface="Arial"/>
                <a:cs typeface="Arial"/>
              </a:rPr>
              <a:t>Evaluate</a:t>
            </a:r>
            <a:r>
              <a:rPr lang="en-US">
                <a:latin typeface="Arial"/>
                <a:cs typeface="Arial"/>
              </a:rPr>
              <a:t> governance feasibility </a:t>
            </a:r>
          </a:p>
          <a:p>
            <a:pPr marL="514350" indent="-514350">
              <a:spcBef>
                <a:spcPts val="600"/>
              </a:spcBef>
              <a:spcAft>
                <a:spcPts val="600"/>
              </a:spcAft>
              <a:buFont typeface="+mj-lt"/>
              <a:buAutoNum type="arabicPeriod"/>
            </a:pPr>
            <a:r>
              <a:rPr lang="en-US" b="1">
                <a:latin typeface="Arial"/>
                <a:cs typeface="Arial"/>
              </a:rPr>
              <a:t>Evaluate</a:t>
            </a:r>
            <a:r>
              <a:rPr lang="en-US">
                <a:latin typeface="Arial"/>
                <a:cs typeface="Arial"/>
              </a:rPr>
              <a:t> feasibility of connecting to or </a:t>
            </a:r>
          </a:p>
          <a:p>
            <a:pPr marL="457200" lvl="1" indent="0">
              <a:spcBef>
                <a:spcPts val="600"/>
              </a:spcBef>
              <a:spcAft>
                <a:spcPts val="600"/>
              </a:spcAft>
              <a:buNone/>
            </a:pPr>
            <a:r>
              <a:rPr lang="en-US" sz="2800">
                <a:latin typeface="Arial"/>
                <a:cs typeface="Arial"/>
              </a:rPr>
              <a:t>consolidating with another system</a:t>
            </a:r>
            <a:endParaRPr lang="en-US" sz="2800">
              <a:solidFill>
                <a:srgbClr val="000000"/>
              </a:solidFill>
              <a:latin typeface="Arial"/>
              <a:cs typeface="Arial"/>
            </a:endParaRPr>
          </a:p>
        </p:txBody>
      </p:sp>
      <p:pic>
        <p:nvPicPr>
          <p:cNvPr id="6" name="Picture 5">
            <a:extLst>
              <a:ext uri="{FF2B5EF4-FFF2-40B4-BE49-F238E27FC236}">
                <a16:creationId xmlns:a16="http://schemas.microsoft.com/office/drawing/2014/main" id="{0C136092-69D1-4DF6-BBD5-81B1F45C31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77100" y="3133725"/>
            <a:ext cx="4908804" cy="3571199"/>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2" name="Text Placeholder 3">
            <a:extLst>
              <a:ext uri="{FF2B5EF4-FFF2-40B4-BE49-F238E27FC236}">
                <a16:creationId xmlns:a16="http://schemas.microsoft.com/office/drawing/2014/main" id="{5D2F8AAD-D14C-974F-906F-1F0D3D3E26BE}"/>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716685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C2C162-DB89-42A6-81CF-0D40AEE9EC9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8054B42-62A6-40A3-A40F-A11392C4D1AB}"/>
              </a:ext>
              <a:ext uri="{C183D7F6-B498-43B3-948B-1728B52AA6E4}">
                <adec:decorative xmlns:adec="http://schemas.microsoft.com/office/drawing/2017/decorative" val="1"/>
              </a:ext>
            </a:extLst>
          </p:cNvPr>
          <p:cNvSpPr>
            <a:spLocks noGrp="1"/>
          </p:cNvSpPr>
          <p:nvPr>
            <p:ph type="sldNum" sz="quarter" idx="12"/>
          </p:nvPr>
        </p:nvSpPr>
        <p:spPr>
          <a:xfrm>
            <a:off x="-266701" y="46814"/>
            <a:ext cx="809625" cy="501650"/>
          </a:xfrm>
        </p:spPr>
        <p:txBody>
          <a:bodyPr/>
          <a:lstStyle/>
          <a:p>
            <a:fld id="{24655814-818E-4F10-A551-7DDEBFD1FEF5}" type="slidenum">
              <a:rPr lang="en-US" sz="1800" smtClean="0">
                <a:latin typeface="Arial" panose="020B0604020202020204" pitchFamily="34" charset="0"/>
                <a:cs typeface="Arial" panose="020B0604020202020204" pitchFamily="34" charset="0"/>
              </a:rPr>
              <a:pPr/>
              <a:t>24</a:t>
            </a:fld>
            <a:endParaRPr lang="en-US" sz="140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D8716203-23E2-4035-A860-355087F45ACA}"/>
              </a:ext>
            </a:extLst>
          </p:cNvPr>
          <p:cNvSpPr>
            <a:spLocks noGrp="1"/>
          </p:cNvSpPr>
          <p:nvPr>
            <p:ph type="title"/>
          </p:nvPr>
        </p:nvSpPr>
        <p:spPr>
          <a:xfrm>
            <a:off x="838199" y="203810"/>
            <a:ext cx="10515600" cy="689307"/>
          </a:xfrm>
        </p:spPr>
        <p:txBody>
          <a:bodyPr>
            <a:normAutofit/>
          </a:bodyPr>
          <a:lstStyle/>
          <a:p>
            <a:pPr algn="ctr"/>
            <a:r>
              <a:rPr lang="en-US" sz="3200" b="1">
                <a:solidFill>
                  <a:srgbClr val="001B36"/>
                </a:solidFill>
                <a:latin typeface="Arial"/>
                <a:cs typeface="Arial"/>
              </a:rPr>
              <a:t>Administrator Funding</a:t>
            </a:r>
            <a:endParaRPr lang="en-US" sz="3200">
              <a:latin typeface="Arial"/>
              <a:cs typeface="Arial"/>
            </a:endParaRPr>
          </a:p>
        </p:txBody>
      </p:sp>
      <p:graphicFrame>
        <p:nvGraphicFramePr>
          <p:cNvPr id="7" name="Content Placeholder 2" descr="Salary and benefits fo rthe Administrator, Administrative costs such as Space, phones an furniture and managerial fees such as legal and accounting fees are paid by the Water Boards. Funding may be available for Construction, Planning  and Operation and Maintenance costs.">
            <a:extLst>
              <a:ext uri="{FF2B5EF4-FFF2-40B4-BE49-F238E27FC236}">
                <a16:creationId xmlns:a16="http://schemas.microsoft.com/office/drawing/2014/main" id="{61F0AC35-9507-4FED-B18F-14E128B1A87D}"/>
              </a:ext>
            </a:extLst>
          </p:cNvPr>
          <p:cNvGraphicFramePr>
            <a:graphicFrameLocks/>
          </p:cNvGraphicFramePr>
          <p:nvPr>
            <p:extLst>
              <p:ext uri="{D42A27DB-BD31-4B8C-83A1-F6EECF244321}">
                <p14:modId xmlns:p14="http://schemas.microsoft.com/office/powerpoint/2010/main" val="2294171374"/>
              </p:ext>
            </p:extLst>
          </p:nvPr>
        </p:nvGraphicFramePr>
        <p:xfrm>
          <a:off x="695324" y="961823"/>
          <a:ext cx="10515600" cy="4743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3">
            <a:extLst>
              <a:ext uri="{FF2B5EF4-FFF2-40B4-BE49-F238E27FC236}">
                <a16:creationId xmlns:a16="http://schemas.microsoft.com/office/drawing/2014/main" id="{20E53926-6355-BEE0-2F1F-29186437F425}"/>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704572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39179E-BB7E-48A1-8D78-AB158953E70F}"/>
              </a:ext>
              <a:ext uri="{C183D7F6-B498-43B3-948B-1728B52AA6E4}">
                <adec:decorative xmlns:adec="http://schemas.microsoft.com/office/drawing/2017/decorative" val="1"/>
              </a:ext>
            </a:extLst>
          </p:cNvPr>
          <p:cNvSpPr>
            <a:spLocks noGrp="1"/>
          </p:cNvSpPr>
          <p:nvPr>
            <p:ph type="sldNum" sz="quarter" idx="12"/>
          </p:nvPr>
        </p:nvSpPr>
        <p:spPr>
          <a:xfrm>
            <a:off x="-314325" y="69993"/>
            <a:ext cx="857250" cy="478471"/>
          </a:xfrm>
        </p:spPr>
        <p:txBody>
          <a:bodyPr/>
          <a:lstStyle/>
          <a:p>
            <a:fld id="{24655814-818E-4F10-A551-7DDEBFD1FEF5}" type="slidenum">
              <a:rPr lang="en-US" sz="1800" smtClean="0">
                <a:latin typeface="Arial" panose="020B0604020202020204" pitchFamily="34" charset="0"/>
                <a:cs typeface="Arial" panose="020B0604020202020204" pitchFamily="34" charset="0"/>
              </a:rPr>
              <a:pPr/>
              <a:t>25</a:t>
            </a:fld>
            <a:endParaRPr lang="en-US" sz="140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0B7987F7-3B7D-4589-8EC1-0E1AD9AF9436}"/>
              </a:ext>
            </a:extLst>
          </p:cNvPr>
          <p:cNvSpPr>
            <a:spLocks noGrp="1"/>
          </p:cNvSpPr>
          <p:nvPr>
            <p:ph type="title"/>
          </p:nvPr>
        </p:nvSpPr>
        <p:spPr>
          <a:xfrm>
            <a:off x="838200" y="202389"/>
            <a:ext cx="10515600" cy="692150"/>
          </a:xfrm>
        </p:spPr>
        <p:txBody>
          <a:bodyPr>
            <a:normAutofit/>
          </a:bodyPr>
          <a:lstStyle/>
          <a:p>
            <a:pPr algn="ctr"/>
            <a:r>
              <a:rPr lang="en-US" sz="3200" b="1">
                <a:solidFill>
                  <a:srgbClr val="002060"/>
                </a:solidFill>
                <a:latin typeface="Arial"/>
                <a:cs typeface="Arial"/>
              </a:rPr>
              <a:t>Stakeholder and Community Input</a:t>
            </a:r>
            <a:endParaRPr lang="en-US" sz="3200">
              <a:solidFill>
                <a:srgbClr val="002060"/>
              </a:solidFill>
              <a:latin typeface="Arial"/>
              <a:cs typeface="Arial"/>
            </a:endParaRPr>
          </a:p>
        </p:txBody>
      </p:sp>
      <p:graphicFrame>
        <p:nvGraphicFramePr>
          <p:cNvPr id="13" name="Content Placeholder 2" descr=" Stakeholder and community input includes: Community members may submit a petition to the State Water Board for reversal or modification of a decision of an administrator or substitution of the administrator; Must be received by the State Board within 30 days of date of administrator’s decision ; State Board will review and act on the petition ">
            <a:extLst>
              <a:ext uri="{FF2B5EF4-FFF2-40B4-BE49-F238E27FC236}">
                <a16:creationId xmlns:a16="http://schemas.microsoft.com/office/drawing/2014/main" id="{284B9BCC-F859-4EEE-8C4E-C7A5356BF6F0}"/>
              </a:ext>
            </a:extLst>
          </p:cNvPr>
          <p:cNvGraphicFramePr>
            <a:graphicFrameLocks noGrp="1"/>
          </p:cNvGraphicFramePr>
          <p:nvPr>
            <p:ph idx="1"/>
            <p:extLst>
              <p:ext uri="{D42A27DB-BD31-4B8C-83A1-F6EECF244321}">
                <p14:modId xmlns:p14="http://schemas.microsoft.com/office/powerpoint/2010/main" val="3560066915"/>
              </p:ext>
            </p:extLst>
          </p:nvPr>
        </p:nvGraphicFramePr>
        <p:xfrm>
          <a:off x="314325" y="1335559"/>
          <a:ext cx="11468100" cy="4392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3">
            <a:extLst>
              <a:ext uri="{FF2B5EF4-FFF2-40B4-BE49-F238E27FC236}">
                <a16:creationId xmlns:a16="http://schemas.microsoft.com/office/drawing/2014/main" id="{F04B7871-B201-3506-CE21-95875DA2FFB1}"/>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226652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20E24C-D0B0-49E3-A7DB-EB1D157B48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lide Number Placeholder 8">
            <a:extLst>
              <a:ext uri="{FF2B5EF4-FFF2-40B4-BE49-F238E27FC236}">
                <a16:creationId xmlns:a16="http://schemas.microsoft.com/office/drawing/2014/main" id="{B7DF0B06-2935-451A-A65C-1F3DC4E75A1F}"/>
              </a:ext>
              <a:ext uri="{C183D7F6-B498-43B3-948B-1728B52AA6E4}">
                <adec:decorative xmlns:adec="http://schemas.microsoft.com/office/drawing/2017/decorative" val="1"/>
              </a:ext>
            </a:extLst>
          </p:cNvPr>
          <p:cNvSpPr>
            <a:spLocks noGrp="1"/>
          </p:cNvSpPr>
          <p:nvPr>
            <p:ph type="sldNum" sz="quarter" idx="12"/>
          </p:nvPr>
        </p:nvSpPr>
        <p:spPr>
          <a:xfrm>
            <a:off x="-173491" y="46814"/>
            <a:ext cx="742950" cy="501650"/>
          </a:xfrm>
        </p:spPr>
        <p:txBody>
          <a:bodyPr/>
          <a:lstStyle/>
          <a:p>
            <a:fld id="{24655814-818E-4F10-A551-7DDEBFD1FEF5}" type="slidenum">
              <a:rPr lang="en-US" sz="1800" smtClean="0">
                <a:latin typeface="Arial" panose="020B0604020202020204" pitchFamily="34" charset="0"/>
                <a:cs typeface="Arial" panose="020B0604020202020204" pitchFamily="34" charset="0"/>
              </a:rPr>
              <a:pPr/>
              <a:t>26</a:t>
            </a:fld>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4A449E-4FF4-4581-AB89-20F1EB757CCC}"/>
              </a:ext>
            </a:extLst>
          </p:cNvPr>
          <p:cNvSpPr txBox="1">
            <a:spLocks noGrp="1"/>
          </p:cNvSpPr>
          <p:nvPr>
            <p:ph type="title"/>
          </p:nvPr>
        </p:nvSpPr>
        <p:spPr>
          <a:xfrm>
            <a:off x="2076503" y="195742"/>
            <a:ext cx="7583152" cy="6378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defRPr/>
            </a:pPr>
            <a:r>
              <a:rPr lang="en-US" sz="3200" b="1" kern="1200">
                <a:solidFill>
                  <a:srgbClr val="001B36"/>
                </a:solidFill>
                <a:latin typeface="Arial"/>
                <a:cs typeface="Arial"/>
              </a:rPr>
              <a:t>Goals</a:t>
            </a:r>
            <a:endParaRPr lang="en-US" sz="3200" b="1" u="none" strike="noStrike" kern="1200" cap="none" spc="0" normalizeH="0" baseline="0" noProof="0">
              <a:ln>
                <a:noFill/>
              </a:ln>
              <a:solidFill>
                <a:srgbClr val="001B36"/>
              </a:solidFill>
              <a:effectLst/>
              <a:uLnTx/>
              <a:uFillTx/>
              <a:latin typeface="Arial"/>
              <a:cs typeface="Arial"/>
            </a:endParaRPr>
          </a:p>
        </p:txBody>
      </p:sp>
      <p:graphicFrame>
        <p:nvGraphicFramePr>
          <p:cNvPr id="3" name="Content Placeholder 2" descr="Goals are: Safe and reliable drinking water, Complete necessary improvements, Maintain public engagement, and Oversee implementation of long-term consolidation solution ">
            <a:extLst>
              <a:ext uri="{FF2B5EF4-FFF2-40B4-BE49-F238E27FC236}">
                <a16:creationId xmlns:a16="http://schemas.microsoft.com/office/drawing/2014/main" id="{6B2A1369-39CD-624B-B596-A558402FE2DA}"/>
              </a:ext>
            </a:extLst>
          </p:cNvPr>
          <p:cNvGraphicFramePr>
            <a:graphicFrameLocks noGrp="1"/>
          </p:cNvGraphicFramePr>
          <p:nvPr>
            <p:ph sz="half" idx="1"/>
            <p:extLst>
              <p:ext uri="{D42A27DB-BD31-4B8C-83A1-F6EECF244321}">
                <p14:modId xmlns:p14="http://schemas.microsoft.com/office/powerpoint/2010/main" val="1067762000"/>
              </p:ext>
            </p:extLst>
          </p:nvPr>
        </p:nvGraphicFramePr>
        <p:xfrm>
          <a:off x="805542" y="1361370"/>
          <a:ext cx="1012507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8CC86F8B-BAC0-8036-0710-81405410D694}"/>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90511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D7FCC2-AEB6-4FC3-BE4D-15929F0617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7" name="Slide Number Placeholder 6">
            <a:extLst>
              <a:ext uri="{FF2B5EF4-FFF2-40B4-BE49-F238E27FC236}">
                <a16:creationId xmlns:a16="http://schemas.microsoft.com/office/drawing/2014/main" id="{6BBCC71E-74B4-41B8-BBE6-D9A790E95B27}"/>
              </a:ext>
              <a:ext uri="{C183D7F6-B498-43B3-948B-1728B52AA6E4}">
                <adec:decorative xmlns:adec="http://schemas.microsoft.com/office/drawing/2017/decorative" val="1"/>
              </a:ext>
            </a:extLst>
          </p:cNvPr>
          <p:cNvSpPr>
            <a:spLocks noGrp="1"/>
          </p:cNvSpPr>
          <p:nvPr>
            <p:ph type="sldNum" sz="quarter" idx="12"/>
          </p:nvPr>
        </p:nvSpPr>
        <p:spPr>
          <a:xfrm>
            <a:off x="-323851" y="131592"/>
            <a:ext cx="942975" cy="370058"/>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27</a:t>
            </a:fld>
            <a:endParaRPr lang="en-US" sz="1400">
              <a:solidFill>
                <a:schemeClr val="bg1"/>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358D78C0-D77A-4F79-AEB4-5A582F8D60E1}"/>
              </a:ext>
            </a:extLst>
          </p:cNvPr>
          <p:cNvSpPr txBox="1">
            <a:spLocks/>
          </p:cNvSpPr>
          <p:nvPr/>
        </p:nvSpPr>
        <p:spPr>
          <a:xfrm>
            <a:off x="-66677" y="669925"/>
            <a:ext cx="12171659" cy="2006600"/>
          </a:xfrm>
          <a:prstGeom prst="rect">
            <a:avLst/>
          </a:prstGeom>
        </p:spPr>
        <p:txBody>
          <a:bodyPr vert="horz" lIns="274320" tIns="45720" rIns="274320" bIns="45720" rtlCol="0" anchor="t" anchorCtr="0">
            <a:noAutofit/>
          </a:bodyPr>
          <a:lstStyle/>
          <a:p>
            <a:pPr marL="0" marR="0" lvl="0" indent="0" algn="r" defTabSz="914400" rtl="0" eaLnBrk="1" fontAlgn="auto" latinLnBrk="0" hangingPunct="1">
              <a:spcBef>
                <a:spcPct val="0"/>
              </a:spcBef>
              <a:spcAft>
                <a:spcPts val="0"/>
              </a:spcAft>
              <a:buClrTx/>
              <a:buSzTx/>
              <a:buFontTx/>
              <a:buNone/>
              <a:tabLst/>
              <a:defRPr/>
            </a:pPr>
            <a:r>
              <a:rPr kumimoji="0" lang="en-US" sz="4400" b="1" u="none" strike="noStrike" kern="1200" cap="none" spc="0" normalizeH="0" baseline="0" noProof="0">
                <a:ln>
                  <a:noFill/>
                </a:ln>
                <a:solidFill>
                  <a:schemeClr val="bg1"/>
                </a:solidFill>
                <a:effectLst/>
                <a:uLnTx/>
                <a:uFillTx/>
                <a:latin typeface="Arial"/>
                <a:ea typeface="+mj-ea"/>
                <a:cs typeface="Arial"/>
              </a:rPr>
              <a:t>Public Comments/Questions</a:t>
            </a:r>
          </a:p>
          <a:p>
            <a:pPr marL="0" marR="0" lvl="0" indent="0" algn="r" defTabSz="914400" rtl="0" eaLnBrk="1" fontAlgn="auto" latinLnBrk="0" hangingPunct="1">
              <a:spcBef>
                <a:spcPct val="0"/>
              </a:spcBef>
              <a:spcAft>
                <a:spcPts val="0"/>
              </a:spcAft>
              <a:buClrTx/>
              <a:buSzTx/>
              <a:buFontTx/>
              <a:buNone/>
              <a:tabLst/>
              <a:defRPr/>
            </a:pPr>
            <a:r>
              <a:rPr lang="en-US" sz="4000" b="1" u="none" strike="noStrike" kern="1200" cap="none" spc="0" normalizeH="0" baseline="0" noProof="0">
                <a:ln>
                  <a:noFill/>
                </a:ln>
                <a:solidFill>
                  <a:schemeClr val="bg1"/>
                </a:solidFill>
                <a:effectLst/>
                <a:uLnTx/>
                <a:uFillTx/>
                <a:latin typeface="Arial"/>
                <a:ea typeface="+mj-ea"/>
                <a:cs typeface="Arial"/>
              </a:rPr>
              <a:t>Allensworth Community Services District</a:t>
            </a:r>
          </a:p>
          <a:p>
            <a:pPr marL="0" marR="0" lvl="0" indent="0" algn="r" defTabSz="914400" rtl="0" eaLnBrk="1" fontAlgn="auto" latinLnBrk="0" hangingPunct="1">
              <a:spcBef>
                <a:spcPct val="0"/>
              </a:spcBef>
              <a:spcAft>
                <a:spcPts val="0"/>
              </a:spcAft>
              <a:buClrTx/>
              <a:buSzTx/>
              <a:buFontTx/>
              <a:buNone/>
              <a:tabLst/>
              <a:defRPr/>
            </a:pPr>
            <a:endParaRPr lang="en-US" sz="4400" b="1" u="none" strike="noStrike" kern="1200" cap="none" spc="0" normalizeH="0" baseline="0" noProof="0">
              <a:ln>
                <a:noFill/>
              </a:ln>
              <a:solidFill>
                <a:schemeClr val="bg1"/>
              </a:solidFill>
              <a:effectLst/>
              <a:uLnTx/>
              <a:uFillTx/>
              <a:latin typeface="Arial"/>
              <a:ea typeface="+mj-ea"/>
              <a:cs typeface="Arial"/>
            </a:endParaRPr>
          </a:p>
        </p:txBody>
      </p:sp>
      <p:sp>
        <p:nvSpPr>
          <p:cNvPr id="2" name="Text Placeholder 3">
            <a:extLst>
              <a:ext uri="{FF2B5EF4-FFF2-40B4-BE49-F238E27FC236}">
                <a16:creationId xmlns:a16="http://schemas.microsoft.com/office/drawing/2014/main" id="{A53FB22D-F1A1-C629-322C-7B35027B2284}"/>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21374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7D747E-242F-42DA-A159-0141B8C972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975"/>
            <a:ext cx="12192000" cy="6858000"/>
          </a:xfrm>
          <a:prstGeom prst="rect">
            <a:avLst/>
          </a:prstGeom>
        </p:spPr>
      </p:pic>
      <p:sp>
        <p:nvSpPr>
          <p:cNvPr id="5" name="Slide Number Placeholder 4">
            <a:extLst>
              <a:ext uri="{FF2B5EF4-FFF2-40B4-BE49-F238E27FC236}">
                <a16:creationId xmlns:a16="http://schemas.microsoft.com/office/drawing/2014/main" id="{14455CC3-E239-40BB-966C-B875B5BF6B48}"/>
              </a:ext>
              <a:ext uri="{C183D7F6-B498-43B3-948B-1728B52AA6E4}">
                <adec:decorative xmlns:adec="http://schemas.microsoft.com/office/drawing/2017/decorative" val="1"/>
              </a:ext>
            </a:extLst>
          </p:cNvPr>
          <p:cNvSpPr>
            <a:spLocks noGrp="1"/>
          </p:cNvSpPr>
          <p:nvPr>
            <p:ph type="sldNum" sz="quarter" idx="12"/>
          </p:nvPr>
        </p:nvSpPr>
        <p:spPr>
          <a:xfrm>
            <a:off x="-771526" y="31749"/>
            <a:ext cx="1266825" cy="434975"/>
          </a:xfrm>
        </p:spPr>
        <p:txBody>
          <a:bodyPr/>
          <a:lstStyle/>
          <a:p>
            <a:fld id="{24655814-818E-4F10-A551-7DDEBFD1FEF5}" type="slidenum">
              <a:rPr lang="en-US" sz="1800" smtClean="0">
                <a:latin typeface="Arial" panose="020B0604020202020204" pitchFamily="34" charset="0"/>
                <a:cs typeface="Arial" panose="020B0604020202020204" pitchFamily="34" charset="0"/>
              </a:rPr>
              <a:pPr/>
              <a:t>28</a:t>
            </a:fld>
            <a:endParaRPr lang="en-US" sz="140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3EADFA04-5D1E-4FDD-8BB3-78F74FC5A11B}"/>
              </a:ext>
            </a:extLst>
          </p:cNvPr>
          <p:cNvSpPr>
            <a:spLocks noGrp="1"/>
          </p:cNvSpPr>
          <p:nvPr>
            <p:ph type="title"/>
          </p:nvPr>
        </p:nvSpPr>
        <p:spPr>
          <a:xfrm>
            <a:off x="357871" y="764363"/>
            <a:ext cx="5257800" cy="863600"/>
          </a:xfrm>
        </p:spPr>
        <p:txBody>
          <a:bodyPr>
            <a:normAutofit/>
          </a:bodyPr>
          <a:lstStyle/>
          <a:p>
            <a:pPr algn="ctr"/>
            <a:r>
              <a:rPr lang="en-US" sz="3200" b="1">
                <a:solidFill>
                  <a:srgbClr val="001B36"/>
                </a:solidFill>
                <a:latin typeface="Arial"/>
                <a:cs typeface="Arial"/>
              </a:rPr>
              <a:t>Comments? Questions?</a:t>
            </a:r>
            <a:endParaRPr lang="en-US" sz="3200">
              <a:latin typeface="Arial"/>
              <a:cs typeface="Arial"/>
            </a:endParaRPr>
          </a:p>
        </p:txBody>
      </p:sp>
      <p:sp>
        <p:nvSpPr>
          <p:cNvPr id="14" name="Content Placeholder 2">
            <a:extLst>
              <a:ext uri="{FF2B5EF4-FFF2-40B4-BE49-F238E27FC236}">
                <a16:creationId xmlns:a16="http://schemas.microsoft.com/office/drawing/2014/main" id="{C4286F99-16D8-443C-A100-0E2E6F042933}"/>
              </a:ext>
            </a:extLst>
          </p:cNvPr>
          <p:cNvSpPr>
            <a:spLocks noGrp="1"/>
          </p:cNvSpPr>
          <p:nvPr>
            <p:ph idx="1"/>
          </p:nvPr>
        </p:nvSpPr>
        <p:spPr>
          <a:xfrm>
            <a:off x="371818" y="2299327"/>
            <a:ext cx="5257799" cy="2536825"/>
          </a:xfrm>
        </p:spPr>
        <p:txBody>
          <a:bodyPr vert="horz" lIns="91440" tIns="45720" rIns="91440" bIns="45720" rtlCol="0" anchor="t">
            <a:normAutofit/>
          </a:bodyPr>
          <a:lstStyle/>
          <a:p>
            <a:pPr lvl="0" defTabSz="457200">
              <a:lnSpc>
                <a:spcPct val="100000"/>
              </a:lnSpc>
              <a:spcBef>
                <a:spcPts val="0"/>
              </a:spcBef>
              <a:spcAft>
                <a:spcPts val="600"/>
              </a:spcAft>
              <a:defRPr/>
            </a:pPr>
            <a:r>
              <a:rPr lang="en-US">
                <a:latin typeface="Arial"/>
                <a:cs typeface="Arial"/>
              </a:rPr>
              <a:t>First and last name</a:t>
            </a:r>
          </a:p>
          <a:p>
            <a:pPr lvl="0" defTabSz="457200">
              <a:lnSpc>
                <a:spcPct val="100000"/>
              </a:lnSpc>
              <a:spcBef>
                <a:spcPts val="0"/>
              </a:spcBef>
              <a:spcAft>
                <a:spcPts val="600"/>
              </a:spcAft>
              <a:defRPr/>
            </a:pPr>
            <a:r>
              <a:rPr lang="en-US">
                <a:latin typeface="Arial"/>
                <a:cs typeface="Arial"/>
              </a:rPr>
              <a:t>Affiliation</a:t>
            </a:r>
          </a:p>
          <a:p>
            <a:pPr lvl="0" defTabSz="457200">
              <a:lnSpc>
                <a:spcPct val="100000"/>
              </a:lnSpc>
              <a:spcBef>
                <a:spcPts val="0"/>
              </a:spcBef>
              <a:spcAft>
                <a:spcPts val="600"/>
              </a:spcAft>
              <a:defRPr/>
            </a:pPr>
            <a:r>
              <a:rPr lang="en-US">
                <a:latin typeface="Arial"/>
                <a:cs typeface="Arial"/>
              </a:rPr>
              <a:t>Concise question or comment </a:t>
            </a:r>
            <a:r>
              <a:rPr lang="en-US" i="1">
                <a:latin typeface="Arial"/>
                <a:cs typeface="Arial"/>
              </a:rPr>
              <a:t>(3 minutes max)</a:t>
            </a:r>
          </a:p>
        </p:txBody>
      </p:sp>
      <p:pic>
        <p:nvPicPr>
          <p:cNvPr id="8" name="Picture 7">
            <a:extLst>
              <a:ext uri="{FF2B5EF4-FFF2-40B4-BE49-F238E27FC236}">
                <a16:creationId xmlns:a16="http://schemas.microsoft.com/office/drawing/2014/main" id="{21E38095-2020-42E8-8F97-E450D9825B0B}"/>
              </a:ext>
            </a:extLst>
          </p:cNvPr>
          <p:cNvPicPr>
            <a:picLocks noChangeAspect="1"/>
          </p:cNvPicPr>
          <p:nvPr/>
        </p:nvPicPr>
        <p:blipFill>
          <a:blip r:embed="rId4"/>
          <a:stretch>
            <a:fillRect/>
          </a:stretch>
        </p:blipFill>
        <p:spPr>
          <a:xfrm>
            <a:off x="6001434" y="-180975"/>
            <a:ext cx="6190566" cy="6413499"/>
          </a:xfrm>
          <a:prstGeom prst="rect">
            <a:avLst/>
          </a:prstGeom>
          <a:solidFill>
            <a:srgbClr val="00487D"/>
          </a:solidFill>
        </p:spPr>
      </p:pic>
      <p:sp>
        <p:nvSpPr>
          <p:cNvPr id="2" name="Text Placeholder 3">
            <a:extLst>
              <a:ext uri="{FF2B5EF4-FFF2-40B4-BE49-F238E27FC236}">
                <a16:creationId xmlns:a16="http://schemas.microsoft.com/office/drawing/2014/main" id="{9FBB692B-26FB-9B74-B03F-7398B2E603C2}"/>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134794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35CE6E-50D3-4F48-BC21-031EAEACA4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7" name="Slide Number Placeholder 6">
            <a:extLst>
              <a:ext uri="{FF2B5EF4-FFF2-40B4-BE49-F238E27FC236}">
                <a16:creationId xmlns:a16="http://schemas.microsoft.com/office/drawing/2014/main" id="{84C7F04B-80CE-4B7A-BADA-EA49A56DA43B}"/>
              </a:ext>
              <a:ext uri="{C183D7F6-B498-43B3-948B-1728B52AA6E4}">
                <adec:decorative xmlns:adec="http://schemas.microsoft.com/office/drawing/2017/decorative" val="1"/>
              </a:ext>
            </a:extLst>
          </p:cNvPr>
          <p:cNvSpPr>
            <a:spLocks noGrp="1"/>
          </p:cNvSpPr>
          <p:nvPr>
            <p:ph type="sldNum" sz="quarter" idx="12"/>
          </p:nvPr>
        </p:nvSpPr>
        <p:spPr>
          <a:xfrm>
            <a:off x="-219075" y="69850"/>
            <a:ext cx="742949" cy="406400"/>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29</a:t>
            </a:fld>
            <a:endParaRPr lang="en-US" sz="1400">
              <a:solidFill>
                <a:schemeClr val="bg1"/>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358D78C0-D77A-4F79-AEB4-5A582F8D60E1}"/>
              </a:ext>
            </a:extLst>
          </p:cNvPr>
          <p:cNvSpPr txBox="1">
            <a:spLocks/>
          </p:cNvSpPr>
          <p:nvPr/>
        </p:nvSpPr>
        <p:spPr>
          <a:xfrm>
            <a:off x="3938499" y="573389"/>
            <a:ext cx="7966460" cy="882650"/>
          </a:xfrm>
          <a:prstGeom prst="rect">
            <a:avLst/>
          </a:prstGeom>
        </p:spPr>
        <p:txBody>
          <a:bodyPr vert="horz" lIns="274320" tIns="45720" rIns="274320" bIns="45720" rtlCol="0" anchor="t" anchorCtr="0">
            <a:noAutofit/>
          </a:bodyPr>
          <a:lstStyle/>
          <a:p>
            <a:pPr algn="r">
              <a:lnSpc>
                <a:spcPct val="90000"/>
              </a:lnSpc>
              <a:spcBef>
                <a:spcPct val="0"/>
              </a:spcBef>
              <a:defRPr/>
            </a:pPr>
            <a:r>
              <a:rPr lang="en-US" sz="4400" b="1">
                <a:solidFill>
                  <a:schemeClr val="bg1"/>
                </a:solidFill>
                <a:latin typeface="Arial"/>
                <a:ea typeface="+mj-ea"/>
                <a:cs typeface="Arial"/>
              </a:rPr>
              <a:t>Next Steps and Closing</a:t>
            </a:r>
            <a:endParaRPr lang="en-US" sz="4400" b="1" i="0" u="none" strike="noStrike" kern="1200" cap="none" spc="0" normalizeH="0" baseline="0" noProof="0">
              <a:ln>
                <a:noFill/>
              </a:ln>
              <a:solidFill>
                <a:schemeClr val="bg1"/>
              </a:solidFill>
              <a:effectLst/>
              <a:uLnTx/>
              <a:uFillTx/>
              <a:latin typeface="Arial"/>
              <a:ea typeface="+mj-ea"/>
              <a:cs typeface="Arial"/>
            </a:endParaRPr>
          </a:p>
        </p:txBody>
      </p:sp>
      <p:sp>
        <p:nvSpPr>
          <p:cNvPr id="2" name="Text Placeholder 3">
            <a:extLst>
              <a:ext uri="{FF2B5EF4-FFF2-40B4-BE49-F238E27FC236}">
                <a16:creationId xmlns:a16="http://schemas.microsoft.com/office/drawing/2014/main" id="{1DFD4516-89A6-C424-679F-08F2A7F71DC3}"/>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302250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AD21B6-4B1B-40FF-A261-7AE876163A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4" y="-147638"/>
            <a:ext cx="12192000" cy="6858000"/>
          </a:xfrm>
          <a:prstGeom prst="rect">
            <a:avLst/>
          </a:prstGeom>
        </p:spPr>
      </p:pic>
      <p:pic>
        <p:nvPicPr>
          <p:cNvPr id="17" name="Picture 16">
            <a:extLst>
              <a:ext uri="{FF2B5EF4-FFF2-40B4-BE49-F238E27FC236}">
                <a16:creationId xmlns:a16="http://schemas.microsoft.com/office/drawing/2014/main" id="{743F321F-E380-402A-B489-B544C5F3026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39" y="-140433"/>
            <a:ext cx="12182855" cy="3463926"/>
          </a:xfrm>
          <a:prstGeom prst="rect">
            <a:avLst/>
          </a:prstGeom>
        </p:spPr>
      </p:pic>
      <p:sp>
        <p:nvSpPr>
          <p:cNvPr id="18" name="Title 17">
            <a:extLst>
              <a:ext uri="{FF2B5EF4-FFF2-40B4-BE49-F238E27FC236}">
                <a16:creationId xmlns:a16="http://schemas.microsoft.com/office/drawing/2014/main" id="{3C78EB5C-5FE2-450A-ACE4-1B3B94E394CB}"/>
              </a:ext>
            </a:extLst>
          </p:cNvPr>
          <p:cNvSpPr txBox="1">
            <a:spLocks noGrp="1"/>
          </p:cNvSpPr>
          <p:nvPr>
            <p:ph type="title" idx="4294967295"/>
          </p:nvPr>
        </p:nvSpPr>
        <p:spPr>
          <a:xfrm>
            <a:off x="0" y="3358184"/>
            <a:ext cx="12192000" cy="809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143613"/>
              </a:lnSpc>
              <a:spcBef>
                <a:spcPts val="0"/>
              </a:spcBef>
              <a:spcAft>
                <a:spcPts val="0"/>
              </a:spcAft>
              <a:buClrTx/>
              <a:buSzTx/>
              <a:buFontTx/>
              <a:buNone/>
              <a:tabLst/>
              <a:defRPr/>
            </a:pPr>
            <a:r>
              <a:rPr kumimoji="0" lang="en-US" sz="3600" b="1" i="0" u="none" strike="noStrike" kern="1200" cap="none" spc="0" normalizeH="0" baseline="0" noProof="0">
                <a:ln>
                  <a:noFill/>
                </a:ln>
                <a:solidFill>
                  <a:srgbClr val="001B36"/>
                </a:solidFill>
                <a:effectLst/>
                <a:uLnTx/>
                <a:uFillTx/>
                <a:latin typeface="Arial"/>
                <a:ea typeface="+mn-ea"/>
                <a:cs typeface="Arial"/>
              </a:rPr>
              <a:t>Water Board’s Mission</a:t>
            </a:r>
            <a:r>
              <a:rPr kumimoji="0" lang="en-US" sz="3600" b="1" i="0" u="none" strike="noStrike" kern="1200" cap="none" spc="0" normalizeH="0" noProof="0">
                <a:ln>
                  <a:noFill/>
                </a:ln>
                <a:solidFill>
                  <a:srgbClr val="001B36"/>
                </a:solidFill>
                <a:effectLst/>
                <a:uLnTx/>
                <a:uFillTx/>
                <a:latin typeface="Arial"/>
                <a:ea typeface="+mn-ea"/>
                <a:cs typeface="Arial"/>
              </a:rPr>
              <a:t> </a:t>
            </a:r>
            <a:r>
              <a:rPr kumimoji="0" lang="en-US" sz="3600" b="1" i="0" u="none" strike="noStrike" kern="1200" cap="none" spc="0" normalizeH="0" baseline="0" noProof="0">
                <a:ln>
                  <a:noFill/>
                </a:ln>
                <a:solidFill>
                  <a:srgbClr val="001B36"/>
                </a:solidFill>
                <a:effectLst/>
                <a:uLnTx/>
                <a:uFillTx/>
                <a:latin typeface="Arial"/>
                <a:ea typeface="+mn-ea"/>
                <a:cs typeface="Arial"/>
              </a:rPr>
              <a:t>Statement</a:t>
            </a:r>
            <a:endParaRPr lang="en-US">
              <a:ea typeface="+mn-ea"/>
            </a:endParaRPr>
          </a:p>
        </p:txBody>
      </p:sp>
      <p:sp>
        <p:nvSpPr>
          <p:cNvPr id="2" name="Slide Number Placeholder 2">
            <a:extLst>
              <a:ext uri="{FF2B5EF4-FFF2-40B4-BE49-F238E27FC236}">
                <a16:creationId xmlns:a16="http://schemas.microsoft.com/office/drawing/2014/main" id="{D2298FB2-9698-5923-A52B-7E6ABA80AF20}"/>
              </a:ext>
              <a:ext uri="{C183D7F6-B498-43B3-948B-1728B52AA6E4}">
                <adec:decorative xmlns:adec="http://schemas.microsoft.com/office/drawing/2017/decorative" val="1"/>
              </a:ext>
            </a:extLst>
          </p:cNvPr>
          <p:cNvSpPr>
            <a:spLocks noGrp="1"/>
          </p:cNvSpPr>
          <p:nvPr>
            <p:ph type="sldNum" sz="quarter" idx="12"/>
          </p:nvPr>
        </p:nvSpPr>
        <p:spPr>
          <a:xfrm>
            <a:off x="-495301" y="-123339"/>
            <a:ext cx="1013267" cy="689307"/>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3</a:t>
            </a:fld>
            <a:endParaRPr lang="en-US" sz="1800">
              <a:solidFill>
                <a:schemeClr val="bg1"/>
              </a:solidFill>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148C8943-2672-0720-12E1-E1570AD7D6C5}"/>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
        <p:nvSpPr>
          <p:cNvPr id="4" name="Title 17">
            <a:extLst>
              <a:ext uri="{FF2B5EF4-FFF2-40B4-BE49-F238E27FC236}">
                <a16:creationId xmlns:a16="http://schemas.microsoft.com/office/drawing/2014/main" id="{3C78EB5C-5FE2-450A-ACE4-1B3B94E394CB}"/>
              </a:ext>
            </a:extLst>
          </p:cNvPr>
          <p:cNvSpPr txBox="1">
            <a:spLocks noGrp="1"/>
          </p:cNvSpPr>
          <p:nvPr/>
        </p:nvSpPr>
        <p:spPr>
          <a:xfrm>
            <a:off x="1953683" y="4201879"/>
            <a:ext cx="8284633" cy="1754326"/>
          </a:xfrm>
          <a:prstGeom prst="rect">
            <a:avLst/>
          </a:prstGeom>
          <a:noFill/>
          <a:ln>
            <a:noFill/>
            <a:prstDash/>
          </a:ln>
          <a:effectLst/>
        </p:spPr>
        <p:txBody>
          <a:bodyPr rot="0" spcFirstLastPara="0"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90361"/>
              </a:lnSpc>
            </a:pPr>
            <a:r>
              <a:rPr lang="en-US" sz="2400" i="1">
                <a:latin typeface="Arial"/>
                <a:cs typeface="Arial"/>
              </a:rPr>
              <a:t>Preserve, enhance, and restore the quality of California’s water resources and drinking water for the protection of the environment, public health, and all beneficial uses, and to ensure proper water resource allocation and efficient use, for the benefit of present and future generations.</a:t>
            </a:r>
            <a:endParaRPr lang="en-US"/>
          </a:p>
        </p:txBody>
      </p:sp>
    </p:spTree>
    <p:extLst>
      <p:ext uri="{BB962C8B-B14F-4D97-AF65-F5344CB8AC3E}">
        <p14:creationId xmlns:p14="http://schemas.microsoft.com/office/powerpoint/2010/main" val="1395095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160B32-0407-47F3-8C7A-A503A5F897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80975"/>
            <a:ext cx="12192000" cy="6838950"/>
          </a:xfrm>
          <a:prstGeom prst="rect">
            <a:avLst/>
          </a:prstGeom>
        </p:spPr>
      </p:pic>
      <p:sp>
        <p:nvSpPr>
          <p:cNvPr id="7" name="Slide Number Placeholder 6">
            <a:extLst>
              <a:ext uri="{FF2B5EF4-FFF2-40B4-BE49-F238E27FC236}">
                <a16:creationId xmlns:a16="http://schemas.microsoft.com/office/drawing/2014/main" id="{9B8A1535-144B-4A34-A583-0D054906EEB6}"/>
              </a:ext>
            </a:extLst>
          </p:cNvPr>
          <p:cNvSpPr>
            <a:spLocks noGrp="1"/>
          </p:cNvSpPr>
          <p:nvPr>
            <p:ph type="sldNum" sz="quarter" idx="12"/>
          </p:nvPr>
        </p:nvSpPr>
        <p:spPr>
          <a:xfrm>
            <a:off x="-171451" y="79375"/>
            <a:ext cx="733425" cy="387350"/>
          </a:xfrm>
        </p:spPr>
        <p:txBody>
          <a:bodyPr/>
          <a:lstStyle/>
          <a:p>
            <a:fld id="{24655814-818E-4F10-A551-7DDEBFD1FEF5}" type="slidenum">
              <a:rPr lang="en-US" sz="1800" smtClean="0">
                <a:latin typeface="Arial" panose="020B0604020202020204" pitchFamily="34" charset="0"/>
                <a:cs typeface="Arial" panose="020B0604020202020204" pitchFamily="34" charset="0"/>
              </a:rPr>
              <a:pPr/>
              <a:t>30</a:t>
            </a:fld>
            <a:endParaRPr lang="en-US" sz="1400">
              <a:latin typeface="Arial" panose="020B0604020202020204" pitchFamily="34" charset="0"/>
              <a:cs typeface="Arial" panose="020B0604020202020204" pitchFamily="34" charset="0"/>
            </a:endParaRPr>
          </a:p>
        </p:txBody>
      </p:sp>
      <p:sp>
        <p:nvSpPr>
          <p:cNvPr id="14" name="Title 13">
            <a:extLst>
              <a:ext uri="{FF2B5EF4-FFF2-40B4-BE49-F238E27FC236}">
                <a16:creationId xmlns:a16="http://schemas.microsoft.com/office/drawing/2014/main" id="{8E546E6D-A719-4375-9AA4-951593F971E8}"/>
              </a:ext>
            </a:extLst>
          </p:cNvPr>
          <p:cNvSpPr>
            <a:spLocks noGrp="1"/>
          </p:cNvSpPr>
          <p:nvPr>
            <p:ph type="title"/>
          </p:nvPr>
        </p:nvSpPr>
        <p:spPr>
          <a:xfrm>
            <a:off x="2400300" y="101600"/>
            <a:ext cx="6800850" cy="720725"/>
          </a:xfrm>
        </p:spPr>
        <p:txBody>
          <a:bodyPr>
            <a:normAutofit/>
          </a:bodyPr>
          <a:lstStyle/>
          <a:p>
            <a:pPr algn="ctr"/>
            <a:r>
              <a:rPr lang="en-US" sz="3200" b="1">
                <a:solidFill>
                  <a:srgbClr val="002060"/>
                </a:solidFill>
                <a:latin typeface="Arial"/>
                <a:cs typeface="Arial"/>
              </a:rPr>
              <a:t>Next Steps</a:t>
            </a:r>
            <a:endParaRPr lang="en-US" sz="3200">
              <a:solidFill>
                <a:srgbClr val="002060"/>
              </a:solidFill>
              <a:latin typeface="Arial"/>
              <a:cs typeface="Arial"/>
            </a:endParaRPr>
          </a:p>
        </p:txBody>
      </p:sp>
      <p:sp>
        <p:nvSpPr>
          <p:cNvPr id="16" name="Content Placeholder 15">
            <a:extLst>
              <a:ext uri="{FF2B5EF4-FFF2-40B4-BE49-F238E27FC236}">
                <a16:creationId xmlns:a16="http://schemas.microsoft.com/office/drawing/2014/main" id="{7A688CEE-E225-4238-9034-B22FF0D6436F}"/>
              </a:ext>
            </a:extLst>
          </p:cNvPr>
          <p:cNvSpPr>
            <a:spLocks noGrp="1"/>
          </p:cNvSpPr>
          <p:nvPr>
            <p:ph sz="half" idx="1"/>
          </p:nvPr>
        </p:nvSpPr>
        <p:spPr>
          <a:xfrm>
            <a:off x="154114" y="1196164"/>
            <a:ext cx="11877675" cy="4616929"/>
          </a:xfrm>
          <a:ln>
            <a:noFill/>
          </a:ln>
        </p:spPr>
        <p:txBody>
          <a:bodyPr vert="horz" lIns="91440" tIns="45720" rIns="91440" bIns="45720" rtlCol="0" anchor="t">
            <a:noAutofit/>
          </a:bodyPr>
          <a:lstStyle/>
          <a:p>
            <a:pPr>
              <a:lnSpc>
                <a:spcPct val="150000"/>
              </a:lnSpc>
              <a:spcBef>
                <a:spcPts val="0"/>
              </a:spcBef>
              <a:spcAft>
                <a:spcPts val="1200"/>
              </a:spcAft>
            </a:pPr>
            <a:r>
              <a:rPr lang="en-US">
                <a:solidFill>
                  <a:srgbClr val="001B36"/>
                </a:solidFill>
                <a:latin typeface="Arial"/>
                <a:cs typeface="Arial"/>
              </a:rPr>
              <a:t>Administrator </a:t>
            </a:r>
            <a:r>
              <a:rPr lang="en-US">
                <a:solidFill>
                  <a:srgbClr val="001B36"/>
                </a:solidFill>
                <a:latin typeface="Arial"/>
                <a:cs typeface="Times New Roman"/>
              </a:rPr>
              <a:t>website: </a:t>
            </a:r>
            <a:r>
              <a:rPr lang="en-US">
                <a:solidFill>
                  <a:srgbClr val="0070C0"/>
                </a:solidFill>
                <a:latin typeface="Arial"/>
                <a:ea typeface="+mn-lt"/>
                <a:cs typeface="+mn-lt"/>
              </a:rPr>
              <a:t>bit.ly/</a:t>
            </a:r>
            <a:r>
              <a:rPr lang="en-US" err="1">
                <a:solidFill>
                  <a:srgbClr val="0070C0"/>
                </a:solidFill>
                <a:latin typeface="Arial"/>
                <a:ea typeface="+mn-lt"/>
                <a:cs typeface="+mn-lt"/>
              </a:rPr>
              <a:t>DDW_AdminWebsite</a:t>
            </a:r>
            <a:r>
              <a:rPr lang="en-US">
                <a:solidFill>
                  <a:srgbClr val="0070C0"/>
                </a:solidFill>
                <a:latin typeface="Arial"/>
                <a:ea typeface="+mn-lt"/>
                <a:cs typeface="+mn-lt"/>
              </a:rPr>
              <a:t>.</a:t>
            </a:r>
            <a:endParaRPr lang="en-US">
              <a:solidFill>
                <a:srgbClr val="0070C0"/>
              </a:solidFill>
              <a:latin typeface="Arial"/>
              <a:cs typeface="Arial"/>
            </a:endParaRPr>
          </a:p>
          <a:p>
            <a:pPr>
              <a:lnSpc>
                <a:spcPct val="150000"/>
              </a:lnSpc>
              <a:spcBef>
                <a:spcPts val="0"/>
              </a:spcBef>
              <a:spcAft>
                <a:spcPts val="1200"/>
              </a:spcAft>
            </a:pPr>
            <a:r>
              <a:rPr lang="en-US">
                <a:solidFill>
                  <a:srgbClr val="001B36"/>
                </a:solidFill>
                <a:latin typeface="Arial"/>
                <a:cs typeface="Arial"/>
              </a:rPr>
              <a:t>The Public Comment deadline is June 20, 2024</a:t>
            </a:r>
          </a:p>
          <a:p>
            <a:pPr>
              <a:lnSpc>
                <a:spcPct val="150000"/>
              </a:lnSpc>
              <a:spcBef>
                <a:spcPts val="0"/>
              </a:spcBef>
              <a:spcAft>
                <a:spcPts val="1200"/>
              </a:spcAft>
            </a:pPr>
            <a:r>
              <a:rPr lang="en-US">
                <a:solidFill>
                  <a:srgbClr val="001B36"/>
                </a:solidFill>
                <a:latin typeface="Arial"/>
                <a:cs typeface="Arial"/>
              </a:rPr>
              <a:t>Written comments and questions are addressed by mail, email or phone:</a:t>
            </a:r>
          </a:p>
          <a:p>
            <a:pPr lvl="1">
              <a:spcBef>
                <a:spcPts val="0"/>
              </a:spcBef>
              <a:spcAft>
                <a:spcPts val="1200"/>
              </a:spcAft>
              <a:buFont typeface="Courier New" panose="02070309020205020404" pitchFamily="49" charset="0"/>
              <a:buChar char="o"/>
            </a:pPr>
            <a:r>
              <a:rPr lang="en-US" sz="2800">
                <a:solidFill>
                  <a:srgbClr val="0070C0"/>
                </a:solidFill>
                <a:latin typeface="Arial"/>
                <a:cs typeface="Arial"/>
              </a:rPr>
              <a:t>Saeeda Rafique, State Water Resources Control Board</a:t>
            </a:r>
            <a:br>
              <a:rPr lang="en-US" sz="2800">
                <a:solidFill>
                  <a:srgbClr val="0070C0"/>
                </a:solidFill>
                <a:latin typeface="Arial"/>
              </a:rPr>
            </a:br>
            <a:r>
              <a:rPr lang="en-US" sz="2800">
                <a:solidFill>
                  <a:srgbClr val="0070C0"/>
                </a:solidFill>
                <a:latin typeface="Arial"/>
                <a:cs typeface="Arial"/>
              </a:rPr>
              <a:t>500 N Central Avenue, Suite 500, Glendale, CA 91203      </a:t>
            </a:r>
            <a:endParaRPr lang="en-US" sz="2800" b="1">
              <a:solidFill>
                <a:srgbClr val="0070C0"/>
              </a:solidFill>
              <a:latin typeface="Arial"/>
              <a:cs typeface="Arial"/>
            </a:endParaRPr>
          </a:p>
          <a:p>
            <a:pPr lvl="1">
              <a:spcBef>
                <a:spcPts val="0"/>
              </a:spcBef>
              <a:spcAft>
                <a:spcPts val="1200"/>
              </a:spcAft>
              <a:buFont typeface="Courier New" panose="02070309020205020404" pitchFamily="49" charset="0"/>
              <a:buChar char="o"/>
            </a:pPr>
            <a:r>
              <a:rPr lang="en-US" sz="2800">
                <a:latin typeface="Arial"/>
                <a:cs typeface="Arial"/>
                <a:hlinkClick r:id="rId4">
                  <a:extLst>
                    <a:ext uri="{A12FA001-AC4F-418D-AE19-62706E023703}">
                      <ahyp:hlinkClr xmlns:ahyp="http://schemas.microsoft.com/office/drawing/2018/hyperlinkcolor" val="tx"/>
                    </a:ext>
                  </a:extLst>
                </a:hlinkClick>
              </a:rPr>
              <a:t>DDW-Administrator@waterboards.ca.gov</a:t>
            </a:r>
            <a:r>
              <a:rPr lang="en-US" sz="2800">
                <a:latin typeface="Arial"/>
                <a:cs typeface="Arial"/>
              </a:rPr>
              <a:t>    </a:t>
            </a:r>
            <a:r>
              <a:rPr lang="en-US" sz="2800">
                <a:solidFill>
                  <a:srgbClr val="0070C0"/>
                </a:solidFill>
                <a:latin typeface="Arial"/>
                <a:cs typeface="Arial"/>
              </a:rPr>
              <a:t>           </a:t>
            </a:r>
            <a:endParaRPr lang="en-US" sz="2800" b="1">
              <a:solidFill>
                <a:srgbClr val="0070C0"/>
              </a:solidFill>
              <a:latin typeface="Arial"/>
              <a:cs typeface="Arial"/>
            </a:endParaRPr>
          </a:p>
          <a:p>
            <a:pPr lvl="1">
              <a:spcBef>
                <a:spcPts val="0"/>
              </a:spcBef>
              <a:spcAft>
                <a:spcPts val="1200"/>
              </a:spcAft>
              <a:buFont typeface="Courier New" panose="02070309020205020404" pitchFamily="49" charset="0"/>
              <a:buChar char="o"/>
            </a:pPr>
            <a:r>
              <a:rPr lang="en-US" sz="2800">
                <a:solidFill>
                  <a:srgbClr val="0070C0"/>
                </a:solidFill>
                <a:latin typeface="Arial"/>
                <a:cs typeface="Arial"/>
              </a:rPr>
              <a:t>Phone: (818) 559-2070</a:t>
            </a:r>
          </a:p>
        </p:txBody>
      </p:sp>
      <p:sp>
        <p:nvSpPr>
          <p:cNvPr id="4" name="Text Placeholder 3">
            <a:extLst>
              <a:ext uri="{FF2B5EF4-FFF2-40B4-BE49-F238E27FC236}">
                <a16:creationId xmlns:a16="http://schemas.microsoft.com/office/drawing/2014/main" id="{2BCC5191-4AD4-9B44-12B1-DA94A62D64A9}"/>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pic>
        <p:nvPicPr>
          <p:cNvPr id="2" name="Picture 1">
            <a:extLst>
              <a:ext uri="{FF2B5EF4-FFF2-40B4-BE49-F238E27FC236}">
                <a16:creationId xmlns:a16="http://schemas.microsoft.com/office/drawing/2014/main" id="{699B7E3C-3805-8FF7-372C-9BAED120C4CA}"/>
              </a:ext>
            </a:extLst>
          </p:cNvPr>
          <p:cNvPicPr>
            <a:picLocks noChangeAspect="1"/>
          </p:cNvPicPr>
          <p:nvPr/>
        </p:nvPicPr>
        <p:blipFill>
          <a:blip r:embed="rId5"/>
          <a:stretch>
            <a:fillRect/>
          </a:stretch>
        </p:blipFill>
        <p:spPr>
          <a:xfrm>
            <a:off x="8981536" y="261668"/>
            <a:ext cx="2452779" cy="2467155"/>
          </a:xfrm>
          <a:prstGeom prst="rect">
            <a:avLst/>
          </a:prstGeom>
        </p:spPr>
      </p:pic>
    </p:spTree>
    <p:extLst>
      <p:ext uri="{BB962C8B-B14F-4D97-AF65-F5344CB8AC3E}">
        <p14:creationId xmlns:p14="http://schemas.microsoft.com/office/powerpoint/2010/main" val="640527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AB743E-BF1C-4106-BC03-1FEF13B9A7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11" name="Text Placeholder 3">
            <a:extLst>
              <a:ext uri="{FF2B5EF4-FFF2-40B4-BE49-F238E27FC236}">
                <a16:creationId xmlns:a16="http://schemas.microsoft.com/office/drawing/2014/main" id="{FAFB00C9-CA92-4345-BB8B-942E16D16145}"/>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
        <p:nvSpPr>
          <p:cNvPr id="10" name="Title 3">
            <a:extLst>
              <a:ext uri="{FF2B5EF4-FFF2-40B4-BE49-F238E27FC236}">
                <a16:creationId xmlns:a16="http://schemas.microsoft.com/office/drawing/2014/main" id="{358D78C0-D77A-4F79-AEB4-5A582F8D60E1}"/>
              </a:ext>
            </a:extLst>
          </p:cNvPr>
          <p:cNvSpPr txBox="1">
            <a:spLocks/>
          </p:cNvSpPr>
          <p:nvPr/>
        </p:nvSpPr>
        <p:spPr>
          <a:xfrm>
            <a:off x="-213111" y="322638"/>
            <a:ext cx="12186036" cy="982288"/>
          </a:xfrm>
          <a:prstGeom prst="rect">
            <a:avLst/>
          </a:prstGeom>
        </p:spPr>
        <p:txBody>
          <a:bodyPr vert="horz" lIns="274320" tIns="45720" rIns="274320" bIns="45720" rtlCol="0" anchor="t" anchorCtr="0">
            <a:noAutofit/>
          </a:bodyPr>
          <a:lstStyle/>
          <a:p>
            <a:pPr algn="r">
              <a:lnSpc>
                <a:spcPct val="90000"/>
              </a:lnSpc>
              <a:spcBef>
                <a:spcPct val="0"/>
              </a:spcBef>
              <a:defRPr/>
            </a:pPr>
            <a:r>
              <a:rPr lang="en-US" sz="4400" b="1">
                <a:solidFill>
                  <a:schemeClr val="bg1"/>
                </a:solidFill>
                <a:latin typeface="Arial"/>
                <a:ea typeface="+mj-ea"/>
                <a:cs typeface="Arial"/>
              </a:rPr>
              <a:t>Thank you and </a:t>
            </a:r>
            <a:r>
              <a:rPr lang="en-US" sz="4000" b="1">
                <a:solidFill>
                  <a:schemeClr val="bg1"/>
                </a:solidFill>
                <a:latin typeface="Arial"/>
                <a:ea typeface="+mj-ea"/>
                <a:cs typeface="Arial"/>
              </a:rPr>
              <a:t>contact us!</a:t>
            </a:r>
          </a:p>
        </p:txBody>
      </p:sp>
      <p:sp>
        <p:nvSpPr>
          <p:cNvPr id="7" name="Slide Number Placeholder 6">
            <a:extLst>
              <a:ext uri="{FF2B5EF4-FFF2-40B4-BE49-F238E27FC236}">
                <a16:creationId xmlns:a16="http://schemas.microsoft.com/office/drawing/2014/main" id="{84C7F04B-80CE-4B7A-BADA-EA49A56DA43B}"/>
              </a:ext>
            </a:extLst>
          </p:cNvPr>
          <p:cNvSpPr>
            <a:spLocks noGrp="1"/>
          </p:cNvSpPr>
          <p:nvPr>
            <p:ph type="sldNum" sz="quarter" idx="12"/>
          </p:nvPr>
        </p:nvSpPr>
        <p:spPr>
          <a:xfrm>
            <a:off x="-371476" y="-92075"/>
            <a:ext cx="885825" cy="689307"/>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31</a:t>
            </a:fld>
            <a:endParaRPr lang="en-US" sz="140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FC2A47D-81FD-75CB-38B2-01B27F974695}"/>
              </a:ext>
            </a:extLst>
          </p:cNvPr>
          <p:cNvSpPr txBox="1"/>
          <p:nvPr/>
        </p:nvSpPr>
        <p:spPr>
          <a:xfrm>
            <a:off x="2762250" y="1962150"/>
            <a:ext cx="9096375" cy="584775"/>
          </a:xfrm>
          <a:prstGeom prst="rect">
            <a:avLst/>
          </a:prstGeom>
          <a:noFill/>
        </p:spPr>
        <p:txBody>
          <a:bodyPr wrap="square" rtlCol="0">
            <a:spAutoFit/>
          </a:bodyPr>
          <a:lstStyle/>
          <a:p>
            <a:pPr algn="r">
              <a:spcBef>
                <a:spcPct val="0"/>
              </a:spcBef>
              <a:defRPr/>
            </a:pPr>
            <a:r>
              <a:rPr lang="en-US" sz="3200">
                <a:solidFill>
                  <a:schemeClr val="bg2"/>
                </a:solidFill>
                <a:latin typeface="Arial"/>
                <a:cs typeface="Arial"/>
              </a:rPr>
              <a:t>DDW-Administrator@waterboards.ca.gov</a:t>
            </a:r>
            <a:endParaRPr lang="en-US" sz="3200">
              <a:solidFill>
                <a:schemeClr val="bg2"/>
              </a:solidFill>
              <a:latin typeface="Arial"/>
              <a:ea typeface="Source Sans Pro"/>
              <a:cs typeface="Arial"/>
            </a:endParaRPr>
          </a:p>
        </p:txBody>
      </p:sp>
    </p:spTree>
    <p:extLst>
      <p:ext uri="{BB962C8B-B14F-4D97-AF65-F5344CB8AC3E}">
        <p14:creationId xmlns:p14="http://schemas.microsoft.com/office/powerpoint/2010/main" val="1261927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BFD1EE6-8AE9-42FF-9538-689075E526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3">
            <a:extLst>
              <a:ext uri="{FF2B5EF4-FFF2-40B4-BE49-F238E27FC236}">
                <a16:creationId xmlns:a16="http://schemas.microsoft.com/office/drawing/2014/main" id="{DA60CAD0-901C-4567-9389-FC0623D31390}"/>
              </a:ext>
              <a:ext uri="{C183D7F6-B498-43B3-948B-1728B52AA6E4}">
                <adec:decorative xmlns:adec="http://schemas.microsoft.com/office/drawing/2017/decorative" val="1"/>
              </a:ext>
            </a:extLst>
          </p:cNvPr>
          <p:cNvSpPr txBox="1">
            <a:spLocks/>
          </p:cNvSpPr>
          <p:nvPr/>
        </p:nvSpPr>
        <p:spPr>
          <a:xfrm>
            <a:off x="3048" y="-109397"/>
            <a:ext cx="12196186" cy="1467318"/>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4400" b="1">
                <a:solidFill>
                  <a:schemeClr val="bg1"/>
                </a:solidFill>
                <a:latin typeface="Arial"/>
                <a:cs typeface="Arial"/>
              </a:rPr>
              <a:t>To Participate</a:t>
            </a:r>
          </a:p>
        </p:txBody>
      </p:sp>
      <p:sp>
        <p:nvSpPr>
          <p:cNvPr id="3" name="Slide Number Placeholder 2">
            <a:extLst>
              <a:ext uri="{FF2B5EF4-FFF2-40B4-BE49-F238E27FC236}">
                <a16:creationId xmlns:a16="http://schemas.microsoft.com/office/drawing/2014/main" id="{6701E04F-0484-4FC0-873A-533F73F5BB84}"/>
              </a:ext>
              <a:ext uri="{C183D7F6-B498-43B3-948B-1728B52AA6E4}">
                <adec:decorative xmlns:adec="http://schemas.microsoft.com/office/drawing/2017/decorative" val="1"/>
              </a:ext>
            </a:extLst>
          </p:cNvPr>
          <p:cNvSpPr>
            <a:spLocks noGrp="1"/>
          </p:cNvSpPr>
          <p:nvPr>
            <p:ph type="sldNum" sz="quarter" idx="12"/>
          </p:nvPr>
        </p:nvSpPr>
        <p:spPr>
          <a:xfrm>
            <a:off x="-495301" y="29060"/>
            <a:ext cx="1013267" cy="689307"/>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4</a:t>
            </a:fld>
            <a:endParaRPr lang="en-US" sz="180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127B8E6F-E14B-CF7A-804C-F34318B4FF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915" y="2796356"/>
            <a:ext cx="1983654" cy="1983654"/>
          </a:xfrm>
          <a:prstGeom prst="rect">
            <a:avLst/>
          </a:prstGeom>
        </p:spPr>
      </p:pic>
      <p:sp>
        <p:nvSpPr>
          <p:cNvPr id="4" name="TextBox 3">
            <a:extLst>
              <a:ext uri="{FF2B5EF4-FFF2-40B4-BE49-F238E27FC236}">
                <a16:creationId xmlns:a16="http://schemas.microsoft.com/office/drawing/2014/main" id="{A328D28F-D9B9-4026-928B-0D5C6D2B0384}"/>
              </a:ext>
            </a:extLst>
          </p:cNvPr>
          <p:cNvSpPr txBox="1"/>
          <p:nvPr/>
        </p:nvSpPr>
        <p:spPr>
          <a:xfrm>
            <a:off x="2696219" y="2124489"/>
            <a:ext cx="6799561"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400" b="1">
                <a:solidFill>
                  <a:schemeClr val="tx2"/>
                </a:solidFill>
                <a:latin typeface="Arial"/>
                <a:cs typeface="Arial"/>
              </a:rPr>
              <a:t>Please hold off on questions or comments until we reach the public comments section.</a:t>
            </a:r>
          </a:p>
          <a:p>
            <a:pPr algn="ctr">
              <a:spcAft>
                <a:spcPts val="600"/>
              </a:spcAft>
            </a:pPr>
            <a:endParaRPr lang="en-US" sz="2400" b="1">
              <a:solidFill>
                <a:schemeClr val="tx2"/>
              </a:solidFill>
              <a:latin typeface="Arial"/>
              <a:cs typeface="Arial"/>
            </a:endParaRPr>
          </a:p>
          <a:p>
            <a:pPr algn="ctr">
              <a:spcAft>
                <a:spcPts val="600"/>
              </a:spcAft>
            </a:pPr>
            <a:r>
              <a:rPr lang="en-US" sz="2400" b="1">
                <a:solidFill>
                  <a:schemeClr val="tx2"/>
                </a:solidFill>
                <a:latin typeface="Arial"/>
                <a:cs typeface="Arial"/>
              </a:rPr>
              <a:t>You may fill out a comment card/sheet during the presentation or raise your hand later. </a:t>
            </a:r>
          </a:p>
          <a:p>
            <a:pPr algn="ctr">
              <a:spcAft>
                <a:spcPts val="600"/>
              </a:spcAft>
            </a:pPr>
            <a:endParaRPr lang="en-US" sz="2400" b="1">
              <a:solidFill>
                <a:schemeClr val="tx2"/>
              </a:solidFill>
              <a:latin typeface="Arial"/>
              <a:cs typeface="Arial"/>
            </a:endParaRPr>
          </a:p>
          <a:p>
            <a:pPr algn="ctr">
              <a:spcAft>
                <a:spcPts val="600"/>
              </a:spcAft>
            </a:pPr>
            <a:r>
              <a:rPr lang="en-US" sz="2400" b="1">
                <a:solidFill>
                  <a:schemeClr val="tx2"/>
                </a:solidFill>
                <a:latin typeface="Arial"/>
                <a:cs typeface="Arial"/>
              </a:rPr>
              <a:t>Everyone will have the chance to speak during the public comment section.</a:t>
            </a:r>
          </a:p>
        </p:txBody>
      </p:sp>
      <p:pic>
        <p:nvPicPr>
          <p:cNvPr id="7" name="Graphic 6">
            <a:extLst>
              <a:ext uri="{FF2B5EF4-FFF2-40B4-BE49-F238E27FC236}">
                <a16:creationId xmlns:a16="http://schemas.microsoft.com/office/drawing/2014/main" id="{8B045D45-7FFB-A882-64CD-E24CF78092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43430" y="2672945"/>
            <a:ext cx="1983654" cy="1983654"/>
          </a:xfrm>
          <a:prstGeom prst="rect">
            <a:avLst/>
          </a:prstGeom>
        </p:spPr>
      </p:pic>
      <p:sp>
        <p:nvSpPr>
          <p:cNvPr id="2" name="Text Placeholder 3">
            <a:extLst>
              <a:ext uri="{FF2B5EF4-FFF2-40B4-BE49-F238E27FC236}">
                <a16:creationId xmlns:a16="http://schemas.microsoft.com/office/drawing/2014/main" id="{FE4DC364-837E-6088-2EAD-C8B263291D2B}"/>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968963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C0E3C0-196F-4D8D-A504-C5DC0CE664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3">
            <a:extLst>
              <a:ext uri="{FF2B5EF4-FFF2-40B4-BE49-F238E27FC236}">
                <a16:creationId xmlns:a16="http://schemas.microsoft.com/office/drawing/2014/main" id="{FBAC1C40-2726-4E32-BCD1-A58E8D333A3E}"/>
              </a:ext>
              <a:ext uri="{C183D7F6-B498-43B3-948B-1728B52AA6E4}">
                <adec:decorative xmlns:adec="http://schemas.microsoft.com/office/drawing/2017/decorative" val="1"/>
              </a:ext>
            </a:extLst>
          </p:cNvPr>
          <p:cNvSpPr txBox="1">
            <a:spLocks/>
          </p:cNvSpPr>
          <p:nvPr/>
        </p:nvSpPr>
        <p:spPr>
          <a:xfrm>
            <a:off x="838199" y="548464"/>
            <a:ext cx="3807187" cy="114698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endParaRPr lang="en-US" sz="3100" b="1">
              <a:solidFill>
                <a:schemeClr val="tx1"/>
              </a:solidFill>
              <a:latin typeface="+mj-lt"/>
              <a:ea typeface="+mj-ea"/>
              <a:cs typeface="+mj-cs"/>
            </a:endParaRPr>
          </a:p>
        </p:txBody>
      </p:sp>
      <p:sp>
        <p:nvSpPr>
          <p:cNvPr id="5" name="Title 4">
            <a:extLst>
              <a:ext uri="{FF2B5EF4-FFF2-40B4-BE49-F238E27FC236}">
                <a16:creationId xmlns:a16="http://schemas.microsoft.com/office/drawing/2014/main" id="{A308976C-9BD4-A1B9-D002-50CD0A54DC10}"/>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Meeting Agenda</a:t>
            </a:r>
          </a:p>
        </p:txBody>
      </p:sp>
      <p:graphicFrame>
        <p:nvGraphicFramePr>
          <p:cNvPr id="3" name="Content Placeholder 2">
            <a:extLst>
              <a:ext uri="{FF2B5EF4-FFF2-40B4-BE49-F238E27FC236}">
                <a16:creationId xmlns:a16="http://schemas.microsoft.com/office/drawing/2014/main" id="{57654680-E8AB-DC31-732D-9F2F7B0B962A}"/>
              </a:ext>
            </a:extLst>
          </p:cNvPr>
          <p:cNvGraphicFramePr>
            <a:graphicFrameLocks noGrp="1"/>
          </p:cNvGraphicFramePr>
          <p:nvPr>
            <p:ph sz="half" idx="1"/>
            <p:extLst>
              <p:ext uri="{D42A27DB-BD31-4B8C-83A1-F6EECF244321}">
                <p14:modId xmlns:p14="http://schemas.microsoft.com/office/powerpoint/2010/main" val="1160288049"/>
              </p:ext>
            </p:extLst>
          </p:nvPr>
        </p:nvGraphicFramePr>
        <p:xfrm>
          <a:off x="833042" y="1553559"/>
          <a:ext cx="4947745" cy="4481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21E38095-2020-42E8-8F97-E450D9825B0B}"/>
              </a:ext>
            </a:extLst>
          </p:cNvPr>
          <p:cNvPicPr>
            <a:picLocks noChangeAspect="1"/>
          </p:cNvPicPr>
          <p:nvPr/>
        </p:nvPicPr>
        <p:blipFill>
          <a:blip r:embed="rId9">
            <a:alphaModFix/>
            <a:extLst>
              <a:ext uri="{BEBA8EAE-BF5A-486C-A8C5-ECC9F3942E4B}">
                <a14:imgProps xmlns:a14="http://schemas.microsoft.com/office/drawing/2010/main">
                  <a14:imgLayer r:embed="rId10">
                    <a14:imgEffect>
                      <a14:saturation sat="86000"/>
                    </a14:imgEffect>
                  </a14:imgLayer>
                </a14:imgProps>
              </a:ext>
            </a:extLst>
          </a:blip>
          <a:stretch>
            <a:fillRect/>
          </a:stretch>
        </p:blipFill>
        <p:spPr>
          <a:xfrm>
            <a:off x="6743820" y="330"/>
            <a:ext cx="5453338" cy="6168363"/>
          </a:xfrm>
          <a:prstGeom prst="rect">
            <a:avLst/>
          </a:prstGeom>
          <a:solidFill>
            <a:srgbClr val="00487D"/>
          </a:solidFill>
        </p:spPr>
      </p:pic>
      <p:sp>
        <p:nvSpPr>
          <p:cNvPr id="7" name="Slide Number Placeholder 2">
            <a:extLst>
              <a:ext uri="{FF2B5EF4-FFF2-40B4-BE49-F238E27FC236}">
                <a16:creationId xmlns:a16="http://schemas.microsoft.com/office/drawing/2014/main" id="{1C7170B4-930E-DDCB-903A-8EEF01A3F36A}"/>
              </a:ext>
              <a:ext uri="{C183D7F6-B498-43B3-948B-1728B52AA6E4}">
                <adec:decorative xmlns:adec="http://schemas.microsoft.com/office/drawing/2017/decorative" val="1"/>
              </a:ext>
            </a:extLst>
          </p:cNvPr>
          <p:cNvSpPr txBox="1">
            <a:spLocks/>
          </p:cNvSpPr>
          <p:nvPr/>
        </p:nvSpPr>
        <p:spPr>
          <a:xfrm>
            <a:off x="-495301" y="29060"/>
            <a:ext cx="1013267" cy="68930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655814-818E-4F10-A551-7DDEBFD1FEF5}" type="slidenum">
              <a:rPr lang="en-US" sz="1800" smtClean="0">
                <a:solidFill>
                  <a:schemeClr val="bg1">
                    <a:lumMod val="50000"/>
                  </a:schemeClr>
                </a:solidFill>
                <a:latin typeface="Arial" panose="020B0604020202020204" pitchFamily="34" charset="0"/>
                <a:cs typeface="Arial" panose="020B0604020202020204" pitchFamily="34" charset="0"/>
              </a:rPr>
              <a:pPr/>
              <a:t>5</a:t>
            </a:fld>
            <a:endParaRPr lang="en-US" sz="1800">
              <a:solidFill>
                <a:schemeClr val="bg1">
                  <a:lumMod val="50000"/>
                </a:schemeClr>
              </a:solidFill>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D376DE4A-FB02-DF16-FA40-DA40180D2839}"/>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152330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3CF0D-DCA3-4010-A288-F21853992B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2" name="TextBox 1">
            <a:extLst>
              <a:ext uri="{FF2B5EF4-FFF2-40B4-BE49-F238E27FC236}">
                <a16:creationId xmlns:a16="http://schemas.microsoft.com/office/drawing/2014/main" id="{3F81425D-D825-76B0-7046-53CF59C20355}"/>
              </a:ext>
            </a:extLst>
          </p:cNvPr>
          <p:cNvSpPr txBox="1"/>
          <p:nvPr/>
        </p:nvSpPr>
        <p:spPr>
          <a:xfrm>
            <a:off x="3173506" y="304800"/>
            <a:ext cx="8789894" cy="2462213"/>
          </a:xfrm>
          <a:prstGeom prst="rect">
            <a:avLst/>
          </a:prstGeom>
          <a:noFill/>
        </p:spPr>
        <p:txBody>
          <a:bodyPr wrap="square" rtlCol="0">
            <a:spAutoFit/>
          </a:bodyPr>
          <a:lstStyle/>
          <a:p>
            <a:pPr marL="0" marR="0" lvl="0" indent="0" algn="r" defTabSz="914400" rtl="0" eaLnBrk="1" fontAlgn="auto" latinLnBrk="0" hangingPunct="1">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a:ea typeface="+mj-ea"/>
                <a:cs typeface="Arial"/>
              </a:rPr>
              <a:t>Water System Background</a:t>
            </a:r>
            <a:endParaRPr lang="en-US" sz="4800" b="1" i="0" u="none" strike="noStrike" kern="1200" cap="none" spc="0" normalizeH="0" baseline="0" noProof="0">
              <a:ln>
                <a:noFill/>
              </a:ln>
              <a:solidFill>
                <a:schemeClr val="bg1"/>
              </a:solidFill>
              <a:effectLst/>
              <a:uLnTx/>
              <a:uFillTx/>
              <a:latin typeface="Arial"/>
              <a:ea typeface="+mj-ea"/>
              <a:cs typeface="Arial"/>
            </a:endParaRPr>
          </a:p>
          <a:p>
            <a:pPr marL="0" marR="0" lvl="0" indent="0" algn="r" defTabSz="914400" rtl="0" eaLnBrk="1" fontAlgn="auto" latinLnBrk="0" hangingPunct="1">
              <a:spcBef>
                <a:spcPct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Arial"/>
                <a:ea typeface="+mj-ea"/>
                <a:cs typeface="Arial"/>
              </a:rPr>
              <a:t>Allensworth Community Services District</a:t>
            </a:r>
          </a:p>
          <a:p>
            <a:endParaRPr lang="en-US"/>
          </a:p>
        </p:txBody>
      </p:sp>
      <p:sp>
        <p:nvSpPr>
          <p:cNvPr id="10" name="Title 3">
            <a:extLst>
              <a:ext uri="{FF2B5EF4-FFF2-40B4-BE49-F238E27FC236}">
                <a16:creationId xmlns:a16="http://schemas.microsoft.com/office/drawing/2014/main" id="{358D78C0-D77A-4F79-AEB4-5A582F8D60E1}"/>
              </a:ext>
            </a:extLst>
          </p:cNvPr>
          <p:cNvSpPr txBox="1">
            <a:spLocks/>
          </p:cNvSpPr>
          <p:nvPr/>
        </p:nvSpPr>
        <p:spPr>
          <a:xfrm>
            <a:off x="5810250" y="2747613"/>
            <a:ext cx="6267450" cy="1595243"/>
          </a:xfrm>
          <a:prstGeom prst="rect">
            <a:avLst/>
          </a:prstGeom>
        </p:spPr>
        <p:txBody>
          <a:bodyPr vert="horz" lIns="274320" tIns="45720" rIns="274320" bIns="45720" rtlCol="0" anchor="t" anchorCtr="0">
            <a:noAutofit/>
          </a:bodyPr>
          <a:lstStyle/>
          <a:p>
            <a:pPr algn="r"/>
            <a:r>
              <a:rPr lang="en-US" sz="3200" b="1">
                <a:solidFill>
                  <a:schemeClr val="bg1"/>
                </a:solidFill>
                <a:latin typeface="Arial"/>
                <a:cs typeface="Arial"/>
              </a:rPr>
              <a:t>Saeeda Rafique</a:t>
            </a:r>
          </a:p>
          <a:p>
            <a:pPr algn="r"/>
            <a:r>
              <a:rPr lang="en-US" sz="2400" b="1">
                <a:solidFill>
                  <a:schemeClr val="bg1"/>
                </a:solidFill>
                <a:latin typeface="Arial"/>
                <a:cs typeface="Arial"/>
              </a:rPr>
              <a:t>Water Resource Control Engineer</a:t>
            </a:r>
          </a:p>
          <a:p>
            <a:pPr algn="r"/>
            <a:r>
              <a:rPr lang="en-US" sz="2400" b="1">
                <a:solidFill>
                  <a:schemeClr val="bg1"/>
                </a:solidFill>
                <a:latin typeface="Arial"/>
                <a:cs typeface="Arial"/>
              </a:rPr>
              <a:t>Division of Drinking Water, SAFER</a:t>
            </a:r>
            <a:endParaRPr kumimoji="0" lang="en-US" sz="2400" b="1" i="0" u="none" strike="noStrike" kern="1200" cap="none" spc="0" normalizeH="0" baseline="0" noProof="0">
              <a:ln>
                <a:noFill/>
              </a:ln>
              <a:solidFill>
                <a:schemeClr val="bg1"/>
              </a:solidFill>
              <a:effectLst/>
              <a:highlight>
                <a:srgbClr val="FFFF00"/>
              </a:highlight>
              <a:uLnTx/>
              <a:uFillTx/>
              <a:latin typeface="Arial"/>
              <a:ea typeface="+mj-ea"/>
              <a:cs typeface="Arial"/>
            </a:endParaRPr>
          </a:p>
        </p:txBody>
      </p:sp>
      <p:sp>
        <p:nvSpPr>
          <p:cNvPr id="4" name="Slide Number Placeholder 2">
            <a:extLst>
              <a:ext uri="{FF2B5EF4-FFF2-40B4-BE49-F238E27FC236}">
                <a16:creationId xmlns:a16="http://schemas.microsoft.com/office/drawing/2014/main" id="{B5FDE158-8736-CEB5-6315-3AA6F8E70828}"/>
              </a:ext>
              <a:ext uri="{C183D7F6-B498-43B3-948B-1728B52AA6E4}">
                <adec:decorative xmlns:adec="http://schemas.microsoft.com/office/drawing/2017/decorative" val="1"/>
              </a:ext>
            </a:extLst>
          </p:cNvPr>
          <p:cNvSpPr>
            <a:spLocks noGrp="1"/>
          </p:cNvSpPr>
          <p:nvPr>
            <p:ph type="sldNum" sz="quarter" idx="12"/>
          </p:nvPr>
        </p:nvSpPr>
        <p:spPr>
          <a:xfrm>
            <a:off x="-495301" y="5614"/>
            <a:ext cx="1013267" cy="689307"/>
          </a:xfrm>
        </p:spPr>
        <p:txBody>
          <a:bodyPr/>
          <a:lstStyle/>
          <a:p>
            <a:fld id="{24655814-818E-4F10-A551-7DDEBFD1FEF5}" type="slidenum">
              <a:rPr lang="en-US" sz="1800" smtClean="0">
                <a:solidFill>
                  <a:schemeClr val="bg1"/>
                </a:solidFill>
                <a:latin typeface="Arial" panose="020B0604020202020204" pitchFamily="34" charset="0"/>
                <a:cs typeface="Arial" panose="020B0604020202020204" pitchFamily="34" charset="0"/>
              </a:rPr>
              <a:pPr/>
              <a:t>6</a:t>
            </a:fld>
            <a:endParaRPr lang="en-US" sz="1800">
              <a:solidFill>
                <a:schemeClr val="bg1"/>
              </a:solidFill>
              <a:latin typeface="Arial" panose="020B0604020202020204" pitchFamily="34" charset="0"/>
              <a:cs typeface="Arial" panose="020B0604020202020204" pitchFamily="34" charset="0"/>
            </a:endParaRPr>
          </a:p>
        </p:txBody>
      </p:sp>
      <p:sp>
        <p:nvSpPr>
          <p:cNvPr id="5" name="Text Placeholder 3">
            <a:extLst>
              <a:ext uri="{FF2B5EF4-FFF2-40B4-BE49-F238E27FC236}">
                <a16:creationId xmlns:a16="http://schemas.microsoft.com/office/drawing/2014/main" id="{35747352-D786-BAF4-69A5-6D60DD7F06B7}"/>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16939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85A66E7-F0DC-47A7-9E51-A2BDA4B7A9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2" y="-320395"/>
            <a:ext cx="12192000" cy="6858000"/>
          </a:xfrm>
          <a:prstGeom prst="rect">
            <a:avLst/>
          </a:prstGeom>
        </p:spPr>
      </p:pic>
      <p:sp>
        <p:nvSpPr>
          <p:cNvPr id="2" name="Title 1">
            <a:extLst>
              <a:ext uri="{FF2B5EF4-FFF2-40B4-BE49-F238E27FC236}">
                <a16:creationId xmlns:a16="http://schemas.microsoft.com/office/drawing/2014/main" id="{0D01DB06-3D54-4022-BBAF-ED27FC1876D0}"/>
              </a:ext>
            </a:extLst>
          </p:cNvPr>
          <p:cNvSpPr>
            <a:spLocks noGrp="1"/>
          </p:cNvSpPr>
          <p:nvPr>
            <p:ph type="title"/>
          </p:nvPr>
        </p:nvSpPr>
        <p:spPr>
          <a:xfrm>
            <a:off x="-7931" y="22813"/>
            <a:ext cx="12174629" cy="867403"/>
          </a:xfrm>
        </p:spPr>
        <p:txBody>
          <a:bodyPr>
            <a:normAutofit/>
          </a:bodyPr>
          <a:lstStyle/>
          <a:p>
            <a:pPr algn="ctr"/>
            <a:r>
              <a:rPr lang="en-US" sz="3600" b="1">
                <a:solidFill>
                  <a:srgbClr val="002060"/>
                </a:solidFill>
                <a:latin typeface="Arial"/>
                <a:cs typeface="Arial"/>
              </a:rPr>
              <a:t>Infrastructure: Allensworth</a:t>
            </a:r>
          </a:p>
        </p:txBody>
      </p:sp>
      <p:sp>
        <p:nvSpPr>
          <p:cNvPr id="3" name="Content Placeholder 2">
            <a:extLst>
              <a:ext uri="{FF2B5EF4-FFF2-40B4-BE49-F238E27FC236}">
                <a16:creationId xmlns:a16="http://schemas.microsoft.com/office/drawing/2014/main" id="{0A18EE7C-6F30-4626-BCA9-1A2EDDB54812}"/>
              </a:ext>
            </a:extLst>
          </p:cNvPr>
          <p:cNvSpPr>
            <a:spLocks noGrp="1"/>
          </p:cNvSpPr>
          <p:nvPr>
            <p:ph idx="1"/>
          </p:nvPr>
        </p:nvSpPr>
        <p:spPr>
          <a:xfrm>
            <a:off x="371857" y="1021566"/>
            <a:ext cx="11397681" cy="2508250"/>
          </a:xfrm>
        </p:spPr>
        <p:txBody>
          <a:bodyPr>
            <a:normAutofit/>
          </a:bodyPr>
          <a:lstStyle/>
          <a:p>
            <a:pPr>
              <a:spcBef>
                <a:spcPts val="0"/>
              </a:spcBef>
              <a:spcAft>
                <a:spcPts val="1200"/>
              </a:spcAft>
            </a:pPr>
            <a:r>
              <a:rPr lang="en-US">
                <a:latin typeface="Arial" panose="020B0604020202020204" pitchFamily="34" charset="0"/>
                <a:cs typeface="Arial" panose="020B0604020202020204" pitchFamily="34" charset="0"/>
              </a:rPr>
              <a:t>Source: Well-01 (East) and Well-02 (West)</a:t>
            </a:r>
          </a:p>
          <a:p>
            <a:pPr>
              <a:spcBef>
                <a:spcPts val="0"/>
              </a:spcBef>
              <a:spcAft>
                <a:spcPts val="1200"/>
              </a:spcAft>
            </a:pPr>
            <a:r>
              <a:rPr lang="en-US">
                <a:latin typeface="Arial" panose="020B0604020202020204" pitchFamily="34" charset="0"/>
                <a:cs typeface="Arial" panose="020B0604020202020204" pitchFamily="34" charset="0"/>
              </a:rPr>
              <a:t>Aging infrastructure</a:t>
            </a:r>
          </a:p>
          <a:p>
            <a:pPr>
              <a:spcBef>
                <a:spcPts val="0"/>
              </a:spcBef>
              <a:spcAft>
                <a:spcPts val="1200"/>
              </a:spcAft>
            </a:pPr>
            <a:r>
              <a:rPr lang="en-US">
                <a:latin typeface="Arial" panose="020B0604020202020204" pitchFamily="34" charset="0"/>
                <a:cs typeface="Arial" panose="020B0604020202020204" pitchFamily="34" charset="0"/>
              </a:rPr>
              <a:t>No backup power supply</a:t>
            </a:r>
          </a:p>
          <a:p>
            <a:pPr>
              <a:spcBef>
                <a:spcPts val="0"/>
              </a:spcBef>
              <a:spcAft>
                <a:spcPts val="1200"/>
              </a:spcAft>
            </a:pPr>
            <a:r>
              <a:rPr lang="en-US">
                <a:latin typeface="Arial" panose="020B0604020202020204" pitchFamily="34" charset="0"/>
                <a:cs typeface="Arial" panose="020B0604020202020204" pitchFamily="34" charset="0"/>
              </a:rPr>
              <a:t>No established </a:t>
            </a:r>
            <a:r>
              <a:rPr lang="en-US" sz="2800" b="0" i="0" u="none" strike="noStrike" baseline="0">
                <a:latin typeface="ArialMT"/>
              </a:rPr>
              <a:t>50-foot control zone around each well head</a:t>
            </a:r>
            <a:endParaRPr lang="en-US">
              <a:latin typeface="Arial" panose="020B0604020202020204" pitchFamily="34" charset="0"/>
              <a:cs typeface="Arial" panose="020B0604020202020204" pitchFamily="34" charset="0"/>
            </a:endParaRPr>
          </a:p>
          <a:p>
            <a:pPr>
              <a:spcBef>
                <a:spcPts val="0"/>
              </a:spcBef>
              <a:spcAft>
                <a:spcPts val="1200"/>
              </a:spcAft>
            </a:pPr>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9843F20-2057-CD8A-331D-587C7D83E5D1}"/>
              </a:ext>
            </a:extLst>
          </p:cNvPr>
          <p:cNvGrpSpPr/>
          <p:nvPr/>
        </p:nvGrpSpPr>
        <p:grpSpPr>
          <a:xfrm>
            <a:off x="-78406" y="3331743"/>
            <a:ext cx="12354603" cy="2601452"/>
            <a:chOff x="-78406" y="3331743"/>
            <a:chExt cx="12354603" cy="2601452"/>
          </a:xfrm>
        </p:grpSpPr>
        <p:grpSp>
          <p:nvGrpSpPr>
            <p:cNvPr id="16" name="Group 15">
              <a:extLst>
                <a:ext uri="{FF2B5EF4-FFF2-40B4-BE49-F238E27FC236}">
                  <a16:creationId xmlns:a16="http://schemas.microsoft.com/office/drawing/2014/main" id="{AA87B525-8BFB-4F1B-AB7D-9F2659AD79F5}"/>
                </a:ext>
              </a:extLst>
            </p:cNvPr>
            <p:cNvGrpSpPr/>
            <p:nvPr/>
          </p:nvGrpSpPr>
          <p:grpSpPr>
            <a:xfrm>
              <a:off x="10512209" y="4193755"/>
              <a:ext cx="1396494" cy="1219174"/>
              <a:chOff x="8302370" y="3799998"/>
              <a:chExt cx="2085840" cy="1864544"/>
            </a:xfrm>
          </p:grpSpPr>
          <p:pic>
            <p:nvPicPr>
              <p:cNvPr id="26" name="Graphic 25" descr="Suburban scene">
                <a:extLst>
                  <a:ext uri="{FF2B5EF4-FFF2-40B4-BE49-F238E27FC236}">
                    <a16:creationId xmlns:a16="http://schemas.microsoft.com/office/drawing/2014/main" id="{3847921D-F68A-48E9-B9CD-2A77F5F63D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8108" y="3799998"/>
                <a:ext cx="1015672" cy="1015672"/>
              </a:xfrm>
              <a:prstGeom prst="rect">
                <a:avLst/>
              </a:prstGeom>
            </p:spPr>
          </p:pic>
          <p:pic>
            <p:nvPicPr>
              <p:cNvPr id="27" name="Graphic 26" descr="Suburban scene">
                <a:extLst>
                  <a:ext uri="{FF2B5EF4-FFF2-40B4-BE49-F238E27FC236}">
                    <a16:creationId xmlns:a16="http://schemas.microsoft.com/office/drawing/2014/main" id="{C6D7659E-21B2-4E13-8640-5B856BA47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2370" y="4648870"/>
                <a:ext cx="1015672" cy="1015672"/>
              </a:xfrm>
              <a:prstGeom prst="rect">
                <a:avLst/>
              </a:prstGeom>
            </p:spPr>
          </p:pic>
          <p:pic>
            <p:nvPicPr>
              <p:cNvPr id="28" name="Graphic 27" descr="Suburban scene">
                <a:extLst>
                  <a:ext uri="{FF2B5EF4-FFF2-40B4-BE49-F238E27FC236}">
                    <a16:creationId xmlns:a16="http://schemas.microsoft.com/office/drawing/2014/main" id="{AC88CEAE-A0A7-44C0-A8E5-6B624AA577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2538" y="4648869"/>
                <a:ext cx="1015672" cy="1015672"/>
              </a:xfrm>
              <a:prstGeom prst="rect">
                <a:avLst/>
              </a:prstGeom>
            </p:spPr>
          </p:pic>
        </p:grpSp>
        <p:sp>
          <p:nvSpPr>
            <p:cNvPr id="17" name="Teardrop 16">
              <a:extLst>
                <a:ext uri="{FF2B5EF4-FFF2-40B4-BE49-F238E27FC236}">
                  <a16:creationId xmlns:a16="http://schemas.microsoft.com/office/drawing/2014/main" id="{025ACF00-9B9B-462D-A1C5-273E87857696}"/>
                </a:ext>
              </a:extLst>
            </p:cNvPr>
            <p:cNvSpPr/>
            <p:nvPr/>
          </p:nvSpPr>
          <p:spPr>
            <a:xfrm>
              <a:off x="2272796" y="4742180"/>
              <a:ext cx="544562" cy="376479"/>
            </a:xfrm>
            <a:prstGeom prst="teardrop">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B27B4AB-34A7-4EAD-9369-7E232959F616}"/>
                </a:ext>
              </a:extLst>
            </p:cNvPr>
            <p:cNvSpPr txBox="1"/>
            <p:nvPr/>
          </p:nvSpPr>
          <p:spPr>
            <a:xfrm>
              <a:off x="191146" y="3331743"/>
              <a:ext cx="1202972"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Well-02</a:t>
              </a:r>
            </a:p>
          </p:txBody>
        </p:sp>
        <p:sp>
          <p:nvSpPr>
            <p:cNvPr id="12" name="TextBox 11">
              <a:extLst>
                <a:ext uri="{FF2B5EF4-FFF2-40B4-BE49-F238E27FC236}">
                  <a16:creationId xmlns:a16="http://schemas.microsoft.com/office/drawing/2014/main" id="{D1A5AEBC-987B-42D3-A2B6-2449F1B217EA}"/>
                </a:ext>
              </a:extLst>
            </p:cNvPr>
            <p:cNvSpPr txBox="1"/>
            <p:nvPr/>
          </p:nvSpPr>
          <p:spPr>
            <a:xfrm>
              <a:off x="1862474" y="3911608"/>
              <a:ext cx="1571258"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Chlorination</a:t>
              </a:r>
            </a:p>
          </p:txBody>
        </p:sp>
        <p:sp>
          <p:nvSpPr>
            <p:cNvPr id="13" name="TextBox 12">
              <a:extLst>
                <a:ext uri="{FF2B5EF4-FFF2-40B4-BE49-F238E27FC236}">
                  <a16:creationId xmlns:a16="http://schemas.microsoft.com/office/drawing/2014/main" id="{43D8C781-02CE-B5AF-C913-B1C2A0333D6C}"/>
                </a:ext>
              </a:extLst>
            </p:cNvPr>
            <p:cNvSpPr txBox="1"/>
            <p:nvPr/>
          </p:nvSpPr>
          <p:spPr>
            <a:xfrm>
              <a:off x="5652120" y="3893782"/>
              <a:ext cx="2011287"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Pressure Tank</a:t>
              </a:r>
            </a:p>
          </p:txBody>
        </p:sp>
        <p:sp>
          <p:nvSpPr>
            <p:cNvPr id="14" name="TextBox 13">
              <a:extLst>
                <a:ext uri="{FF2B5EF4-FFF2-40B4-BE49-F238E27FC236}">
                  <a16:creationId xmlns:a16="http://schemas.microsoft.com/office/drawing/2014/main" id="{24A56752-D028-8B4E-EF20-A313DAC82F1F}"/>
                </a:ext>
              </a:extLst>
            </p:cNvPr>
            <p:cNvSpPr txBox="1"/>
            <p:nvPr/>
          </p:nvSpPr>
          <p:spPr>
            <a:xfrm>
              <a:off x="7887066" y="3894207"/>
              <a:ext cx="2011287"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Distribution Line</a:t>
              </a:r>
            </a:p>
          </p:txBody>
        </p:sp>
        <p:sp>
          <p:nvSpPr>
            <p:cNvPr id="15" name="TextBox 14">
              <a:extLst>
                <a:ext uri="{FF2B5EF4-FFF2-40B4-BE49-F238E27FC236}">
                  <a16:creationId xmlns:a16="http://schemas.microsoft.com/office/drawing/2014/main" id="{9EEFD843-5CD9-5B29-7C21-B3E186875F24}"/>
                </a:ext>
              </a:extLst>
            </p:cNvPr>
            <p:cNvSpPr txBox="1"/>
            <p:nvPr/>
          </p:nvSpPr>
          <p:spPr>
            <a:xfrm>
              <a:off x="-78406" y="4781397"/>
              <a:ext cx="1754683"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Well-01</a:t>
              </a:r>
            </a:p>
          </p:txBody>
        </p:sp>
        <p:cxnSp>
          <p:nvCxnSpPr>
            <p:cNvPr id="18" name="Straight Arrow Connector 17">
              <a:extLst>
                <a:ext uri="{FF2B5EF4-FFF2-40B4-BE49-F238E27FC236}">
                  <a16:creationId xmlns:a16="http://schemas.microsoft.com/office/drawing/2014/main" id="{B1197761-D034-2488-70A8-5F60A29D44EB}"/>
                </a:ext>
              </a:extLst>
            </p:cNvPr>
            <p:cNvCxnSpPr>
              <a:cxnSpLocks/>
            </p:cNvCxnSpPr>
            <p:nvPr/>
          </p:nvCxnSpPr>
          <p:spPr>
            <a:xfrm>
              <a:off x="3257550" y="4995228"/>
              <a:ext cx="513885" cy="0"/>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Cylinder 22">
              <a:extLst>
                <a:ext uri="{FF2B5EF4-FFF2-40B4-BE49-F238E27FC236}">
                  <a16:creationId xmlns:a16="http://schemas.microsoft.com/office/drawing/2014/main" id="{A291C8D0-6DE6-D047-BED2-C425A1FE0C54}"/>
                </a:ext>
              </a:extLst>
            </p:cNvPr>
            <p:cNvSpPr/>
            <p:nvPr/>
          </p:nvSpPr>
          <p:spPr>
            <a:xfrm>
              <a:off x="6347098" y="4746820"/>
              <a:ext cx="366132" cy="488972"/>
            </a:xfrm>
            <a:prstGeom prst="can">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ylinder 23">
              <a:extLst>
                <a:ext uri="{FF2B5EF4-FFF2-40B4-BE49-F238E27FC236}">
                  <a16:creationId xmlns:a16="http://schemas.microsoft.com/office/drawing/2014/main" id="{FD5161DD-D1B5-9F8B-B2D1-9CF530E841DC}"/>
                </a:ext>
              </a:extLst>
            </p:cNvPr>
            <p:cNvSpPr/>
            <p:nvPr/>
          </p:nvSpPr>
          <p:spPr>
            <a:xfrm>
              <a:off x="4193632" y="4718488"/>
              <a:ext cx="641155" cy="545636"/>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1103D1B-14D6-BA4D-7416-466EB0F23CD2}"/>
                </a:ext>
              </a:extLst>
            </p:cNvPr>
            <p:cNvSpPr txBox="1"/>
            <p:nvPr/>
          </p:nvSpPr>
          <p:spPr>
            <a:xfrm>
              <a:off x="3636805" y="3911608"/>
              <a:ext cx="2011287"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Storage Tank</a:t>
              </a:r>
            </a:p>
          </p:txBody>
        </p:sp>
        <p:cxnSp>
          <p:nvCxnSpPr>
            <p:cNvPr id="30" name="Straight Arrow Connector 29">
              <a:extLst>
                <a:ext uri="{FF2B5EF4-FFF2-40B4-BE49-F238E27FC236}">
                  <a16:creationId xmlns:a16="http://schemas.microsoft.com/office/drawing/2014/main" id="{E8936C13-195B-C7D0-0F88-3A28BB024A70}"/>
                </a:ext>
              </a:extLst>
            </p:cNvPr>
            <p:cNvCxnSpPr>
              <a:cxnSpLocks/>
            </p:cNvCxnSpPr>
            <p:nvPr/>
          </p:nvCxnSpPr>
          <p:spPr>
            <a:xfrm flipV="1">
              <a:off x="1162392" y="5127204"/>
              <a:ext cx="844828" cy="337638"/>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EAC5B7A-D11E-B766-1CB8-63CA5549B701}"/>
                </a:ext>
              </a:extLst>
            </p:cNvPr>
            <p:cNvCxnSpPr>
              <a:cxnSpLocks/>
            </p:cNvCxnSpPr>
            <p:nvPr/>
          </p:nvCxnSpPr>
          <p:spPr>
            <a:xfrm>
              <a:off x="7199850" y="4929869"/>
              <a:ext cx="513885" cy="0"/>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17FC5C-05E6-29B9-8416-7C043A21FB3D}"/>
                </a:ext>
              </a:extLst>
            </p:cNvPr>
            <p:cNvCxnSpPr>
              <a:cxnSpLocks/>
            </p:cNvCxnSpPr>
            <p:nvPr/>
          </p:nvCxnSpPr>
          <p:spPr>
            <a:xfrm>
              <a:off x="5238750" y="4975167"/>
              <a:ext cx="513885" cy="0"/>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084717-A2A8-AC96-C9B5-B268FFD6B993}"/>
                </a:ext>
              </a:extLst>
            </p:cNvPr>
            <p:cNvCxnSpPr>
              <a:cxnSpLocks/>
            </p:cNvCxnSpPr>
            <p:nvPr/>
          </p:nvCxnSpPr>
          <p:spPr>
            <a:xfrm>
              <a:off x="9811215" y="4926486"/>
              <a:ext cx="513885" cy="0"/>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Cylinder 35">
              <a:extLst>
                <a:ext uri="{FF2B5EF4-FFF2-40B4-BE49-F238E27FC236}">
                  <a16:creationId xmlns:a16="http://schemas.microsoft.com/office/drawing/2014/main" id="{D43F5CEF-678D-4B33-04E7-BC861E9292FA}"/>
                </a:ext>
              </a:extLst>
            </p:cNvPr>
            <p:cNvSpPr/>
            <p:nvPr/>
          </p:nvSpPr>
          <p:spPr>
            <a:xfrm rot="3918238">
              <a:off x="8800346" y="4185240"/>
              <a:ext cx="138127" cy="1407074"/>
            </a:xfrm>
            <a:prstGeom prst="can">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E3ABDAC-5C19-9A98-5553-317025057B40}"/>
                </a:ext>
              </a:extLst>
            </p:cNvPr>
            <p:cNvSpPr txBox="1"/>
            <p:nvPr/>
          </p:nvSpPr>
          <p:spPr>
            <a:xfrm>
              <a:off x="10264910" y="3861540"/>
              <a:ext cx="201128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Customers</a:t>
              </a:r>
            </a:p>
          </p:txBody>
        </p:sp>
        <p:sp>
          <p:nvSpPr>
            <p:cNvPr id="46" name="Rectangle 45">
              <a:extLst>
                <a:ext uri="{FF2B5EF4-FFF2-40B4-BE49-F238E27FC236}">
                  <a16:creationId xmlns:a16="http://schemas.microsoft.com/office/drawing/2014/main" id="{F1BAE003-1A11-38D6-73E1-AA3E3D889355}"/>
                </a:ext>
              </a:extLst>
            </p:cNvPr>
            <p:cNvSpPr/>
            <p:nvPr/>
          </p:nvSpPr>
          <p:spPr>
            <a:xfrm>
              <a:off x="492942" y="5352971"/>
              <a:ext cx="586478" cy="580224"/>
            </a:xfrm>
            <a:prstGeom prst="rect">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E8679344-8E79-1307-D0B4-A0B56B9D6117}"/>
                </a:ext>
              </a:extLst>
            </p:cNvPr>
            <p:cNvCxnSpPr>
              <a:cxnSpLocks/>
            </p:cNvCxnSpPr>
            <p:nvPr/>
          </p:nvCxnSpPr>
          <p:spPr>
            <a:xfrm>
              <a:off x="1216401" y="4290163"/>
              <a:ext cx="790819" cy="452017"/>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7BD693D-4919-5502-437F-9F64B19670A1}"/>
                </a:ext>
              </a:extLst>
            </p:cNvPr>
            <p:cNvSpPr/>
            <p:nvPr/>
          </p:nvSpPr>
          <p:spPr>
            <a:xfrm>
              <a:off x="483098" y="3875031"/>
              <a:ext cx="586478" cy="580224"/>
            </a:xfrm>
            <a:prstGeom prst="rect">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2">
            <a:extLst>
              <a:ext uri="{FF2B5EF4-FFF2-40B4-BE49-F238E27FC236}">
                <a16:creationId xmlns:a16="http://schemas.microsoft.com/office/drawing/2014/main" id="{84E4F830-0086-5600-A227-4D4E19D0632E}"/>
              </a:ext>
              <a:ext uri="{C183D7F6-B498-43B3-948B-1728B52AA6E4}">
                <adec:decorative xmlns:adec="http://schemas.microsoft.com/office/drawing/2017/decorative" val="1"/>
              </a:ext>
            </a:extLst>
          </p:cNvPr>
          <p:cNvSpPr>
            <a:spLocks noGrp="1"/>
          </p:cNvSpPr>
          <p:nvPr>
            <p:ph type="sldNum" sz="quarter" idx="12"/>
          </p:nvPr>
        </p:nvSpPr>
        <p:spPr>
          <a:xfrm>
            <a:off x="-481332" y="-310274"/>
            <a:ext cx="1013267" cy="689307"/>
          </a:xfrm>
        </p:spPr>
        <p:txBody>
          <a:bodyPr/>
          <a:lstStyle/>
          <a:p>
            <a:fld id="{24655814-818E-4F10-A551-7DDEBFD1FEF5}" type="slidenum">
              <a:rPr lang="en-US" sz="1800" smtClean="0">
                <a:solidFill>
                  <a:schemeClr val="bg1">
                    <a:lumMod val="50000"/>
                  </a:schemeClr>
                </a:solidFill>
                <a:latin typeface="Arial" panose="020B0604020202020204" pitchFamily="34" charset="0"/>
                <a:cs typeface="Arial" panose="020B0604020202020204" pitchFamily="34" charset="0"/>
              </a:rPr>
              <a:pPr/>
              <a:t>7</a:t>
            </a:fld>
            <a:endParaRPr lang="en-US" sz="1800">
              <a:solidFill>
                <a:schemeClr val="bg1">
                  <a:lumMod val="50000"/>
                </a:schemeClr>
              </a:solidFill>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8B25E4A0-4DD8-171C-46D5-AE346AD1E09A}"/>
              </a:ext>
              <a:ext uri="{C183D7F6-B498-43B3-948B-1728B52AA6E4}">
                <adec:decorative xmlns:adec="http://schemas.microsoft.com/office/drawing/2017/decorative" val="1"/>
              </a:ext>
            </a:extLst>
          </p:cNvPr>
          <p:cNvSpPr txBox="1">
            <a:spLocks/>
          </p:cNvSpPr>
          <p:nvPr/>
        </p:nvSpPr>
        <p:spPr>
          <a:xfrm>
            <a:off x="-7931" y="6159168"/>
            <a:ext cx="12199931"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288175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D5E03-3B00-49CC-ABDE-FD80B21855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6" name="Content Placeholder 5">
            <a:extLst>
              <a:ext uri="{FF2B5EF4-FFF2-40B4-BE49-F238E27FC236}">
                <a16:creationId xmlns:a16="http://schemas.microsoft.com/office/drawing/2014/main" id="{F733DD30-78D9-46E7-8817-B7010A0426F9}"/>
              </a:ext>
            </a:extLst>
          </p:cNvPr>
          <p:cNvGraphicFramePr>
            <a:graphicFrameLocks noGrp="1"/>
          </p:cNvGraphicFramePr>
          <p:nvPr>
            <p:ph idx="1"/>
            <p:extLst>
              <p:ext uri="{D42A27DB-BD31-4B8C-83A1-F6EECF244321}">
                <p14:modId xmlns:p14="http://schemas.microsoft.com/office/powerpoint/2010/main" val="4088072946"/>
              </p:ext>
            </p:extLst>
          </p:nvPr>
        </p:nvGraphicFramePr>
        <p:xfrm>
          <a:off x="191429" y="1364117"/>
          <a:ext cx="11809141" cy="3707666"/>
        </p:xfrm>
        <a:graphic>
          <a:graphicData uri="http://schemas.openxmlformats.org/drawingml/2006/table">
            <a:tbl>
              <a:tblPr firstRow="1">
                <a:tableStyleId>{5C22544A-7EE6-4342-B048-85BDC9FD1C3A}</a:tableStyleId>
              </a:tblPr>
              <a:tblGrid>
                <a:gridCol w="3757961">
                  <a:extLst>
                    <a:ext uri="{9D8B030D-6E8A-4147-A177-3AD203B41FA5}">
                      <a16:colId xmlns:a16="http://schemas.microsoft.com/office/drawing/2014/main" val="239613754"/>
                    </a:ext>
                  </a:extLst>
                </a:gridCol>
                <a:gridCol w="4070195">
                  <a:extLst>
                    <a:ext uri="{9D8B030D-6E8A-4147-A177-3AD203B41FA5}">
                      <a16:colId xmlns:a16="http://schemas.microsoft.com/office/drawing/2014/main" val="2637644549"/>
                    </a:ext>
                  </a:extLst>
                </a:gridCol>
                <a:gridCol w="3980985">
                  <a:extLst>
                    <a:ext uri="{9D8B030D-6E8A-4147-A177-3AD203B41FA5}">
                      <a16:colId xmlns:a16="http://schemas.microsoft.com/office/drawing/2014/main" val="681875677"/>
                    </a:ext>
                  </a:extLst>
                </a:gridCol>
              </a:tblGrid>
              <a:tr h="691157">
                <a:tc>
                  <a:txBody>
                    <a:bodyPr/>
                    <a:lstStyle/>
                    <a:p>
                      <a:pPr algn="ctr" fontAlgn="ctr"/>
                      <a:r>
                        <a:rPr lang="en-US" sz="2400" b="1" u="none" strike="noStrike">
                          <a:effectLst/>
                          <a:latin typeface="Arial"/>
                        </a:rPr>
                        <a:t>Equipment</a:t>
                      </a:r>
                      <a:endParaRPr lang="en-US" sz="2400" b="1"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1" u="none" strike="noStrike">
                          <a:effectLst/>
                          <a:latin typeface="Arial"/>
                        </a:rPr>
                        <a:t>*Typical Equipment Life Expectancy</a:t>
                      </a:r>
                      <a:endParaRPr lang="en-US" sz="2400" b="1"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1" u="none" strike="noStrike">
                          <a:effectLst/>
                        </a:rPr>
                        <a:t>Age of Equipment</a:t>
                      </a:r>
                      <a:endParaRPr lang="en-US" sz="2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6724661"/>
                  </a:ext>
                </a:extLst>
              </a:tr>
              <a:tr h="590491">
                <a:tc>
                  <a:txBody>
                    <a:bodyPr/>
                    <a:lstStyle/>
                    <a:p>
                      <a:pPr algn="l" fontAlgn="b"/>
                      <a:r>
                        <a:rPr lang="en-US" sz="2400" u="none" strike="noStrike">
                          <a:effectLst/>
                          <a:latin typeface="Arial"/>
                        </a:rPr>
                        <a:t>Wells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latin typeface="Arial"/>
                        </a:rPr>
                        <a:t>35 - 45 years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solidFill>
                            <a:schemeClr val="tx1"/>
                          </a:solidFill>
                          <a:effectLst/>
                          <a:latin typeface="Arial"/>
                        </a:rPr>
                        <a:t>40 years (Well 01)</a:t>
                      </a:r>
                    </a:p>
                    <a:p>
                      <a:pPr algn="ctr" fontAlgn="b"/>
                      <a:r>
                        <a:rPr lang="en-US" sz="2400" u="none" strike="noStrike">
                          <a:solidFill>
                            <a:schemeClr val="tx1"/>
                          </a:solidFill>
                          <a:effectLst/>
                          <a:latin typeface="Arial"/>
                        </a:rPr>
                        <a:t>25 years (Well 02)</a:t>
                      </a:r>
                      <a:endParaRPr lang="en-US" sz="2400" b="0" i="0" u="none" strike="noStrike">
                        <a:solidFill>
                          <a:schemeClr val="tx1"/>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188133"/>
                  </a:ext>
                </a:extLst>
              </a:tr>
              <a:tr h="562372">
                <a:tc>
                  <a:txBody>
                    <a:bodyPr/>
                    <a:lstStyle/>
                    <a:p>
                      <a:pPr algn="l" fontAlgn="b"/>
                      <a:r>
                        <a:rPr lang="en-US" sz="2400" u="none" strike="noStrike">
                          <a:effectLst/>
                          <a:latin typeface="Arial"/>
                        </a:rPr>
                        <a:t>Chlorination Equipment</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latin typeface="Arial"/>
                        </a:rPr>
                        <a:t>10 - 15 years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solidFill>
                            <a:schemeClr val="tx1"/>
                          </a:solidFill>
                          <a:effectLst/>
                          <a:latin typeface="Arial"/>
                        </a:rPr>
                        <a:t>Age Unknown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6043157"/>
                  </a:ext>
                </a:extLst>
              </a:tr>
              <a:tr h="562372">
                <a:tc>
                  <a:txBody>
                    <a:bodyPr/>
                    <a:lstStyle/>
                    <a:p>
                      <a:pPr algn="l" fontAlgn="b"/>
                      <a:r>
                        <a:rPr lang="en-US" sz="2400" u="none" strike="noStrike">
                          <a:effectLst/>
                          <a:latin typeface="Arial"/>
                        </a:rPr>
                        <a:t>Storage Tank</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latin typeface="Arial"/>
                        </a:rPr>
                        <a:t>30 - 60 years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solidFill>
                            <a:schemeClr val="tx1"/>
                          </a:solidFill>
                          <a:effectLst/>
                          <a:latin typeface="Arial"/>
                        </a:rPr>
                        <a:t>39 years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262333"/>
                  </a:ext>
                </a:extLst>
              </a:tr>
              <a:tr h="534142">
                <a:tc>
                  <a:txBody>
                    <a:bodyPr/>
                    <a:lstStyle/>
                    <a:p>
                      <a:pPr algn="l" fontAlgn="ctr"/>
                      <a:r>
                        <a:rPr lang="en-US" sz="2400" u="none" strike="noStrike">
                          <a:effectLst/>
                          <a:latin typeface="Arial"/>
                        </a:rPr>
                        <a:t>Pressure Tank</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Arial"/>
                        </a:rPr>
                        <a:t>5 – 15 years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2400" u="none" strike="noStrike">
                          <a:solidFill>
                            <a:schemeClr val="tx1"/>
                          </a:solidFill>
                          <a:effectLst/>
                          <a:latin typeface="Arial"/>
                        </a:rPr>
                        <a:t>10-15 years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8965791"/>
                  </a:ext>
                </a:extLst>
              </a:tr>
              <a:tr h="566690">
                <a:tc>
                  <a:txBody>
                    <a:bodyPr/>
                    <a:lstStyle/>
                    <a:p>
                      <a:pPr algn="l" fontAlgn="ctr"/>
                      <a:r>
                        <a:rPr lang="en-US" sz="2400" u="none" strike="noStrike">
                          <a:effectLst/>
                          <a:latin typeface="Arial"/>
                        </a:rPr>
                        <a:t>Mains &amp; Distribution Pipes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latin typeface="Arial"/>
                        </a:rPr>
                        <a:t>35 - 40 years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latin typeface="Arial"/>
                        </a:rPr>
                        <a:t>17-57 years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3936328"/>
                  </a:ext>
                </a:extLst>
              </a:tr>
            </a:tbl>
          </a:graphicData>
        </a:graphic>
      </p:graphicFrame>
      <p:sp>
        <p:nvSpPr>
          <p:cNvPr id="9" name="TextBox 8">
            <a:extLst>
              <a:ext uri="{FF2B5EF4-FFF2-40B4-BE49-F238E27FC236}">
                <a16:creationId xmlns:a16="http://schemas.microsoft.com/office/drawing/2014/main" id="{44D00DB9-E0C9-4451-9372-967E3EC31580}"/>
              </a:ext>
            </a:extLst>
          </p:cNvPr>
          <p:cNvSpPr txBox="1"/>
          <p:nvPr/>
        </p:nvSpPr>
        <p:spPr>
          <a:xfrm>
            <a:off x="838200" y="5508649"/>
            <a:ext cx="1051560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*Table 1: Typical Equipment Life Expectancy available at:</a:t>
            </a:r>
            <a:endParaRPr lang="en-US">
              <a:solidFill>
                <a:schemeClr val="accent2"/>
              </a:solidFill>
              <a:latin typeface="Arial"/>
              <a:cs typeface="Arial"/>
            </a:endParaRPr>
          </a:p>
          <a:p>
            <a:r>
              <a:rPr lang="en-US">
                <a:solidFill>
                  <a:schemeClr val="accent2"/>
                </a:solidFill>
                <a:latin typeface="Arial"/>
                <a:cs typeface="Arial"/>
              </a:rPr>
              <a:t>https://www.waterboards.ca.gov/drinking_water/certlic/drinkingwater/TMF.html  </a:t>
            </a:r>
          </a:p>
        </p:txBody>
      </p:sp>
      <p:sp>
        <p:nvSpPr>
          <p:cNvPr id="3" name="Title 1">
            <a:extLst>
              <a:ext uri="{FF2B5EF4-FFF2-40B4-BE49-F238E27FC236}">
                <a16:creationId xmlns:a16="http://schemas.microsoft.com/office/drawing/2014/main" id="{8BD8D41B-7921-F963-40B5-9046EB8CCE46}"/>
              </a:ext>
            </a:extLst>
          </p:cNvPr>
          <p:cNvSpPr txBox="1">
            <a:spLocks/>
          </p:cNvSpPr>
          <p:nvPr/>
        </p:nvSpPr>
        <p:spPr>
          <a:xfrm>
            <a:off x="-7931" y="112021"/>
            <a:ext cx="12174629" cy="867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02060"/>
                </a:solidFill>
                <a:latin typeface="Arial"/>
                <a:cs typeface="Arial"/>
              </a:rPr>
              <a:t>Equipment Life Expectancy</a:t>
            </a:r>
          </a:p>
        </p:txBody>
      </p:sp>
      <p:sp>
        <p:nvSpPr>
          <p:cNvPr id="5" name="Slide Number Placeholder 2">
            <a:extLst>
              <a:ext uri="{FF2B5EF4-FFF2-40B4-BE49-F238E27FC236}">
                <a16:creationId xmlns:a16="http://schemas.microsoft.com/office/drawing/2014/main" id="{5E66A91E-13BA-91A4-308C-821F92EBF582}"/>
              </a:ext>
              <a:ext uri="{C183D7F6-B498-43B3-948B-1728B52AA6E4}">
                <adec:decorative xmlns:adec="http://schemas.microsoft.com/office/drawing/2017/decorative" val="1"/>
              </a:ext>
            </a:extLst>
          </p:cNvPr>
          <p:cNvSpPr txBox="1">
            <a:spLocks/>
          </p:cNvSpPr>
          <p:nvPr/>
        </p:nvSpPr>
        <p:spPr>
          <a:xfrm>
            <a:off x="-481332" y="6247"/>
            <a:ext cx="1013267" cy="68930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655814-818E-4F10-A551-7DDEBFD1FEF5}" type="slidenum">
              <a:rPr lang="en-US" sz="1800" smtClean="0">
                <a:solidFill>
                  <a:schemeClr val="bg1">
                    <a:lumMod val="50000"/>
                  </a:schemeClr>
                </a:solidFill>
                <a:latin typeface="Arial" panose="020B0604020202020204" pitchFamily="34" charset="0"/>
                <a:cs typeface="Arial" panose="020B0604020202020204" pitchFamily="34" charset="0"/>
              </a:rPr>
              <a:pPr/>
              <a:t>8</a:t>
            </a:fld>
            <a:endParaRPr lang="en-US" sz="1800">
              <a:solidFill>
                <a:schemeClr val="bg1">
                  <a:lumMod val="50000"/>
                </a:schemeClr>
              </a:solidFill>
              <a:latin typeface="Arial" panose="020B0604020202020204" pitchFamily="34" charset="0"/>
              <a:cs typeface="Arial" panose="020B0604020202020204" pitchFamily="34" charset="0"/>
            </a:endParaRPr>
          </a:p>
        </p:txBody>
      </p:sp>
      <p:sp>
        <p:nvSpPr>
          <p:cNvPr id="10" name="Text Placeholder 3">
            <a:extLst>
              <a:ext uri="{FF2B5EF4-FFF2-40B4-BE49-F238E27FC236}">
                <a16:creationId xmlns:a16="http://schemas.microsoft.com/office/drawing/2014/main" id="{93F71D20-1CAB-A289-6C22-99AC6411F60C}"/>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153818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059E7D-2BE8-45B8-B086-BF93FA2365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
            <a:ext cx="12192000" cy="6858000"/>
          </a:xfrm>
          <a:prstGeom prst="rect">
            <a:avLst/>
          </a:prstGeom>
        </p:spPr>
      </p:pic>
      <p:sp>
        <p:nvSpPr>
          <p:cNvPr id="6" name="Slide Number Placeholder 5">
            <a:extLst>
              <a:ext uri="{FF2B5EF4-FFF2-40B4-BE49-F238E27FC236}">
                <a16:creationId xmlns:a16="http://schemas.microsoft.com/office/drawing/2014/main" id="{AA2ADBE4-43CF-48B2-8339-6D2439285DCC}"/>
              </a:ext>
              <a:ext uri="{C183D7F6-B498-43B3-948B-1728B52AA6E4}">
                <adec:decorative xmlns:adec="http://schemas.microsoft.com/office/drawing/2017/decorative" val="1"/>
              </a:ext>
            </a:extLst>
          </p:cNvPr>
          <p:cNvSpPr>
            <a:spLocks noGrp="1"/>
          </p:cNvSpPr>
          <p:nvPr>
            <p:ph type="sldNum" sz="quarter" idx="12"/>
          </p:nvPr>
        </p:nvSpPr>
        <p:spPr>
          <a:xfrm>
            <a:off x="-514350" y="0"/>
            <a:ext cx="1028700" cy="498596"/>
          </a:xfrm>
        </p:spPr>
        <p:txBody>
          <a:bodyPr/>
          <a:lstStyle/>
          <a:p>
            <a:fld id="{51BA0D0F-2A8D-4E1C-B9A2-C0ABD89DFBDF}" type="slidenum">
              <a:rPr lang="en-US" sz="1800" smtClean="0">
                <a:latin typeface="Arial" panose="020B0604020202020204" pitchFamily="34" charset="0"/>
                <a:cs typeface="Arial" panose="020B0604020202020204" pitchFamily="34" charset="0"/>
              </a:rPr>
              <a:t>9</a:t>
            </a:fld>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1AEB9D8-684D-4DC3-BD26-D485E6BC048A}"/>
              </a:ext>
            </a:extLst>
          </p:cNvPr>
          <p:cNvSpPr>
            <a:spLocks noGrp="1"/>
          </p:cNvSpPr>
          <p:nvPr>
            <p:ph type="title"/>
          </p:nvPr>
        </p:nvSpPr>
        <p:spPr>
          <a:xfrm>
            <a:off x="930575" y="292160"/>
            <a:ext cx="7680025" cy="917515"/>
          </a:xfrm>
        </p:spPr>
        <p:txBody>
          <a:bodyPr>
            <a:normAutofit/>
          </a:bodyPr>
          <a:lstStyle/>
          <a:p>
            <a:r>
              <a:rPr lang="en-US" sz="3600" b="1">
                <a:solidFill>
                  <a:srgbClr val="002060"/>
                </a:solidFill>
                <a:latin typeface="Arial"/>
                <a:cs typeface="Arial"/>
              </a:rPr>
              <a:t>Water Quality: Arsenic</a:t>
            </a:r>
          </a:p>
        </p:txBody>
      </p:sp>
      <p:sp>
        <p:nvSpPr>
          <p:cNvPr id="3" name="Content Placeholder 2">
            <a:extLst>
              <a:ext uri="{FF2B5EF4-FFF2-40B4-BE49-F238E27FC236}">
                <a16:creationId xmlns:a16="http://schemas.microsoft.com/office/drawing/2014/main" id="{24583F7B-A22A-427D-BA21-853039A70D8B}"/>
              </a:ext>
            </a:extLst>
          </p:cNvPr>
          <p:cNvSpPr>
            <a:spLocks noGrp="1"/>
          </p:cNvSpPr>
          <p:nvPr>
            <p:ph idx="1"/>
          </p:nvPr>
        </p:nvSpPr>
        <p:spPr>
          <a:xfrm>
            <a:off x="245327" y="1248855"/>
            <a:ext cx="9305073" cy="4916784"/>
          </a:xfrm>
        </p:spPr>
        <p:txBody>
          <a:bodyPr vert="horz" lIns="91440" tIns="45720" rIns="91440" bIns="45720" rtlCol="0" anchor="t">
            <a:normAutofit fontScale="92500" lnSpcReduction="10000"/>
          </a:bodyPr>
          <a:lstStyle/>
          <a:p>
            <a:r>
              <a:rPr lang="en-US">
                <a:latin typeface="Arial"/>
                <a:cs typeface="Arial"/>
              </a:rPr>
              <a:t>Well 1 regularly exceeds the Arsenic Maximum Contaminant Level (MCL), while Well 2 regularly stays below it. Blending both well waters reduces the concentration, but sometimes the blended effluent exceeds the MCL.</a:t>
            </a:r>
            <a:endParaRPr lang="en-US">
              <a:ea typeface="+mn-lt"/>
              <a:cs typeface="+mn-lt"/>
            </a:endParaRPr>
          </a:p>
          <a:p>
            <a:pPr lvl="1">
              <a:lnSpc>
                <a:spcPct val="150000"/>
              </a:lnSpc>
              <a:buFont typeface="Courier New" panose="02070309020205020404" pitchFamily="49" charset="0"/>
              <a:buChar char="o"/>
            </a:pPr>
            <a:r>
              <a:rPr lang="en-US" sz="2800">
                <a:latin typeface="Arial"/>
                <a:cs typeface="Arial"/>
              </a:rPr>
              <a:t>Arsenic MCL: 0.010 mg/L</a:t>
            </a:r>
          </a:p>
          <a:p>
            <a:pPr>
              <a:lnSpc>
                <a:spcPct val="150000"/>
              </a:lnSpc>
            </a:pPr>
            <a:r>
              <a:rPr lang="en-US">
                <a:latin typeface="Arial"/>
                <a:cs typeface="Arial"/>
              </a:rPr>
              <a:t>Health effects may include higher risk of the following:</a:t>
            </a:r>
            <a:endParaRPr lang="en-US"/>
          </a:p>
          <a:p>
            <a:pPr lvl="1">
              <a:lnSpc>
                <a:spcPct val="100000"/>
              </a:lnSpc>
              <a:buFont typeface="Courier New" panose="02070309020205020404" pitchFamily="49" charset="0"/>
              <a:buChar char="o"/>
            </a:pPr>
            <a:r>
              <a:rPr lang="en-US" sz="2800">
                <a:latin typeface="Arial"/>
                <a:cs typeface="Arial"/>
              </a:rPr>
              <a:t>Cancer</a:t>
            </a:r>
          </a:p>
          <a:p>
            <a:pPr lvl="1">
              <a:lnSpc>
                <a:spcPct val="100000"/>
              </a:lnSpc>
              <a:buFont typeface="Courier New" panose="02070309020205020404" pitchFamily="49" charset="0"/>
              <a:buChar char="o"/>
            </a:pPr>
            <a:r>
              <a:rPr lang="en-US" sz="2800">
                <a:latin typeface="Arial"/>
                <a:cs typeface="Arial"/>
              </a:rPr>
              <a:t>Skin Lesions</a:t>
            </a:r>
          </a:p>
          <a:p>
            <a:pPr lvl="1">
              <a:lnSpc>
                <a:spcPct val="100000"/>
              </a:lnSpc>
              <a:buFont typeface="Courier New" panose="02070309020205020404" pitchFamily="49" charset="0"/>
              <a:buChar char="o"/>
            </a:pPr>
            <a:r>
              <a:rPr lang="en-US" sz="2800">
                <a:latin typeface="Arial"/>
                <a:cs typeface="Arial"/>
              </a:rPr>
              <a:t>Cardiovascular Disease</a:t>
            </a:r>
          </a:p>
          <a:p>
            <a:pPr lvl="1">
              <a:lnSpc>
                <a:spcPct val="100000"/>
              </a:lnSpc>
              <a:buFont typeface="Courier New" panose="02070309020205020404" pitchFamily="49" charset="0"/>
              <a:buChar char="o"/>
            </a:pPr>
            <a:r>
              <a:rPr lang="en-US" sz="2800">
                <a:latin typeface="Arial"/>
                <a:cs typeface="Arial"/>
              </a:rPr>
              <a:t>Neurological effects</a:t>
            </a:r>
          </a:p>
          <a:p>
            <a:pPr lvl="1">
              <a:lnSpc>
                <a:spcPct val="100000"/>
              </a:lnSpc>
              <a:buFont typeface="Courier New" panose="02070309020205020404" pitchFamily="49" charset="0"/>
              <a:buChar char="o"/>
            </a:pPr>
            <a:r>
              <a:rPr lang="en-US" sz="2800">
                <a:latin typeface="Arial"/>
                <a:cs typeface="Arial"/>
              </a:rPr>
              <a:t>Developmental effects</a:t>
            </a:r>
          </a:p>
          <a:p>
            <a:pPr lvl="1">
              <a:lnSpc>
                <a:spcPct val="100000"/>
              </a:lnSpc>
              <a:buFont typeface="Courier New" panose="02070309020205020404" pitchFamily="49" charset="0"/>
              <a:buChar char="o"/>
            </a:pPr>
            <a:endParaRPr lang="en-US" sz="2800">
              <a:latin typeface="Arial"/>
              <a:cs typeface="Arial"/>
            </a:endParaRPr>
          </a:p>
        </p:txBody>
      </p:sp>
      <p:pic>
        <p:nvPicPr>
          <p:cNvPr id="10" name="Picture 10">
            <a:extLst>
              <a:ext uri="{FF2B5EF4-FFF2-40B4-BE49-F238E27FC236}">
                <a16:creationId xmlns:a16="http://schemas.microsoft.com/office/drawing/2014/main" id="{5B3CC421-01AB-7207-03B0-A45613FE7A7E}"/>
              </a:ext>
            </a:extLst>
          </p:cNvPr>
          <p:cNvPicPr>
            <a:picLocks noChangeAspect="1"/>
          </p:cNvPicPr>
          <p:nvPr/>
        </p:nvPicPr>
        <p:blipFill rotWithShape="1">
          <a:blip r:embed="rId4"/>
          <a:srcRect l="42141" t="49" r="29470" b="-49"/>
          <a:stretch/>
        </p:blipFill>
        <p:spPr>
          <a:xfrm>
            <a:off x="9550400" y="3054"/>
            <a:ext cx="2641600" cy="6216771"/>
          </a:xfrm>
          <a:prstGeom prst="rect">
            <a:avLst/>
          </a:prstGeom>
        </p:spPr>
      </p:pic>
      <p:sp>
        <p:nvSpPr>
          <p:cNvPr id="4" name="Text Placeholder 3">
            <a:extLst>
              <a:ext uri="{FF2B5EF4-FFF2-40B4-BE49-F238E27FC236}">
                <a16:creationId xmlns:a16="http://schemas.microsoft.com/office/drawing/2014/main" id="{A8C29EE1-1070-86E9-0844-BB0B33B14187}"/>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ADDBE9"/>
                </a:solidFill>
                <a:latin typeface="Arial"/>
                <a:cs typeface="Arial"/>
              </a:rPr>
              <a:t>CALIFORNIA WATER BOARDS                                                    </a:t>
            </a:r>
            <a:r>
              <a:rPr lang="en-US" sz="2400" b="1">
                <a:solidFill>
                  <a:srgbClr val="FFFFFF"/>
                </a:solidFill>
                <a:latin typeface="Arial"/>
                <a:cs typeface="Arial"/>
              </a:rPr>
              <a:t> SAFER PROGRAM</a:t>
            </a:r>
          </a:p>
        </p:txBody>
      </p:sp>
    </p:spTree>
    <p:extLst>
      <p:ext uri="{BB962C8B-B14F-4D97-AF65-F5344CB8AC3E}">
        <p14:creationId xmlns:p14="http://schemas.microsoft.com/office/powerpoint/2010/main" val="502468766"/>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DEBA1632DF654BADA9075A4D4EA4BA" ma:contentTypeVersion="16" ma:contentTypeDescription="Create a new document." ma:contentTypeScope="" ma:versionID="2cac2c715196ea90f34b3084a964ce78">
  <xsd:schema xmlns:xsd="http://www.w3.org/2001/XMLSchema" xmlns:xs="http://www.w3.org/2001/XMLSchema" xmlns:p="http://schemas.microsoft.com/office/2006/metadata/properties" xmlns:ns2="ebf38f83-bcbd-4259-96f6-196e1f08e85b" xmlns:ns3="851dfaa3-aae8-4c03-b90c-7dd4a6526d0d" targetNamespace="http://schemas.microsoft.com/office/2006/metadata/properties" ma:root="true" ma:fieldsID="4968b3a0302da37cdfa0cd0d386e05b7" ns2:_="" ns3:_="">
    <xsd:import namespace="ebf38f83-bcbd-4259-96f6-196e1f08e85b"/>
    <xsd:import namespace="851dfaa3-aae8-4c03-b90c-7dd4a6526d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Not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38f83-bcbd-4259-96f6-196e1f08e8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Notes" ma:index="15" nillable="true" ma:displayName="Notes" ma:format="Dropdown" ma:internalName="Notes">
      <xsd:simpleType>
        <xsd:restriction base="dms:Text">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cfdcae8-6a83-4c52-b891-75b08cbe23e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dfaa3-aae8-4c03-b90c-7dd4a6526d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bde447f-9c6c-4421-af29-e30b317a6074}" ma:internalName="TaxCatchAll" ma:showField="CatchAllData" ma:web="851dfaa3-aae8-4c03-b90c-7dd4a6526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AW xmlns="http://www.net-centric.com/PAWPP">
  <Shape xmlns="" ID="nBvKWxNmF14DLk+hYW8x77wpXJQ=" isBookmarkSet="no" formula="no" inline="no" pdftag="Figure" Lang="" bookmark="no" artifact="_x0030_" validate="no" Order="_x0031_"/>
  <Shape xmlns="" ID="BWOOTqudI4B3i1cB7sfwk4iyjlA=" pdftag="P" isBookmarkSet="no" bookmark="no" Order="_x0035_"/>
  <Shape xmlns="" ID="M1dWIdXGzXJBYon8oymUcCVVZIk=" pdftag="H1" isBookmarkSet="no" Order="_x0032_" bookmark="yes"/>
  <Shape xmlns="" ID="Bab/UfcD8+DSUmZZFIBhAqGZiwI=" pdftag="H2" isBookmarkSet="no" Order="_x0033_" bookmark="yes"/>
  <Shape xmlns="" ID="ju83Fig4CTPoDpuivqrb9X62DtE=" pdftag="P" isBookmarkSet="no" bookmark="no" Order="_x0034_"/>
  <HyperLink xmlns="" ID="/XecSSjD4jyI53f4TZHdgRLE/bw=-774733594364.1435_367.092" plainAltText="https:_x002F__x002F_www.waterboards.ca.gov_x002F_board_info_x002F_agen" Lang=""/>
  <HyperLink xmlns="" ID="/XecSSjD4jyI53f4TZHdgRLE/bw=12458441364.1435_395.1721" plainAltText="das_x002F_2019_x002F_sept_x002F_091719_6_cs1_cleanversion.pdf"/>
  <HyperLink xmlns="" ID="wGTLnIdwTQrnXTQeLpGQ6g+7o/A=232923033275.4882_242.4371" plainAltText="DDW-Administrator_x0040_waterboards.ca.gov" Lang=""/>
  <HyperLink xmlns="" ID="9oy//V2jZ4di8jlqXIUI8+4v2oY=232923033276.6008_263.9497" plainAltText="DDW-Administrator_x0040_waterboards.ca.gov" Lang=""/>
  <HyperLink xmlns="" ID="xTIzagPazRCrnDUPLtlKs0x8k3c=47210631797.20008_322.0757" plainAltText="DDW-Administrator" Lang=""/>
  <HyperLink xmlns="" ID="xTIzagPazRCrnDUPLtlKs0x8k3c=-104669552289.5651_322.0757" plainAltText="_x0040_waterboards.ca.gov" Lang=""/>
  <HyperLink xmlns="" ID="xTIzagPazRCrnDUPLtlKs0x8k3c=163108409343.20008_430.3157" plainAltText="waterboards.ca.gov_x002F_drinking_water_x002F_certlic_x002F_drinkingwater_x002F_administrator.html" Lang=""/>
  <Shape xmlns="" ID="oK2lgQkH+JnchZy0DHiQ0lzIRKw=" pdftag="" bookmark="no" Order="_x0035_"/>
  <Shape xmlns="" ID="UStQW6wOlvtzeSjso40dFDB0UHk=" formula="no" inline="no" pdftag="Figure" artifact="_x0030_" Lang="" bookmark="no" validate="no" Order="_x0032_"/>
  <Shape xmlns="" ID="3YKskAYkhSHAjOJG1ECY/ZxAaHk=" pdftag="" bookmark="no" Order="_x0033_"/>
  <Shape xmlns="" ID="ckyIuirOahQBXjPqha76MkNiecQ=" formula="no" inline="no" pdftag="Figure" artifact="_x0030_" Lang="" bookmark="no" validate="no" Order="_x0031_"/>
  <Shape xmlns="" ID="ERYpFv7hzYSrmxQyopXJ3D6Vu3A=" pdftag="" bookmark="no" Order="_x0036_"/>
  <Shape xmlns="" ID="3aFilXNTshcmTJqKxAiupeBYMSg=" pdftag="" bookmark="no" Order="_x0034_"/>
  <Shape xmlns="" ID="F4PNGp1XeV23UrziNt9boI1Sw+g=" Order="_x0031_" formula="no" inline="no" artifact="_x0031_" pdftag="_x005B_Artifact_x005D_" Lang="" validate="no"/>
  <Shape xmlns="" ID="z+h62jatfTYLpvENySz4uw9wMs8=" pdftag="" bookmark="no" Order="_x0032_"/>
  <Shape xmlns="" ID="oJfZECrkJJMROsPj/Z9me7/Fcc0=" pdftag="" bookmark="no" Order="_x0031_"/>
  <Shape xmlns="" ID="LPBxJ+reqYwzhuqsikiUNYz2a1c=" formula="no" inline="no" pdftag="Figure" artifact="_x0030_" Lang="" bookmark="no" validate="no" Order="_x0031_"/>
  <Shape xmlns="" ID="b3ibUBc9+YHyF1kdIfQVFWTCyrY=" pdftag="" bookmark="no" Order="_x0032_"/>
  <Shape xmlns="" ID="0Rx6l0pGhZudvvohv86x5X4aTYo=" pdftag="" bookmark="no" Order="_x0034_"/>
  <Shape xmlns="" ID="AsJjR4KfZFkrfT4DPjNzpDjPi7Y=" bookmark="no" pdftag="P" isBookmarkSet="no" Order="_x0034_"/>
  <Shape xmlns="" ID="9UV1dWiyHei6QwItOT4N7BWGjg4=" pdftag="" bookmark="no" Order="_x0037_"/>
  <Shape xmlns="" ID="/7/qLKinQF47np9NCzSbOloaur4=" pdftag="" bookmark="no" Order="_x0039_"/>
  <Shape xmlns="" ID="uHCE1hSIBxyKTHEsBmp9EnfSzb4=" pdftag="" bookmark="no" Order="_x0036_"/>
  <Shape xmlns="" ID="RWFWO+pWKC4JH3C1aBHpuKZTWJ4=" pdftag="" bookmark="no" Order="_x0031_1"/>
  <Shape xmlns="" ID="Ciu/hGNGoT5D8Xxju5TLJ/XrOgc=" formula="no" inline="no" pdftag="Figure" artifact="_x0030_" Lang="" bookmark="no" validate="no" Order="_x0035_"/>
  <Shape xmlns="" ID="4PKfuqHw2y+bvhWTD+hiBSE3AYM=" formula="no" inline="no" pdftag="Figure" artifact="_x0030_" Lang="" bookmark="no" validate="no" Order="_x0033_"/>
  <Shape xmlns="" ID="1h0uNejfPREA5JFG5tnRQyjlzbE=" formula="no" inline="no" pdftag="Figure" artifact="_x0030_" Lang="" bookmark="no" validate="no" Order="_x0038_"/>
  <Shape xmlns="" ID="R9daaeLjv3FI9Lt37F81GOicqyQ=" pdftag="" bookmark="no" Order="_x0031_"/>
  <Shape xmlns="" ID="qlXZJbNJSZopGX1V21Zupk9x+zY=" pdftag="" bookmark="no" Order="_x0032_"/>
  <Shape xmlns="" ID="tm9qXWbCzBSlu7lRzPDnJQfSPmg=" pdftag="" bookmark="no" Order="_x0034_"/>
  <Shape xmlns="" ID="J1ebfn7Oh2zBgqBo0EouC0fubgU=" pdftag="" bookmark="no" Order="_x0038_"/>
  <Shape xmlns="" ID="DkdyhC0aN8+n7Bj5tVkqOJnP3w8=" pdftag="" bookmark="no" Order="_x0037_"/>
  <Shape xmlns="" ID="u+YwnI5X+Vg8inznXLNtfj94ClQ=" Order="_x0035_" formula="no" inline="no" artifact="_x0031_" pdftag="_x005B_Artifact_x005D_" Lang="" validate="no"/>
  <Shape xmlns="" ID="X3CFlcHxWxPu5T8DDy4sDwobvHQ=" formula="no" inline="no" pdftag="Figure" artifact="_x0030_" Lang="" bookmark="no" validate="no" Order="_x0035_"/>
  <Shape xmlns="" ID="mTmkJB5SYjjgiP7eaYYO0uPym7I=" formula="no" inline="no" pdftag="Figure" artifact="_x0030_" Lang="" bookmark="no" validate="no" Order="_x0036_"/>
  <Shape xmlns="" ID="TRfgdDeoo+UsUfU4ljm0u/aAvEc=" pdftag="" bookmark="no" Order="_x0033_"/>
  <Shape xmlns="" ID="eIyeTAQX+XXblNmrStvB2gnC73s=" Order="_x0034_" formula="no" inline="no" artifact="_x0031_" pdftag="_x005B_Artifact_x005D_" Lang="" validate="no"/>
  <Shape xmlns="" ID="dzkLVw5Ymw2vKGmZ5Lm3iQX0Os0=" pdftag="" bookmark="no" Order="_x0031_"/>
  <Shape xmlns="" ID="R8YWhjvS8NSolOL/ab2Yan7UbYk=" pdftag="" artifact="_x0031_" formula="no" inline="no" Lang="" validate="no" Order="_x0033_"/>
  <Shape xmlns="" ID="7UBGG1OBgWg62oN7wR+Qii9TKk4=" pdftag="" artifact="_x0031_" formula="no" inline="no" Lang="" validate="no" Order="_x0032_"/>
  <Shape xmlns="" ID="PDUlod+kB/shO7Vq6fsK7Olocxc=" pdftag="" artifact="_x0031_" formula="no" inline="no" Lang="" validate="no" Order="_x0032_"/>
  <Shape xmlns="" ID="8SQzFIAI3pj7K+duogpnb3uBfyk=" Order="_x0031_" formula="no" inline="no" artifact="_x0031_" pdftag="_x005B_Artifact_x005D_" Lang="" validate="no"/>
  <Shape xmlns="" ID="UEl+0o1V+dNoQcUS3stXmVxkBGw=" pdftag="" bookmark="no" Order="_x0033_"/>
  <Shape xmlns="" ID="HDlhk6nSEimGaHujTViyfpvMdqw=" pdftag="" bookmark="no" Order="_x0034_"/>
  <Shape xmlns="" ID="Y3Apx15A6J6e0FezVUeSws3Sjyo=" formula="no" pdftag="Figure" artifact="_x0030_" inline="no" Lang="" bookmark="no" validate="no" Order="_x0031_"/>
  <Shape xmlns="" ID="xN2HZVX0FpClIaWWFM65bgW3nag=" bookmark="no" pdftag="P" isBookmarkSet="no" Order="_x0035_"/>
  <Shape xmlns="" ID="TrAXGYYL21zpOmpuMN7CJrgYlKs=" pdftag="" bookmark="no" Order="_x0036_"/>
  <Shape xmlns="" ID="g4rajCe4mSv085Vi+4AZY7mex1s=" pdftag="" artifact="_x0031_" formula="no" Lang="" validate="no" Order="_x0031_"/>
  <Shape xmlns="" ID="IGbG2hB7iyHOjqfN63978/FKkSc=" bookmark="no" Order="_x0034_" pdftag="P" isBookmarkSet="no"/>
  <Shape xmlns="" ID="wTAF1GU1j0oXWft/RSBz0sAzBPc=" pdftag="" bookmark="no" Order="_x0032_"/>
  <Shape xmlns="" ID="OS756lbRjlfAT0AwlbLO6nzKklY=" pdftag="" artifact="_x0031_" formula="no" Lang="" validate="no" Order="_x0033_"/>
  <Shape xmlns="" ID="7bOWIVwqVePc4PM39V66MebyUkc=" pdftag="" bookmark="no" Order="_x0035_"/>
  <Shape xmlns="" ID="vPD+3uwKB809ax+CzCiBjPfMhjA=" pdftag="" artifact="_x0031_" validate="no" Order="_x0031_"/>
  <Shape xmlns="" ID="FukQIHhu4wwsuZZ/kYAj+2xjZT8=" pdftag="" bookmark="no" Order="_x0032_"/>
  <Shape xmlns="" ID="SUWiyq/RFgoITN5EIEP5jD9cdqA=" pdftag="" bookmark="no" Order="_x0031_8"/>
  <Shape xmlns="" ID="/xBuwLO8zqU1zu8VYhUhfbtgJaE=" pdftag="" artifact="_x0031_" formula="no" Lang="" validate="no" Order="_x0033_"/>
  <Shape xmlns="" ID="aK3dgRIE1ccwHGAta2EieY4t+Qk=" bookmark="no" pdftag="P" isBookmarkSet="no" Order="_x0034_"/>
  <Shape xmlns="" ID="gE+7jCgjZ57Ka/osTJhjSQ8i3z0=" pdftag="" bookmark="no" Order="_x0032_0"/>
  <Shape xmlns="" ID="XQUFnYygMy/i/YutdqHjdA8elc8=" pdftag="" artifact="_x0031_" formula="no" Lang="" validate="no" Order="_x0039_"/>
  <Shape xmlns="" ID="nexY7GKMybEZ8KPUgpy06l4x5X8=" pdftag="" bookmark="no" Order="_x0031_5"/>
  <Shape xmlns="" ID="NKpcgwG/FZ/T3KmiVe+ucKvCWyE=" pdftag="" bookmark="no" Order="_x0036_"/>
  <Shape xmlns="" ID="eGq9nj/eSxNidkWuLzh/A4ZtFBs=" pdftag="" bookmark="no" Order="_x0031_4"/>
  <Shape xmlns="" ID="6Utu1du/iHaG54Nf+RNGu4Pec1U=" pdftag="" artifact="_x0031_" validate="no" Order="_x0034_"/>
  <Shape xmlns="" ID="G96Wb6PtQ1EBsmUD3p3oFICinXc=" pdftag="" artifact="_x0031_" validate="no" Order="_x0037_"/>
  <Shape xmlns="" ID="UreILnBfq5wZP1CZgWYGUcPVdoI=" pdftag="" artifact="_x0031_" formula="no" Lang="" validate="no" Order="_x0031_2"/>
  <Shape xmlns="" ID="ORu4otAa8GuHRiTFmze4JEAtfm8=" pdftag="" artifact="_x0031_" formula="no" Lang="" validate="no" Order="_x0031_0"/>
  <Shape xmlns="" ID="MQC3CBBPG4riPPHo8XFPUlY3esM=" pdftag="" artifact="_x0031_" formula="no" Lang="" validate="no" Order="_x0031_1"/>
  <Shape xmlns="" ID="OnIN8bxDloDxBFvMgnIJs3LRm9M=" pdftag="" artifact="_x0030_" Lang="" formula="no" bookmark="no" validate="no" Order="_x0031_6"/>
  <Shape xmlns="" ID="lcN5lYFYcT5K83RLMUYv/aIcD1Y=" pdftag="" bookmark="no" Order="_x0031_3"/>
  <Shape xmlns="" ID="U0eETLX+51+7TKEkD1jal69SLE0=" pdftag="" artifact="_x0030_" Lang="" formula="no" bookmark="no" validate="no" Order="_x0031_7"/>
  <Shape xmlns="" ID="WxESx2LJQS58krCasDvISPxmCJc=" pdftag="" artifact="_x0031_" validate="no" Order="_x0038_"/>
  <Shape xmlns="" ID="fACSGi9gn9Gci1m6VwzO5j0adRU=" pdftag="" artifact="_x0030_" Lang="" formula="no" bookmark="no" validate="no" Order="_x0035_"/>
  <Shape xmlns="" ID="NXPvHUX+bv80JtI249x6KUfvxkM=" pdftag="" artifact="_x0031_" formula="no" Lang="" validate="no" Order="_x0034_"/>
  <Shape xmlns="" ID="2uyGjT+dErjdk1iT1tOu37BY8Eg=" pdftag="" artifact="_x0031_" formula="no" Lang="" validate="no" Order="_x0031_"/>
  <Shape xmlns="" ID="jgMemawuJlp/IYrg94TrU6IkM3g=" pdftag="" artifact="_x0031_" formula="no" Lang="" validate="no" Order="_x0032_"/>
  <Shape xmlns="" ID="bmYCALuQAfW4N0N9Xcds7bjgKjE=" pdftag="" bookmark="no" Order="_x0035_"/>
  <Shape xmlns="" ID="leeHxHKMKIZR+UGEulqyCSCx4NM=" bookmark="no" Order="_x0034_" pdftag="P" isBookmarkSet="no"/>
  <Shape xmlns="" ID="7mzk+Pbk0IErTl04V2D7TQNjzDw=" pdftag="" artifact="_x0031_" formula="no" Lang="" validate="no" Order="_x0033_"/>
  <Shape xmlns="" ID="UDt6h6jW3XsPSophMzZpscvzAns=" pdftag="" bookmark="no" Order="_x0037_"/>
  <Shape xmlns="" ID="XVQXMKqDi4lUSij7cjm795zNBDs=" pdftag="" artifact="_x0031_" validate="no" Order="_x0031_"/>
  <Shape xmlns="" ID="K3C1RL6B48vJHgRiEu0ACdv6OFY=" pdftag="" bookmark="no" Order="_x0032_"/>
  <Shape xmlns="" ID="Jr/TjTFkoOkYt26Y/sjKDskKyp4=" pdftag="" bookmark="no" Order="_x0035_"/>
  <Shape xmlns="" ID="7aj87Uygl3kpMomApO4cfVyX0b0=" pdftag="" artifact="_x0031_" formula="no" Lang="" validate="no" Order="_x0034_"/>
  <Shape xmlns="" ID="W5Xv2Hiff42VT2KB9WiI5C8stog=" pdftag="" artifact="_x0030_" Lang="" formula="no" bookmark="no" validate="no" Order="_x0036_"/>
  <Shape xmlns="" ID="u0KTMfxeZSfzhVawCJfsVUsakp8=" pdftag="" artifact="_x0031_" formula="no" Lang="" validate="no" Order="_x0033_"/>
  <Shape xmlns="" ID="qKWTM9tli3VUhYCvFmERC/XYHss=" pdftag="" bookmark="no" Order="_x0037_"/>
  <Shape xmlns="" ID="oUpSEOoTOiHpUGgYyrX8wmcyuZs=" pdftag="" bookmark="no" Order="_x0038_"/>
  <Shape xmlns="" ID="hgMJCv3bMHYSqbjN3kQJOniclu4=" pdftag="" artifact="_x0031_" formula="no" Lang="" validate="no" Order="_x0033_"/>
  <Shape xmlns="" ID="L61BgCHdH6pbIM+OyjpgpHZ7Jqw=" pdftag="" artifact="_x0031_" formula="no" Lang="" validate="no" Order="_x0031_"/>
  <Shape xmlns="" ID="VL9s7/xgFPjDd2PX3qu4WQ3X37U=" pdftag="" artifact="_x0031_" formula="no" Lang="" validate="no" Order="_x0032_"/>
  <Shape xmlns="" ID="X1MN+GYsVE2gXtxIfVoV3ah1WvA=" pdftag="" bookmark="no" Order="_x0034_"/>
  <Shape xmlns="" ID="cdmWB2IwggvkEqUbLGrqQQVoh90=" pdftag="" bookmark="no" Order="_x0035_"/>
  <Shape xmlns="" ID="8NgsLK29+RsjhZUODmKQrclA/RY=" bookmark="no" pdftag="P" isBookmarkSet="no" Order="_x0033_"/>
  <Shape xmlns="" ID="O6+J7HqQlSrFdO8ejamRISmiQh4=" pdftag="" bookmark="no" Order="_x0036_"/>
  <Shape xmlns="" ID="/TqbKzbsiyoTiTnGNXlr9TlByY8=" pdftag="" bookmark="no" Order="_x0038_"/>
  <Shape xmlns="" ID="xy3NEpxbBIrMdMGHhD/i1hedbPU=" pdftag="" artifact="_x0031_" validate="no" Order="_x0031_"/>
  <Shape xmlns="" ID="p0CpK9mJ1ptHTYIMbUZFl74Xvmw=" pdftag="" bookmark="no" Order="_x0032_"/>
  <Shape xmlns="" ID="k41eZg2X6pJ+qEYk4HEC4ArldLM=" pdftag="" artifact="_x0031_" formula="no" Lang="" validate="no" Order="_x0033_"/>
  <Shape xmlns="" ID="IGiiC0dUhfWSPSAjAFKlzW1h2ok=" pdftag="" bookmark="no" Order="_x0037_"/>
  <Shape xmlns="" ID="6o3JDoLoXtfu/qS0cWUie1O1SRA=" pdftag="" artifact="_x0031_" formula="no" Lang="" validate="no" Order="_x0038_"/>
  <Shape xmlns="" ID="z4rvkitDKdNCqQ0EJATRi1KkHQ8=" pdftag="" artifact="_x0031_" formula="no" Lang="" validate="no" Order="_x0035_"/>
  <Shape xmlns="" ID="Nt2Vgo0UK+yNXtekU4r8J2fmuRE=" pdftag="" artifact="_x0031_" formula="no" Lang="" validate="no" Order="_x0039_"/>
  <Shape xmlns="" ID="SuKIumng+2SaUX1lqCrXEGqbmLk=" pdftag="" artifact="_x0031_" formula="no" Lang="" validate="no" Order="_x0036_"/>
  <Shape xmlns="" ID="kuzrlfQjpi5PRAghElJtwTcJ8bY=" pdftag="" artifact="_x0031_" formula="no" Lang="" validate="no" Order="_x0034_"/>
  <Shape xmlns="" ID="Oh0yy6UFQhC0OrzSwfnWbwZz0rs=" pdftag="" bookmark="no" Order="_x0031_0"/>
  <Shape xmlns="" ID="pmP/6VZt5GAeGM4tjlzoXUpzl3c=" pdftag="" bookmark="no" Order="_x0031_1"/>
  <Shape xmlns="" ID="GTCLVSoWtedpGQV/67jbSB1O2Vk=" pdftag="" artifact="_x0031_" formula="no" Lang="" validate="no" Order="_x0031_"/>
  <Shape xmlns="" ID="YGPVuxFkrzr4DWVrFCvhx6KRDWo=" pdftag="" bookmark="no" Order="_x0034_"/>
  <Shape xmlns="" ID="W2ZLH+cPnur38QBUcHFCMoJCsto=" pdftag="" bookmark="no" Order="_x0032_"/>
  <Shape xmlns="" ID="hDWR7X/EjVSpqmJE18ItOYwk11g=" pdftag="" bookmark="no" Order="_x0033_"/>
  <Shape xmlns="" ID="kfVAA12uV327zb5vvZ2PgTYMaXM=" pdftag="" bookmark="no" Order="_x0035_"/>
  <Shape xmlns="" ID="Mx77Q/0GNX1/+wHm4ZJ88COjr3g=" pdftag="" bookmark="no" Order="_x0031_"/>
  <Shape xmlns="" ID="2LbPfsm1OBD87Z0zur2SVhQh68M=" pdftag="" bookmark="no" Order="_x0033_"/>
  <Shape xmlns="" ID="4+iclUoBVxEh9ubn9wjZvroWX8U=" pdftag="" artifact="_x0031_" formula="no" Lang="" validate="no" Order="_x0035_"/>
  <Shape xmlns="" ID="WVwEPAYFcwYsraWNeyqyPtL1Jg4=" pdftag="" artifact="_x0031_" formula="no" Lang="" validate="no" Order="_x0034_"/>
  <Shape xmlns="" ID="5Jap0lJ/3hVeKQhG2J3vDwRD5Mg=" pdftag="" artifact="_x0031_" formula="no" Lang="" validate="no" Order="_x0032_"/>
  <Shape xmlns="" ID="tr9jxUDn7iGjefQkBySLqIMIU2E=" pdftag="" bookmark="no" Order="_x0036_"/>
  <Shape xmlns="" ID="t3aHdGmOELRpSGZS0pD+gyCY3OI=" pdftag="" bookmark="no" Order="_x0037_"/>
  <Shape xmlns="" ID="C7PnRKKzq5kPIvndAujvLKLSy9A=" pdftag="" bookmark="no" Order="_x0031_"/>
  <Shape xmlns="" ID="cQvydKvBpkNCUgQtLWI3/N0pazA=" pdftag="" bookmark="no" Order="_x0033_"/>
  <Shape xmlns="" ID="tKsi4aU0tE2lYmRqvdlB8r3yjdc=" pdftag="" artifact="_x0031_" formula="no" Lang="" validate="no" Order="_x0035_"/>
  <Shape xmlns="" ID="zEllcH2XxQX9wWfDZWwcV1GwcDs=" pdftag="" artifact="_x0031_" formula="no" Lang="" validate="no" Order="_x0034_"/>
  <Shape xmlns="" ID="bLHGfzCklAfyH+0rHuMAuuH1Jzo=" pdftag="" artifact="_x0031_" formula="no" Lang="" validate="no" Order="_x0032_"/>
  <Shape xmlns="" ID="pLRa7Q2TiGIZK0TeKGfOsL9ryXg=" bookmark="no" Order="_x0034_" pdftag="P" isBookmarkSet="no"/>
  <Shape xmlns="" ID="gAdR/aarRgOC7zk9epdKyw0qnQA=" pdftag="" bookmark="no" Order="_x0037_"/>
  <Shape xmlns="" ID="5OnsrXXz+AFsyNW+u5vwj7cu650=" pdftag="" bookmark="no" Order="_x0031_"/>
  <Shape xmlns="" ID="R1vkzqtb54pH3xqNRFG8W7lfoOs=" pdftag="" artifact="_x0031_" formula="no" Lang="" validate="no" Order="_x0032_"/>
  <Shape xmlns="" ID="saCVJZS0FyL9SkgLdCCeDT1X628=" pdftag="" bookmark="no" Order="_x0037_"/>
  <Shape xmlns="" ID="62V1kPc2xLOn89lg8mnVZXCEhfA=" pdftag="" bookmark="no" Order="_x0038_"/>
  <Shape xmlns="" ID="JgjL61nQqPXiH+kvYQWzaqA6nu8=" pdftag="" artifact="_x0030_" Lang="" formula="no" bookmark="no" validate="no" Order="_x0033_"/>
  <Shape xmlns="" ID="cS3LB06Wck6kNZv9Kt0PA1RZELQ=" pdftag="" artifact="_x0030_" Lang="" formula="no" bookmark="no" validate="no" Order="_x0035_"/>
  <Shape xmlns="" ID="yxaVqJM9ISHpm0AeoFM/Savedu4=" pdftag="" artifact="_x0030_" Lang="" formula="no" bookmark="no" validate="no" Order="_x0036_"/>
  <Shape xmlns="" ID="iexeoF+o9q3Y0tTX2oXAkJhFWk4=" pdftag="" bookmark="no" Order="_x0034_"/>
  <Shape xmlns="" ID="zDTIOwJnO4fhBUrPLgEEJiGi7qM=" pdftag="" bookmark="no" Order="_x0031_"/>
  <Shape xmlns="" ID="YrNEcjNOaq08jPvV4sBjtTg4+4o=" pdftag="" artifact="_x0031_" formula="no" Lang="" validate="no" Order="_x0032_"/>
  <Shape xmlns="" ID="sUMms+W7gBd23i2Ppjg9qDStwKk=" pdftag="" bookmark="no" Order="_x0037_"/>
  <Shape xmlns="" ID="30f182UPAJziIobA5+AWEn4kvQE=" pdftag="" bookmark="no" Order="_x0038_"/>
  <Shape xmlns="" ID="GYt4J0fx6HpSzuIDNo4J0QeExsQ=" pdftag="" artifact="_x0030_" Lang="" formula="no" bookmark="no" validate="no" Order="_x0033_"/>
  <Shape xmlns="" ID="6I/7YzJ2/C1n8/uAz9xxo6uNSas=" pdftag="" artifact="_x0030_" Lang="" formula="no" bookmark="no" validate="no" Order="_x0036_"/>
  <Shape xmlns="" ID="VAvX2lzNNbM1r7aToS38Ap5PHKU=" pdftag="" bookmark="no" Order="_x0034_"/>
  <Shape xmlns="" ID="j81Y2aWlRJnGT1Y3yhV6ECDlOoc=" pdftag="" artifact="_x0030_" Lang="" formula="no" bookmark="no" validate="no" Order="_x0035_"/>
  <Shape xmlns="" ID="IRAeVBj9t5UNB1KVCXM2A93pmio=" pdftag="" artifact="_x0031_" formula="no" Lang="" validate="no" Order="_x0033_"/>
  <Shape xmlns="" ID="LzNhGEHssMWqKVhS+VfTp8pr220=" pdftag="" artifact="_x0031_" formula="no" Lang="" validate="no" Order="_x0031_"/>
  <Shape xmlns="" ID="UnISTgLhxD5QZuNIfU+Qlg8glNc=" pdftag="" bookmark="no" Order="_x0032_"/>
  <Shape xmlns="" ID="8ucnj0jemPkEAWwfj7ba2mIqG8s=" pdftag="" bookmark="no" Order="_x0036_"/>
  <Shape xmlns="" ID="k6v9JU7tQyZT9p3TTsqF609GHr8=" pdftag="" bookmark="no" Order="_x0034_"/>
  <Shape xmlns="" ID="9169UAMJXLYKFDdHJ0IVu9fRtyI=" pdftag="" artifact="_x0030_" Lang="" formula="no" bookmark="no" validate="no" Order="_x0035_"/>
  <Shape xmlns="" ID="lBzUQ/GcOx9LJ0RIbY3kKx1p56Q=" pdftag="" artifact="_x0031_" formula="no" Lang="" validate="no" Order="_x0035_"/>
  <Shape xmlns="" ID="36go6XLhxXOQotO0wMTs+1AFSPc=" pdftag="" artifact="_x0031_" validate="no" Order="_x0031_"/>
  <Shape xmlns="" ID="459lyBSnUJpBpmvfx3VePVXZ2Rg=" pdftag="" artifact="_x0031_" validate="no" Order="_x0036_"/>
  <Shape xmlns="" ID="3PhOqrG5lsqJePhtqLORKd7Dkvg=" pdftag="" artifact="_x0030_" Lang="" formula="no" bookmark="no" validate="no" Order="_x0032_"/>
  <Shape xmlns="" ID="GHidI6FaijFWhzlXnw4bnHvEURk=" pdftag="" bookmark="no" Order="_x0034_"/>
  <Shape xmlns="" ID="/XecSSjD4jyI53f4TZHdgRLE/bw=" pdftag="" bookmark="no" Order="_x0033_"/>
  <Shape xmlns="" ID="6DrH/pMSJGMs3E5CjqkV2MaqtmQ=" bookmark="no" Order="_x0034_" pdftag="P" isBookmarkSet="no"/>
  <Shape xmlns="" ID="wNkp9rm5LGylPH6dfJXAxvDcKaE=" pdftag="" bookmark="no" Order="_x0038_"/>
  <Shape xmlns="" ID="HZAfLOryXLt7QrPtuNtq4oPedik=" pdftag="" artifact="_x0031_" formula="no" Lang="" validate="no" Order="_x0031_"/>
  <Shape xmlns="" ID="EWxhi1JRdFm65tqktsGcts1zfkE=" pdftag="" bookmark="no" Order="_x0032_"/>
  <Shape xmlns="" ID="dc9RdpSdssJlcYgiAfZEqK6j6YM=" pdftag="" artifact="_x0031_" formula="no" Lang="" validate="no" Order="_x0033_"/>
  <Shape xmlns="" ID="bcCagroRIFoou8pSFywxfQ+0ebE=" pdftag="" bookmark="no" Order="_x0038_"/>
  <Shape xmlns="" ID="g+aeMcnYp8KyczKX8Vp6cWnAumw=" pdftag="" bookmark="no" Order="_x0039_"/>
  <Shape xmlns="" ID="8T15dmZMXlz75o1w3hIKtuvi+NA=" pdftag="" artifact="_x0031_" formula="no" Lang="" validate="no" Order="_x0034_"/>
  <Shape xmlns="" ID="nP8m6AszjsDW/KYWv7GcXIFqfn4=" pdftag="" artifact="_x0031_" validate="no" Order="_x0035_"/>
  <Shape xmlns="" ID="35HtCNKAXd4Rrt4+gZZ2bo40LiA=" pdftag="" artifact="_x0031_" validate="no" Order="_x0036_"/>
  <Shape xmlns="" ID="itbcXhaU/HZmINZWz32svuCgG6s=" pdftag="" artifact="_x0031_" validate="no" Order="_x0037_"/>
  <Shape xmlns="" ID="ESPNt4uun/zVdwpcklXBKPVbanE=" pdftag="" artifact="_x0031_" validate="no" Order="_x0031_"/>
  <Shape xmlns="" ID="sbcC4hUesN2ZOJIRUv4OtEbY5zY=" pdftag="" Order="_x0034_"/>
  <Shape xmlns="" ID="NQYD/vqIGRZJRV5xp167iZw2TVs=" pdftag="" Order="_x0032_"/>
  <Shape xmlns="" ID="vwhH8J/6CNdtSQ+2/hv1I0ZxqqE=" pdftag="" Order="_x0033_"/>
  <Shape xmlns="" ID="fBnODj9xnSjDNU0Mfv+UREH5mVo=" pdftag="" Order="_x0035_"/>
  <Shape xmlns="" ID="n8dKwF642g46mEDnfayNfT2ntyU=" pdftag="" artifact="_x0030_" Lang="" formula="no" bookmark="no" validate="no" Order="_x0031_"/>
  <Shape xmlns="" ID="c+Yuwrf7zHCutKpDSm3Z/oNzIEg=" pdftag="" artifact="_x0031_" formula="no" Lang="" validate="no" Order="_x0033_"/>
  <Shape xmlns="" ID="53ATsZCQ2VYgE9hV63yvIscQSmI=" bookmark="no" Order="_x0034_" pdftag="P" isBookmarkSet="no"/>
  <Shape xmlns="" ID="vtrJsTlEoMzaSjmTWhTKKunAyZ4=" pdftag="" artifact="_x0031_" formula="no" Lang="" validate="no" Order="_x0036_"/>
  <Shape xmlns="" ID="mg9Ns/UlNBeTOYSPPQlZ1jWdtzg=" pdftag="" artifact="_x0031_" validate="no" Order="_x0035_"/>
  <Shape xmlns="" ID="BPMigKfU5Q5xlIpmQhzuqJlr3RU=" pdftag="" bookmark="no" Order="_x0034_"/>
  <Shape xmlns="" ID="FPFYB96+PO6Cl//FoTI//wyAruA=" pdftag="" bookmark="no" Order="_x0038_"/>
  <Shape xmlns="" ID="8Cg988oKnlTTaayELECnGi+/TNA=" pdftag="" bookmark="no" Order="_x0032_"/>
  <Shape xmlns="" ID="rKLv8S4QBOQ1AES9herVTYtkfXY=" pdftag="" artifact="_x0031_" formula="no" Lang="" validate="no" Order="_x0035_"/>
  <Shape xmlns="" ID="PoglS//Fyj02b7jFUrDbDRwk7+s=" pdftag="" artifact="_x0030_" Lang="" formula="no" bookmark="no" validate="no" Order="_x0031_"/>
  <Shape xmlns="" ID="H1dBRm/F50g8YeRspzMa/eG9bUg=" pdftag="" bookmark="no" Order="_x0032_"/>
  <Shape xmlns="" ID="q8MhHIk9Qe9a8GpcLQDnIl4i25k=" pdftag="" bookmark="no" Order="_x0034_"/>
  <Shape xmlns="" ID="Jjds8OHh+II08NdSQmw/nbHisEs=" pdftag="" artifact="_x0031_" formula="no" Lang="" validate="no" Order="_x0033_"/>
  <Shape xmlns="" ID="Ou5VTnfv7m5QqXPq/T6NbeTdO24=" bookmark="no" pdftag="P" isBookmarkSet="no" Order="_x0035_"/>
  <Shape xmlns="" ID="w06RwpOrHyKkHiEuqVykaKoSlWc=" pdftag="" bookmark="no" Order="_x0037_"/>
  <Shape xmlns="" ID="ohF+Q0hN9e5c5O98vQ1IUwMe9X4=" pdftag="" bookmark="no" Order="_x0034_"/>
  <Shape xmlns="" ID="8B8tVFf5hEUSy2fm1f2X7X+ypaM=" pdftag="" artifact="_x0031_" formula="no" Lang="" validate="no" Order="_x0031_"/>
  <Shape xmlns="" ID="QkLsjD/nxP5uvdGAGY5JDLzQIPo=" pdftag="" artifact="_x0030_" Lang="" formula="no" bookmark="no" validate="no" Order="_x0035_"/>
  <Shape xmlns="" ID="nHe3bzipdd9zri08QeyK1HQ0g5w=" pdftag="" artifact="_x0031_" formula="no" Lang="" validate="no" Order="_x0033_"/>
  <Shape xmlns="" ID="5iiJMje+Q3BRwh1LVsbkRUmS3SU=" pdftag="" bookmark="no" Order="_x0036_"/>
  <Shape xmlns="" ID="jBlCZdkaA63SKyWV58kSP8Wu68k=" pdftag="" bookmark="no" Order="_x0037_"/>
  <Shape xmlns="" ID="cnHINUJIEQfZQ/j3bxla3xUERNY=" pdftag="" bookmark="no" Order="_x0032_"/>
  <Shape xmlns="" ID="BliPB4shLBpFGI3JG37/0FhkrHY=" pdftag="" bookmark="no" Order="_x0031_"/>
  <Shape xmlns="" ID="m8/ZJR225gUA9rwvr8o9lLURl78=" pdftag="" bookmark="no" Order="_x0033_"/>
  <Shape xmlns="" ID="yQgUQZ+UbVFdBruNd86IfaIOlTo=" pdftag="" artifact="_x0030_" Lang="" formula="no" bookmark="no" validate="no" Order="_x0034_"/>
  <Shape xmlns="" ID="XlvxOnjBmjmh4WS7HUzqS+eI3m8=" pdftag="" artifact="_x0031_" formula="no" Lang="" validate="no" Order="_x0032_"/>
  <Shape xmlns="" ID="TDaD3SaQwRg8YFe1teX+FTvGBNM=" bookmark="no" Order="_x0032_" pdftag="P" isBookmarkSet="no"/>
  <Shape xmlns="" ID="497TcQB8yTZEnUrixJ2OiEpNZMM=" pdftag="" bookmark="no" Order="_x0036_"/>
  <Shape xmlns="" ID="/yHVE9DjHnFNgy1WzEZilxp2/Ug=" pdftag="" artifact="_x0031_" validate="no" Order="_x0033_"/>
  <Shape xmlns="" ID="pmxWlTEZHTaYhwaEC7RHd7sFEOo=" pdftag="" artifact="_x0031_" validate="no" Order="_x0031_"/>
  <Shape xmlns="" ID="4oQqnyPt4d5+D34tRB+ySaLbrzU=" pdftag="" Order="_x0037_"/>
  <Shape xmlns="" ID="bwKlqwlh33iftiytrNk8iVt4tEg=" pdftag="" Order="_x0036_"/>
  <Shape xmlns="" ID="hH8s9cAL/MsWQwEaGABK543VCIU=" pdftag="" Order="_x0034_"/>
  <Shape xmlns="" ID="P4tLFNhqRUgVubp4WL+Dd6xz66U=" pdftag="" artifact="_x0030_" validate="no" Order="_x0038_"/>
  <Shape xmlns="" ID="9YQqJOm2+7KkThRA1uJ3Xv0z8Ww=" pdftag="" artifact="_x0031_" validate="no" Order="_x0032_"/>
  <Shape xmlns="" ID="ZJjPV47JJ4GgvKaHp66yPwKZ3t4=" pdftag="" artifact="_x0031_" validate="no" Order="_x0039_"/>
  <Shape xmlns="" ID="IQJaJP2UTADFe2U3AVBZgVzxcgc=" pdftag="" artifact="_x0030_" validate="no" Order="_x0035_"/>
  <Shape xmlns="" ID="/o7VialedTz4rcQXcQbq9Ico/K4=" pdftag="" Order="_x0031_0"/>
  <Shape xmlns="" ID="qUeWaIZ67g49Mwj/IRWB5NEPUSo=" pdftag="" Order="_x0031_1"/>
  <Shape xmlns="" ID="zpKbV+ZrqpIG9gGQthuWeCZCuKE=" pdftag="" artifact="_x0031_" formula="no" Lang="" validate="no" Order="_x0033_"/>
  <Shape xmlns="" ID="efYPCu3jcm1506KvvRPZtOYA2D0=" pdftag="" artifact="_x0031_" formula="no" Lang="" validate="no" Order="_x0031_"/>
  <Shape xmlns="" ID="3Enqkspktqs2vbVmdGCMv/4wvEU=" pdftag="" bookmark="no" Order="_x0032_"/>
  <Shape xmlns="" ID="aTSMyInONVK63lWq9I6HUBNc4sY=" bookmark="no" pdftag="P" isBookmarkSet="no" Order="_x0032_"/>
  <Shape xmlns="" ID="Xkh3UbGw52xYG9cXWljhIR82GOM=" pdftag="" artifact="_x0031_" formula="no" Lang="" validate="no" Order="_x0034_"/>
  <Shape xmlns="" ID="WC7tVu5O9fKS92YQLIA1pD8Fg8I=" pdftag="" artifact="_x0031_" formula="no" Lang="" validate="no" Order="_x0032_"/>
  <Shape xmlns="" ID="ZULSYzVjZH5R1wE0aOU3RqBfF4M=" pdftag="" bookmark="no" Order="_x0031_"/>
  <Shape xmlns="" ID="oMTZ+ELx3TORjpQ/HDeLJfxuB3M=" bookmark="no" Order="_x0034_" pdftag="P" isBookmarkSet="no"/>
  <Shape xmlns="" ID="dNjhxNlw6FAQwNG22Fd0K1YROFo=" pdftag="" artifact="_x0031_" formula="no" Lang="" validate="no" Order="_x0033_"/>
  <Shape xmlns="" ID="GPhQZYO6C/g922j+uOUNcpNM0rs=" pdftag="" bookmark="no" Order="_x0032_"/>
  <Shape xmlns="" ID="8+rFH1XhkGfZ8UE6M/G5ccvb7WA=" pdftag="" bookmark="no" Order="_x0034_"/>
  <Shape xmlns="" ID="E/Ieq+Ed/s1QBEAM9qwNlMTprQc=" pdftag="" artifact="_x0031_" formula="no" Lang="" validate="no" Order="_x0031_"/>
  <Shape xmlns="" ID="y5/l6803LzgDd/9iM1iIIvBm4N8=" pdftag="" artifact="_x0030_" Lang="" formula="no" bookmark="no" validate="no" Order="_x0035_"/>
  <Shape xmlns="" ID="PA2B3mzd7yeaI4QDsAr0Ow1GavM=" pdftag="" artifact="_x0031_" formula="no" Lang="" validate="no" Order="_x0033_"/>
  <Shape xmlns="" ID="JSuIiYHBbXZhvXOF3kXy4ZM7gpQ=" pdftag="" bookmark="no" Order="_x0036_"/>
  <Shape xmlns="" ID="e7ejaBT+L5jBJP+kSMrwVNQGlOI=" pdftag="" bookmark="no" Order="_x0037_"/>
  <Shape xmlns="" ID="t3Vbomanvh76KblL1cvWgRve1fE=" pdftag="" artifact="_x0031_" formula="no" Lang="" validate="no" Order="_x0031_"/>
  <Shape xmlns="" ID="Z/40VtShr9LN1FYOk0PFPtDwKVI=" bookmark="no" pdftag="P" isBookmarkSet="no" Order="_x0034_"/>
  <Shape xmlns="" ID="RqhyQQIEoe8cD/r28n09bL+i3PU=" pdftag="" bookmark="no" Order="_x0032_"/>
  <Shape xmlns="" ID="jjluqq05EdltOts2Ec7a6iJhTcQ=" pdftag="" bookmark="no" Order="_x0033_"/>
  <Shape xmlns="" ID="A8LRNEd61CdU0zk8/FSRsWArBkM=" pdftag="" bookmark="no" Order="_x0035_"/>
  <Shape xmlns="" ID="EYctnKF9/HZ+Yuys2VPBBxwV7kg=" pdftag="" artifact="_x0031_" formula="no" Lang="" validate="no" Order="_x0031_"/>
  <Shape xmlns="" ID="S4faVpWAVIP5haNrO+9pPnOAQ4I=" pdftag="" bookmark="no" Order="_x0032_"/>
  <Shape xmlns="" ID="34FzgscmtGmXuMfxrXr4fqn0u+A=" pdftag="" bookmark="no" Order="_x0037_"/>
  <Shape xmlns="" ID="wGTLnIdwTQrnXTQeLpGQ6g+7o/A=" pdftag="" bookmark="no" Order="_x0035_"/>
  <Shape xmlns="" ID="cQMuoJZn7BVfJxvFppFefHZkvqM=" pdftag="" bookmark="no" Order="_x0038_"/>
  <Shape xmlns="" ID="2aX36a/J4pM2ulmn2ahmqZLynIM=" pdftag="" artifact="_x0031_" formula="no" Lang="" validate="no" Order="_x0033_"/>
  <Shape xmlns="" ID="4dC7MjNh+KwI9TELM3o479bNiZo=" pdftag="" artifact="_x0031_" validate="no" Order="_x0034_"/>
  <Shape xmlns="" ID="ph3InmaiJULd94F1SDqic/C60o8=" pdftag="" artifact="_x0030_" Lang="" formula="no" bookmark="no" validate="no" Order="_x0036_"/>
  <Shape xmlns="" ID="CEsHiYIB5VmeKMdR/ASXz87Id0Y=" pdftag="" artifact="_x0031_" formula="no" Lang="" validate="no" Order="_x0031_"/>
  <Shape xmlns="" ID="zWVvgO2AF9MCHNTqs7eSNcxw1jg=" pdftag="" bookmark="no" Order="_x0032_"/>
  <Shape xmlns="" ID="H89jVp58skYedjkVFwbvTk8Xv9M=" pdftag="" bookmark="no" Order="_x0035_"/>
  <Shape xmlns="" ID="9oy//V2jZ4di8jlqXIUI8+4v2oY=" pdftag="" bookmark="no" Order="_x0033_"/>
  <Shape xmlns="" ID="aEin6CfbvwGHomQlu0qGo2Nsc5I=" pdftag="" bookmark="no" Order="_x0036_"/>
  <Shape xmlns="" ID="X9S6j8arB4O/gopGLYIgLl4uDQw=" pdftag="" artifact="_x0031_" formula="no" Lang="" validate="no" Order="_x0034_"/>
  <Shape xmlns="" ID="e40dzJqgu2eQ+6lQb+Wh6HHt2gw=" pdftag="" artifact="_x0031_" formula="no" Lang="" validate="no" Order="_x0031_"/>
  <Shape xmlns="" ID="HNw6MmdaSWTtI61pJJsLzF+BYXg=" pdftag="" bookmark="no" Order="_x0032_"/>
  <Shape xmlns="" ID="rTuhYXD84/LAUl8ou863ZcAUT44=" pdftag="" bookmark="no" Order="_x0033_"/>
  <Shape xmlns="" ID="0sBrZOwWNtLmV5PfCkZ83BH61eI=" bookmark="no" pdftag="P" isBookmarkSet="no" Order="_x0033_"/>
  <Shape xmlns="" ID="ZPRBk18TprAlDUSvuyQMapd7980=" pdftag="" bookmark="no" Order="_x0034_"/>
  <Shape xmlns="" ID="VfFkmB1ggWyGHGMPIs4lo9CWCKI=" pdftag="" bookmark="no" Order="_x0036_"/>
  <Shape xmlns="" ID="HC6oqLksQygkpFWb37/aeDtUp4U=" pdftag="" artifact="_x0031_" formula="no" Lang="" validate="no" Order="_x0034_"/>
  <Shape xmlns="" ID="AW6O5SPyG1xK5ZldTfhYMdkTOn8=" pdftag="" artifact="_x0031_" formula="no" Lang="" validate="no" Order="_x0031_"/>
  <Shape xmlns="" ID="8RTx1CjtSM/DtI2jVl28EtCEOII=" pdftag="" bookmark="no" Order="_x0033_"/>
  <Shape xmlns="" ID="3wT8iFAte8c6wRt8zwEiP+Pob/0=" pdftag="" artifact="_x0030_" Lang="" formula="no" bookmark="no" validate="no" Order="_x0032_"/>
  <Shape xmlns="" ID="6EDfFnH0hsAckWGwEN3WfqyD5UQ=" pdftag="" bookmark="no" Order="_x0036_"/>
  <Shape xmlns="" ID="imoCq6SeLLM9zInvqK6v9KtJQ1I=" pdftag="" bookmark="no" Order="_x0035_"/>
  <Shape xmlns="" ID="B83sUJyJeYVoYt4HrFqJJ52dfdc=" pdftag="" artifact="_x0031_" formula="no" Lang="" validate="no" Order="_x0031_"/>
  <Shape xmlns="" ID="sjAwAmMU8Ljl0RiCOMSj6PXHHIM=" bookmark="no" pdftag="P" isBookmarkSet="no" Order="_x0033_"/>
  <Shape xmlns="" ID="lkIiAG2rPnCHdNds87x0A6SZ1R0=" pdftag="" bookmark="no" Order="_x0032_"/>
  <Shape xmlns="" ID="ThtmZyii4/+t1VSxQFI1+bXmUkM=" pdftag="" artifact="_x0031_" formula="no" Lang="" validate="no" Order="_x0033_"/>
  <Shape xmlns="" ID="TqdsZGro64LYgiFACTHzTzRZ3YU=" pdftag="" bookmark="no" Order="_x0035_"/>
  <Shape xmlns="" ID="+mXAfVeJaD6hCsercDvs4e/AAJ8=" pdftag="" artifact="_x0031_" formula="no" Lang="" Order="_x0034_" validate="no" inline="no"/>
  <Shape xmlns="" ID="nzisdt3oCUrtnxgxp9WuGPUTDtA=" pdftag="" artifact="_x0031_" formula="no" Lang="" validate="no" Order="_x0031_"/>
  <Shape xmlns="" ID="AMiQUqcsRGEdgxBo6N9bzTfkbhE=" pdftag="" bookmark="no" Order="_x0032_"/>
  <Shape xmlns="" ID="xTIzagPazRCrnDUPLtlKs0x8k3c=" pdftag="" bookmark="no" Order="_x0034_"/>
  <Shape xmlns="" ID="I2nqtoSaPLAjSVukkAri5J4L/Ng=" bookmark="no" pdftag="P" isBookmarkSet="no" Order="_x0034_"/>
  <Shape xmlns="" ID="TJjS7gxdM2g8TYLEHZEBJ8jPvj8=" pdftag="" bookmark="no" Order="_x0036_"/>
  <Shape xmlns="" ID="7d0BhfiE8HGAwkcqQLLT38qaxxg=" pdftag="" artifact="_x0031_" formula="no" Lang="" validate="no" Order="_x0032_"/>
  <Shape xmlns="" ID="JqbDsFq0akhQMQuhUNIRZeyuE7M=" pdftag="" artifact="_x0031_" formula="no" Lang="" validate="no" Order="_x0031_"/>
  <Shape xmlns="" ID="mZGXGPDwB839imamT/hqfHsV2YA=" pdftag="" bookmark="no" Order="_x0033_"/>
  <Shape xmlns="" ID="InERjV0ZyqUJ+C6GNQXxwjFvl4E=" pdftag="" bookmark="no" Order="_x0034_"/>
  <Shape xmlns="" ID="VsFSeqqMU9Pn76I6LXzEh+9KaIg=" pdftag="" bookmark="no" Order="_x0035_"/>
  <Shape xmlns="" ID="a8JX800QUdoWwyJheBjH+ASf65s=" pdftag="" bookmark="no" Order="_x0036_"/>
  <SubText xmlns="" ID="nBvKWxNmF14DLk+hYW8x77wpXJQ=" ActualText="California_x0020_Water_x0020_Boards_x0020_logo_x002C__x0020_Six_x0020_Acres_x0020_Water_x0020_Company_x0020_Public_x0020_Meeting_x002C__x0020_May_x0020_13_x002C__x0020_2021_x0020_6:00PM_x002C__x0020_California_x0020_Water_x0020_Boards_x0020_Safer_x0020_Program"/>
  <SubText xmlns="" ID="UStQW6wOlvtzeSjso40dFDB0UHk=" ActualText="Water_x0020_Board_x2019_s_x0020_Mission_x0020_Statement_x002C__x0020_Preserve_x002C__x0020_enhance_x002C__x0020_and_x0020_restore_x0020_the_x0020_quality_x0020_of_x0020_California_x2019_s_x0020_water_x0020_resources_x0020_and_x0020_drinking_x0020_water_x0020_for_x0020_the_x0020_protection_x0020_of_x0020_the_x0020_environment_x002C__x0020_public_x0020_health_x002C__x0020_and_x0020_all_x0020_beneficial_x0020_uses_x002C__x0020_and_x0020_to_x0020_ensure_x0020_proper_x0020_water_x0020_resource_x0020_allocation_x0020_and_x0020_efficient_x0020_use_x002C__x0020_for_x0020_the_x0020_benefit_x0020_of_x0020_present_x0020_and_x0020_future_x0020_generations._x0020_California_x0020_Water_x0020_Boards_x002C__x0020_Safer_x0020_Program"/>
  <SubText xmlns="" ID="ckyIuirOahQBXjPqha76MkNiecQ=" ActualText="Meeting_x0020_Overview_x0020_and_x0020_Logistics_x002C__x0020_California_x0020_Water_x0020_Boards_x002C__x0020_Safer_x0020_Program"/>
  <SubText xmlns="" ID="F4PNGp1XeV23UrziNt9boI1Sw+g=" ActualText=""/>
  <SubText xmlns="" ID="LPBxJ+reqYwzhuqsikiUNYz2a1c=" ActualText="Technical_x0020_or_x0020_Language_x0020_Assistance_x002C__x0020_Add_x0020_it_x0020_to_x0020_the_x0020_Q_x0026_A_x0020_function_x0020_or_x0020_Email_x0020_DDW-Administrator_x0040_waterboards.ca.gov_x002C__x0020_Public_x0020_Comment:_x0020_Add_x0020_it_x0020_to_x0020_the_x0020_Q_x0026_A_x0020_function_x002C__x0020_Or_x0020_Email_x0020_the_x0020_following_x0020_to_x0020_DDW-Administrator_x0040_waterboards.ca.gov_x002C__x0020_Your_x0020_name_x0020_and_x0020_affiliation_x002C__x0020_last_x0020_3_x0020_digits_x0020_of_x0020_your_x0020_phone_x0020_number_x002C__x0020_if_x0020_you_x0027_d_x0020_like_x0020_to_x0020_read_x0020_your_x0020_comment_x0020_yourself_x002C__x0020_Subject:_x0020__x0022_Six_x0020_Acres_x0020_Public_x0020_Comment_x0022__x002C__x0020_California_x0020_Water_x0020_Boards_x002C__x0020_Safer_x0020_Program"/>
  <SubText xmlns="" ID="Ciu/hGNGoT5D8Xxju5TLJ/XrOgc=" ActualText="Raise_x0020_Hand"/>
  <SubText xmlns="" ID="4PKfuqHw2y+bvhWTD+hiBSE3AYM=" ActualText="Q_x0026_A"/>
  <SubText xmlns="" ID="1h0uNejfPREA5JFG5tnRQyjlzbE=" ActualText=""/>
  <SubText xmlns="" ID="u+YwnI5X+Vg8inznXLNtfj94ClQ=" ActualText=""/>
  <SubText xmlns="" ID="X3CFlcHxWxPu5T8DDy4sDwobvHQ=" ActualText=""/>
  <SubText xmlns="" ID="mTmkJB5SYjjgiP7eaYYO0uPym7I=" ActualText=""/>
  <SubText xmlns="" ID="eIyeTAQX+XXblNmrStvB2gnC73s=" ActualText=""/>
  <SubText xmlns="" ID="Y3Apx15A6J6e0FezVUeSws3Sjyo=" ActualText=""/>
  <SubText xmlns="" ID="8SQzFIAI3pj7K+duogpnb3uBfyk=" ActualText=""/>
  <SubText xmlns="" ID="OnIN8bxDloDxBFvMgnIJs3LRm9M=" ActualText=""/>
  <SubText xmlns="" ID="U0eETLX+51+7TKEkD1jal69SLE0=" ActualText=""/>
  <SubText xmlns="" ID="fACSGi9gn9Gci1m6VwzO5j0adRU=" ActualText=""/>
  <SubText xmlns="" ID="W5Xv2Hiff42VT2KB9WiI5C8stog=" ActualText=""/>
  <SubText xmlns="" ID="JgjL61nQqPXiH+kvYQWzaqA6nu8=" ActualText=""/>
  <SubText xmlns="" ID="cS3LB06Wck6kNZv9Kt0PA1RZELQ=" ActualText=""/>
  <SubText xmlns="" ID="yxaVqJM9ISHpm0AeoFM/Savedu4=" ActualText=""/>
  <SubText xmlns="" ID="GYt4J0fx6HpSzuIDNo4J0QeExsQ=" ActualText=""/>
  <SubText xmlns="" ID="6I/7YzJ2/C1n8/uAz9xxo6uNSas=" ActualText=""/>
  <SubText xmlns="" ID="j81Y2aWlRJnGT1Y3yhV6ECDlOoc=" ActualText=""/>
  <SubText xmlns="" ID="9169UAMJXLYKFDdHJ0IVu9fRtyI=" ActualText=""/>
  <SubText xmlns="" ID="3PhOqrG5lsqJePhtqLORKd7Dkvg=" ActualText=""/>
  <SubText xmlns="" ID="n8dKwF642g46mEDnfayNfT2ntyU=" ActualText=""/>
  <SubText xmlns="" ID="PoglS//Fyj02b7jFUrDbDRwk7+s=" ActualText=""/>
  <SubText xmlns="" ID="QkLsjD/nxP5uvdGAGY5JDLzQIPo=" ActualText=""/>
  <SubText xmlns="" ID="yQgUQZ+UbVFdBruNd86IfaIOlTo=" ActualText=""/>
  <SubText xmlns="" ID="y5/l6803LzgDd/9iM1iIIvBm4N8=" ActualText=""/>
  <SubText xmlns="" ID="ph3InmaiJULd94F1SDqic/C60o8=" ActualText=""/>
  <SubText xmlns="" ID="3wT8iFAte8c6wRt8zwEiP+Pob/0=" ActualText=""/>
  <Shape xmlns="" ID="4rrVHZGyI9bNaobqLDWRJ5TDuGc=" pdftag="P" isBookmarkSet="no" bookmark="no" Order="_x0031_"/>
  <Shape xmlns="" ID="7nov1Df7GXgIN8O+Puy99axZe9U=" isBookmarkSet="no" Order="_x0031_" formula="no" inline="no" bookmark="no" artifact="_x0031_" pdftag="_x005B_Artifact_x005D_" validate="no"/>
  <Shape xmlns="" ID="cRDWbPPOddazlbmnUi65QNUnLCM=" pdftag="H2" isBookmarkSet="no" bookmark="yes" Order="_x0032_"/>
  <Shape xmlns="" ID="sqvMO5k0EhPgTmlBii5cyKEQJME=" pdftag="H2" isBookmarkSet="no" bookmark="yes" Order="_x0033_"/>
  <Shape xmlns="" ID="UWzvPLm6ZrvLnwUIAGC2BGc6VFI=" isBookmarkSet="no" pdftag="H2" artifact="_x0030_" bookmark="yes" Order="_x0033_"/>
  <HyperLink xmlns="" ID="idpqXkxm65l0MwpeBb5RL/TOQNo=-324025307367.2056_365.2117" plainAltText="bit.ly_x002F_SAFER_Administrator_Handbook" language=""/>
  <HyperLink xmlns="" ID="cIkUVltrUJwV3huO5nsIh5a5kBE=687994211620.1249_97.78614" plainAltText="bit.ly_x002F_SAFER_Administrators" language=""/>
  <HyperLink xmlns="" ID="cIkUVltrUJwV3huO5nsIh5a5kBE=120967636176.71_352.4261" plainAltText="_x0020__x0020_DDW-SoCalEngagement_x0040_waterboards.ca.gov" language=""/>
  <Shape xmlns="" ID="gbIrC5Nyp4LZmXiopbnsgiTJpQ4=" Order="_x0032_" formula="no" inline="no" artifact="_x0031_" isBookmarkSet="no" bookmark="no" Lang="" pdftag="_x005B_Artifact_x005D_" validate="no"/>
  <Shape xmlns="" ID="mEy4BNsu6Yh6BGFB0ioJ98/xwso=" Order="_x0031_" pdftag="_x005B_Artifact_x005D_" isBookmarkSet="no" bookmark="no"/>
  <Shape xmlns="" ID="6hKMlMFMhjBcjvm5gGzeVPQCsnM=" pdftag="H1" isBookmarkSet="no" bookmark="yes" Order="_x0031_"/>
  <Shape xmlns="" ID="MclzHTj7a5ZcxlrHF4v1D9WeuUE=" pdftag="H2" isBookmarkSet="no" bookmark="yes" Order="_x0032_"/>
  <Shape xmlns="" ID="z6aCSuI2yYS0HldXIOrrRiZYV1A=" pdftag="P" isBookmarkSet="no" bookmark="no" Order="_x0033_"/>
  <Shape xmlns="" ID="vdJhRYemlx5Kv5rgKTzqmJfV9As=" pdftag="P" isBookmarkSet="no" bookmark="no" Order="_x0034_"/>
  <Shape xmlns="" ID="v+NMUbBDeMs/IM9Qa4sa0uircYE=" artifact="_x0031_" formula="no" inline="no" pdftag="Figure" isBookmarkSet="no" bookmark="no" Lang="" validate="no" Order="_x0031_"/>
  <Shape xmlns="" ID="9KbRocByriEv7OaUDqJSYLLJh+A=" artifact="_x0031_" formula="no" inline="no" pdftag="Figure" isBookmarkSet="no" bookmark="no" validate="no" Order="_x0032_"/>
  <Shape xmlns="" ID="Sr3uPanMaMSaUPAHQLC1GFqSVjE=" pdftag="H2" isBookmarkSet="no" bookmark="yes" Order="_x0033_"/>
  <Shape xmlns="" ID="DaiIE6G6oNujVOXiz/nvRLecqCg=" pdftag="H2" isBookmarkSet="no" bookmark="yes" Order="_x0033_"/>
  <Shape xmlns="" ID="bYfsEYTJXdMV6BvtiLN9QCO4C7c=" pdftag="P" isBookmarkSet="no" bookmark="no" Order="_x0035_"/>
  <Shape xmlns="" ID="NoZ70PMe6cOh5ulK4R7OlCtqm5I=" artifact="_x0031_" formula="no" inline="no" pdftag="Figure" isBookmarkSet="no" bookmark="no" Lang="" validate="no" Order="_x0032_"/>
  <Shape xmlns="" ID="6JTfTGUZtLByruUSxavKykY00q4=" pdftag="P" isBookmarkSet="no" bookmark="no" Order="_x0031_"/>
  <Shape xmlns="" ID="33OqADUBzE5mF0nao8p9SzfQT4E=" Order="_x0033_" pdftag="_x005B_Artifact_x005D_" isBookmarkSet="no" bookmark="no"/>
  <Shape xmlns="" ID="eyC3Cq7vcco7vNQWoMyQvZp/DPU=" Order="_x0036_" formula="no" inline="no" artifact="_x0031_" isBookmarkSet="no" bookmark="no" Lang="" pdftag="_x005B_Artifact_x005D_" validate="no"/>
  <Shape xmlns="" ID="QQOsH4roXeWjF0lN1KKrd1wxT2E=" pdftag="P" isBookmarkSet="no" bookmark="no" Order="_x0033_"/>
  <Shape xmlns="" ID="mXmy+2PYQ4SFIMLgkmeb3CYbVeE=" Order="_x0035_" formula="no" inline="no" artifact="_x0031_" isBookmarkSet="no" bookmark="no" Lang="" pdftag="_x005B_Artifact_x005D_" validate="no"/>
  <Shape xmlns="" ID="BJw5YYBUFQ526EmW2le0eukKpqI=" artifact="_x0031_" formula="no" inline="no" pdftag="Figure" isBookmarkSet="no" bookmark="no" Lang="" validate="no" Order="_x0031_"/>
  <Shape xmlns="" ID="KuWvqdsgLFcptU6pE0jPXqp0u+k=" Order="_x0031_" pdftag="_x005B_Artifact_x005D_" isBookmarkSet="no" bookmark="no"/>
  <Shape xmlns="" ID="1DO/gWGB1I0CqXIDF4ji6y9oRjQ=" pdftag="H2" isBookmarkSet="no" bookmark="yes" Order="_x0033_"/>
  <Shape xmlns="" ID="Bm5MgCLAgPPZJF0d1dVVTyQm0ks=" pdftag="P" isBookmarkSet="no" bookmark="no" Order="_x0034_"/>
  <Shape xmlns="" ID="JaO96r8qkKeUZ7N4wMfmVcr92lo=" artifact="_x0031_" formula="no" inline="no" pdftag="Figure" isBookmarkSet="no" bookmark="no" validate="no" Order="_x0032_"/>
  <Shape xmlns="" ID="VJ+NHIRjFCESaXclRJyqs+QW820=" pdftag="P" isBookmarkSet="no" bookmark="no" Order="_x0035_"/>
  <Shape xmlns="" ID="g0oJgh1wNlx6A2pQrZuG1vXfZK0=" artifact="_x0031_" formula="no" inline="no" pdftag="Figure" isBookmarkSet="no" bookmark="no" Lang="" validate="no" Order="_x0031_"/>
  <Shape xmlns="" ID="xI/loBKX6QfIBqvHE+hFoLb8ItM=" Order="_x0031_" pdftag="_x005B_Artifact_x005D_" isBookmarkSet="no" bookmark="no"/>
  <Shape xmlns="" ID="xEojYS9WDf7l2Dv/3DH5muyDvTc=" pdftag="P" isBookmarkSet="no" bookmark="no" Order="_x0032_"/>
  <Shape xmlns="" ID="Ufe+iAuwENHsVHbMDB5nU0aEOTI=" pdftag="H2" isBookmarkSet="no" bookmark="yes" Order="_x0033_"/>
  <Shape xmlns="" ID="LfwuG54qRGNPK+DmAlbeVJUoI9M=" pdftag="P" isBookmarkSet="no" bookmark="no" Order="_x0034_"/>
  <Shape xmlns="" ID="8KPwK5TcVm3oj9TTc9H9U9yg06Q=" artifact="_x0031_" formula="no" inline="no" pdftag="Figure" isBookmarkSet="no" bookmark="no" Lang="" validate="no" Order="_x0031_"/>
  <Shape xmlns="" ID="FeZECj4Ien799kYZ1s5gELnZrVc=" Order="_x0032_" pdftag="_x005B_Artifact_x005D_" isBookmarkSet="no" bookmark="no"/>
  <Shape xmlns="" ID="XQ0dKY+XNTFHiOyIn10ZyLysm+Y=" pdftag="H2" isBookmarkSet="no" bookmark="yes" Order="_x0032_"/>
  <Shape xmlns="" ID="R3fSbhxcRUZXXcLK20+l6MLSBL0=" pdftag="P" isBookmarkSet="no" bookmark="no" Order="_x0034_"/>
  <Shape xmlns="" ID="lbbARweHRp2SSgocWmAL0EwXdv0=" formula="no" pdftag="Figure" inline="no" artifact="_x0030_" isBookmarkSet="no" bookmark="no" validate="yes" Order="_x0033_"/>
  <Shape xmlns="" ID="+42SjjMQollthqpqtomI5+UtkUg=" Order="_x0032_" formula="no" artifact="_x0031_" pdftag="_x005B_Artifact_x005D_" inline="no" isBookmarkSet="no" bookmark="no" validate="no"/>
  <Shape xmlns="" ID="206DQX3iYYQFBm/C4doyvvUOmuY=" Order="_x0031_" pdftag="_x005B_Artifact_x005D_" isBookmarkSet="no" bookmark="no"/>
  <Shape xmlns="" ID="yhexHNWJvJC2Cn0g9SOxzlpn5qI=" pdftag="H2" isBookmarkSet="no" bookmark="yes" Order="_x0031_"/>
  <Shape xmlns="" ID="P6TOwP1g1Te5K8b6eK6ArHdpI0c=" pdftag="P" isBookmarkSet="no" bookmark="no" Order="_x0033_"/>
  <Shape xmlns="" ID="JIooG+KyfeJPkOVnTUp9saDswnw=" formula="no" inline="no" pdftag="Figure" artifact="_x0030_" isBookmarkSet="no" bookmark="no" validate="yes" Order="_x0032_"/>
  <Shape xmlns="" ID="ANqLIGPUyqPQX7b22toQeS77h9M=" pdftag="P" isBookmarkSet="no" bookmark="no" Order="_x0034_"/>
  <Shape xmlns="" ID="I2tN5BzI3K6krE4jwS/JCNVLbKw=" Order="_x0032_" formula="no" artifact="_x0031_" pdftag="_x005B_Artifact_x005D_" inline="no" isBookmarkSet="no" bookmark="no" validate="no"/>
  <Shape xmlns="" ID="35b31CJkDzav8+0S6xg1NiupyuA=" Order="_x0031_" pdftag="_x005B_Artifact_x005D_" isBookmarkSet="no" bookmark="no"/>
  <Shape xmlns="" ID="o0Msby5kl85eZTRFyNMtvSraCVE=" pdftag="H2" isBookmarkSet="no" bookmark="yes" Order="_x0031_"/>
  <Shape xmlns="" ID="lv5ykQMHJWIlz4PX15AQQy60sbY=" pdftag="P" isBookmarkSet="no" bookmark="no" Order="_x0032_"/>
  <Shape xmlns="" ID="BxtVDPnu9B2I04kpDb9JnEZoUw0=" pdftag="P" isBookmarkSet="no" bookmark="no" Order="_x0033_"/>
  <Shape xmlns="" ID="2p+Ru6kYkOw99/OWmdW0yrsCi/k=" artifact="_x0031_" formula="no" inline="no" pdftag="Figure" isBookmarkSet="no" bookmark="no" validate="no" Order="_x0031_"/>
  <Shape xmlns="" ID="p04An0hGRp0sakDlz8D8CP+6xfc=" Order="_x0032_" pdftag="_x005B_Artifact_x005D_" isBookmarkSet="no" bookmark="no"/>
  <Shape xmlns="" ID="PpyO5CYOkDdtKggGIZ8G37y54QQ=" pdftag="H2" isBookmarkSet="no" bookmark="yes" Order="_x0032_"/>
  <Shape xmlns="" ID="8EpUcWUsofzYmXRJ+Az4MByvw7U=" pdftag="P" isBookmarkSet="no" bookmark="no" Order="_x0033_"/>
  <Shape xmlns="" ID="bdn2qYPGJMiKJVBnAfPgfOTU72w=" Order="_x0033_" formula="no" inline="no" artifact="_x0031_" pdftag="_x005B_Artifact_x005D_" isBookmarkSet="no" bookmark="no" validate="no"/>
  <Shape xmlns="" ID="ur7r/KLT7nW03JYooVziaTEbaUc=" pdftag="P" isBookmarkSet="no" bookmark="no" Order="_x0034_"/>
  <Shape xmlns="" ID="vNlqHnPlTvjh2fnvExherXxlEaU=" formula="no" inline="no" isBookmarkSet="no" bookmark="no" Order="_x0031_" Lang="" artifact="_x0031_" pdftag="_x005B_Artifact_x005D_" validate="no"/>
  <Shape xmlns="" ID="/bOzNeYcF3RB64c0TOhqCmP84YA=" Order="_x0031_" pdftag="_x005B_Artifact_x005D_" isBookmarkSet="no" bookmark="no"/>
  <Shape xmlns="" ID="NmECXVMPuCcnaK2eRNhRm/4l6Pc=" pdftag="H2" isBookmarkSet="no" bookmark="yes" Order="_x0032_"/>
  <Shape xmlns="" ID="2wymGmHBwMbGc6TmClhg0tVw8dk=" formula="no" inline="no" pdftag="Figure" artifact="_x0030_" isBookmarkSet="no" bookmark="no" validate="yes" Order="_x0033_"/>
  <Shape xmlns="" ID="TkwbQQ8Pb/WwKAnc4abwmKCmFPs=" pdftag="P" isBookmarkSet="no" bookmark="no" Order="_x0033_"/>
  <Shape xmlns="" ID="d+Twm/yeWs3FS4HsBjf4SYNQUxY=" Order="_x0031_" formula="no" artifact="_x0031_" pdftag="_x005B_Artifact_x005D_" inline="no" isBookmarkSet="no" bookmark="no" validate="no"/>
  <Shape xmlns="" ID="BH0dhBD5F3L6R1heNijKN6yHjoU=" Order="_x0031_" pdftag="_x005B_Artifact_x005D_" isBookmarkSet="no" bookmark="no"/>
  <Shape xmlns="" ID="dnCOoZtLMOsh9ZeFCiXdo01eHJE=" pdftag="H2" isBookmarkSet="no" bookmark="yes" Order="_x0031_"/>
  <Shape xmlns="" ID="5GIvkgH2oeMN8fcPH6RSInRrZJ4=" formula="no" inline="no" pdftag="Figure" artifact="_x0030_" isBookmarkSet="no" bookmark="no" validate="yes" Order="_x0032_"/>
  <Shape xmlns="" ID="zPV69MR2vofSo4LZlN22nTjMCHY=" Order="_x0031_" formula="no" artifact="_x0031_" inline="no" isBookmarkSet="no" bookmark="no" Lang="" pdftag="_x005B_Artifact_x005D_" validate="no"/>
  <Shape xmlns="" ID="jIfpswIE+AEpIItu8fboAgUUJbI=" Order="_x0031_" pdftag="_x005B_Artifact_x005D_" isBookmarkSet="no" bookmark="no"/>
  <Shape xmlns="" ID="nGI7M2L6Y3xgbUxMYSNrf6JITGU=" pdftag="H2" isBookmarkSet="no" bookmark="yes" Order="_x0031_"/>
  <Shape xmlns="" ID="6LZ1OAYeD02PmIIgW+kajCPXyuU=" formula="no" inline="no" isBookmarkSet="no" bookmark="no" Lang="" artifact="_x0030_" pdftag="Figure" validate="no" Order="_x0032_"/>
  <Shape xmlns="" ID="RAZ67FsRp79XDQqJWNuB5IX2w3s=" pdftag="P" isBookmarkSet="no" bookmark="no" Order="_x0033_"/>
  <Shape xmlns="" ID="FaqrXxd1iWag2XzV2bqK6wBr+PI=" Order="_x0031_" formula="no" inline="no" isBookmarkSet="no" bookmark="no" Lang="" artifact="_x0031_" pdftag="_x005B_Artifact_x005D_" validate="no"/>
  <Shape xmlns="" ID="db37I0VFIYLg/P/M3S1piAouRAw=" Order="_x0032_" pdftag="_x005B_Artifact_x005D_" isBookmarkSet="no" bookmark="no"/>
  <Shape xmlns="" ID="UW9FHqs73sHjEywLIZzBMmAj8Bk=" pdftag="H2" isBookmarkSet="no" bookmark="yes" Order="_x0032_"/>
  <Shape xmlns="" ID="gaKUIthsTXXxLjqZAA5f4sTQ8P4=" pdftag="P" isBookmarkSet="no" bookmark="no" Order="_x0033_"/>
  <Shape xmlns="" ID="N1y5oiGBNXLMZTWPZfQTVFfRP9k=" artifact="_x0031_" formula="no" inline="no" pdftag="Figure" isBookmarkSet="no" bookmark="no" Lang="" validate="no" Order="_x0031_"/>
  <Shape xmlns="" ID="5/P16lIC7Zhusf7d6Z4XWMh6Ug8=" pdftag="P" isBookmarkSet="no" bookmark="no" Order="_x0034_"/>
  <Shape xmlns="" ID="J/QKNGalBQRazQnOZiYxJSAzS9I=" artifact="_x0031_" formula="no" inline="no" pdftag="Figure" isBookmarkSet="no" bookmark="no" validate="no" Order="_x0031_"/>
  <Shape xmlns="" ID="ID5/HtZYwWJCQRLtsV2hMuquFzQ=" Order="_x0032_" pdftag="_x005B_Artifact_x005D_" isBookmarkSet="no" bookmark="no"/>
  <Shape xmlns="" ID="1onDbR4stuRTz74dTPdZm5ltLHc=" pdftag="H2" isBookmarkSet="no" bookmark="yes" Order="_x0032_"/>
  <Shape xmlns="" ID="Ti9Th9RlbezTwRsdWoClfac09VM=" pdftag="H3" isBookmarkSet="no" bookmark="yes" Order="_x0033_"/>
  <Shape xmlns="" ID="fF1pexO/K3p+uEyKgFia2XLiu+4=" pdftag="P" isBookmarkSet="no" bookmark="no" Order="_x0034_"/>
  <Shape xmlns="" ID="GYrF/IwA+vrEwVuImCN5DR6seYE=" Order="_x0031_" pdftag="_x005B_Artifact_x005D_" isBookmarkSet="no" bookmark="no"/>
  <Shape xmlns="" ID="IByo9Nq4BZiHjj1SeLRJPcQVLUo=" pdftag="" Order="_x0034_" artifact="_x0031_" validate="no" formula="no" inline="no"/>
  <Shape xmlns="" ID="044rDDrSZXqHxl7JlAZe5r39jkU=" pdftag="H2" isBookmarkSet="no" bookmark="yes" Order="_x0031_"/>
  <Shape xmlns="" ID="JFiyV2FXw2pEROwZ3Y0Rr/h5KWc=" pdftag="" Order="_x0033_"/>
  <Shape xmlns="" ID="aY/1S3r6XIenCzqtIpRihyu3ZuM=" pdftag="P" isBookmarkSet="no" bookmark="no" Order="_x0034_"/>
  <Shape xmlns="" ID="zHsGCGqd6J2T29YzfIsY8cCyVaU=" Order="_x0031_" pdftag="_x005B_Artifact_x005D_" isBookmarkSet="no" bookmark="no"/>
  <Shape xmlns="" ID="7YwqXFzjn82b7MLh5LqmTaI2cOA=" pdftag="H2" isBookmarkSet="no" bookmark="yes" Order="_x0031_"/>
  <Shape xmlns="" ID="in981ZbMk4/JulLWcqvQF7eVJcw=" pdftag="P" isBookmarkSet="no" bookmark="no" Order="_x0032_"/>
  <Shape xmlns="" ID="hM4PzCoIo4N6yBt6a4599RKCDCY=" artifact="_x0031_" formula="no" inline="no" pdftag="Figure" isBookmarkSet="no" bookmark="no" validate="no" Order="_x0033_"/>
  <Shape xmlns="" ID="URVILgjsFOSoHjU8ISWIH8hJHyc=" pdftag="P" isBookmarkSet="no" bookmark="no" Order="_x0034_"/>
  <Shape xmlns="" ID="9lr+LIG14iF7YTtvwnUkqxIrkWE=" artifact="_x0031_" formula="no" inline="no" pdftag="Figure" isBookmarkSet="no" bookmark="no" validate="no" Order="_x0031_"/>
  <Shape xmlns="" ID="RdGkkGj7snnd//UKP6tWb7cYmTc=" Order="_x0032_" pdftag="_x005B_Artifact_x005D_" isBookmarkSet="no" bookmark="no"/>
  <Shape xmlns="" ID="zT0l+gpLIxmOT+Ay1U+rYH8zo70=" pdftag="H2" isBookmarkSet="no" bookmark="yes" Order="_x0032_"/>
  <Shape xmlns="" ID="lcp2mmvLGrVSt9wV1cPilK4FhIo=" pdftag="P" isBookmarkSet="no" bookmark="no" Order="_x0033_"/>
  <Shape xmlns="" ID="o4lFsr9gN/dxPA+e7liKhE4AKAk=" artifact="_x0031_" formula="no" inline="no" pdftag="Figure" isBookmarkSet="no" bookmark="no" validate="no" Order="_x0034_"/>
  <Shape xmlns="" ID="DICbHpLbgfOzv12QgpzIkRrRvac=" pdftag="P" isBookmarkSet="no" bookmark="no" Order="_x0035_"/>
  <Shape xmlns="" ID="Y5uSQwyno1B1tNlbYeGkKnbcPRM=" artifact="_x0031_" formula="no" inline="no" pdftag="Figure" isBookmarkSet="no" bookmark="no" validate="no" Order="_x0031_"/>
  <Shape xmlns="" ID="VfzKuQGjqGJSLHEyScr/Cd8JPak=" Order="_x0032_" pdftag="_x005B_Artifact_x005D_" isBookmarkSet="no" bookmark="no"/>
  <Shape xmlns="" ID="kl2bOHALJYbqfyCWQQ5HQmrGsuU=" pdftag="H2" isBookmarkSet="no" bookmark="yes" Order="_x0032_"/>
  <Shape xmlns="" ID="1xyrbRFP3PGGb2/5pvWRHlPXawE=" pdftag="P" isBookmarkSet="no" bookmark="no" Order="_x0033_"/>
  <Shape xmlns="" ID="J1zxGxnbdTinZ/4Sg6Vhp+Nitek=" pdftag="P" isBookmarkSet="no" bookmark="no" Order="_x0034_"/>
  <Shape xmlns="" ID="ua6u4GMK2BRhHiMTphZVVL8/Djk=" Order="_x0035_" formula="no" inline="no" artifact="_x0031_" pdftag="_x005B_Artifact_x005D_" isBookmarkSet="no" bookmark="no" validate="no"/>
  <Shape xmlns="" ID="17gZP4Sr6GSyEJsjRTs4QzbhAQc=" pdftag="P" isBookmarkSet="no" bookmark="no" Order="_x0035_"/>
  <Shape xmlns="" ID="EQ/FozAub01JybKweqDGiFh9eus=" Order="_x0031_" pdftag="_x005B_Artifact_x005D_" isBookmarkSet="no" bookmark="no"/>
  <Shape xmlns="" ID="/KbrjT11cJBvs2OEOPCWOmVHB1s=" pdftag="H2" isBookmarkSet="no" bookmark="yes" Order="_x0031_"/>
  <Shape xmlns="" ID="FnmAublOzqlyLHuYhia11h7jZik=" formula="no" inline="no" pdftag="Figure" artifact="_x0030_" isBookmarkSet="no" bookmark="no" validate="yes" Order="_x0032_"/>
  <Shape xmlns="" ID="zj+8mPlafbEDA5GQwkmdTNaXNpU=" pdftag="P" isBookmarkSet="no" bookmark="no" Order="_x0033_"/>
  <Shape xmlns="" ID="kP204jcYFQzZejs5Zb+KynkWrqg=" Order="_x0031_" pdftag="_x005B_Artifact_x005D_" isBookmarkSet="no" bookmark="no"/>
  <Shape xmlns="" ID="zEhIQW5lhpidgIKGAYWj+58Nqtc=" pdftag="H2" isBookmarkSet="no" bookmark="yes" Order="_x0031_"/>
  <Shape xmlns="" ID="gIhncCt9cBDnUpPxzWcGt0Z0sGU=" formula="no" inline="no" pdftag="Figure" artifact="_x0030_" isBookmarkSet="no" bookmark="no" validate="yes" Order="_x0032_"/>
  <Shape xmlns="" ID="gb4AraNbgQ9/VGPSUmuYtWmuAKQ=" pdftag="P" isBookmarkSet="no" bookmark="no" Order="_x0033_"/>
  <Shape xmlns="" ID="NFiqr4pP8IEv/iJkoOy70KLwHrY=" Order="_x0031_" formula="no" artifact="_x0031_" pdftag="_x005B_Artifact_x005D_" inline="no" isBookmarkSet="no" bookmark="no" validate="no"/>
  <Shape xmlns="" ID="DzhwBmHcVwRK785qkJh4Vr+aDXQ=" pdftag="P" isBookmarkSet="no" bookmark="no" Order="_x0031_"/>
  <Shape xmlns="" ID="O+K58m6iFtDrmXykArNJ8xkoWfk=" pdftag="H2" isBookmarkSet="no" bookmark="yes" Order="_x0032_"/>
  <Shape xmlns="" ID="xGsRuK0/fgQoyFH5FZV7Ve/oodQ=" formula="no" pdftag="Figure" inline="no" artifact="_x0030_" isBookmarkSet="no" bookmark="no" validate="yes" Order="_x0033_"/>
  <Shape xmlns="" ID="8EU0PHyMkF3kIzqCXQgxa9qi73A=" pdftag="P" isBookmarkSet="no" bookmark="no" Order="_x0034_"/>
  <Shape xmlns="" ID="+WKUMZuiI4chMZ6rLxQr2su7C7c=" Order="_x0032_" formula="no" artifact="_x0031_" pdftag="_x005B_Artifact_x005D_" inline="no" isBookmarkSet="no" bookmark="no" validate="no"/>
  <Shape xmlns="" ID="lZVg4R2fDuzbrqy4BM2c0c3VygQ=" pdftag="H2" isBookmarkSet="no" bookmark="yes" Order="_x0031_"/>
  <Shape xmlns="" ID="/9LwYs/nzhpvdDHIgmHzkqGslcI=" pdftag="H3" isBookmarkSet="no" bookmark="yes" Order="_x0032_"/>
  <Shape xmlns="" ID="Ls82fqABOy6XpsNmizRLPiBtHd0=" Order="_x0031_" pdftag="_x005B_Artifact_x005D_" isBookmarkSet="no" bookmark="no"/>
  <Shape xmlns="" ID="RpZ5cm6Xf3YQFxCZr5NaOvbjYhY=" pdftag="P" isBookmarkSet="no" bookmark="no" Order="_x0033_"/>
  <Shape xmlns="" ID="dxrsAWwe8HIWUxG4Q2UFmO54Ato=" artifact="_x0031_" formula="no" inline="no" pdftag="Figure" isBookmarkSet="no" bookmark="no" validate="no" Order="_x0031_"/>
  <Shape xmlns="" ID="VjrvdpbIG6IHvW6DDe0D+dVtQJM=" Order="_x0032_" pdftag="_x005B_Artifact_x005D_" isBookmarkSet="no" bookmark="no"/>
  <Shape xmlns="" ID="8pSBxKlsvq6PyUWFPezgLsYXogw=" pdftag="H2" isBookmarkSet="no" bookmark="yes" Order="_x0032_"/>
  <Shape xmlns="" ID="GWol1Gt8oP8F1CczpKvJPHShflE=" pdftag="P" isBookmarkSet="no" bookmark="no" Order="_x0033_"/>
  <Shape xmlns="" ID="qSxQ71wePoLNu7T0khPUD/c16W4=" artifact="_x0031_" formula="no" inline="no" pdftag="Figure" isBookmarkSet="no" bookmark="no" validate="no" Order="_x0034_"/>
  <Shape xmlns="" ID="wLLAlxVbhrbs/aN9GC6iliIbDgs=" artifact="_x0031_" formula="no" inline="no" pdftag="Figure" isBookmarkSet="no" bookmark="no" validate="no" Order="_x0031_"/>
  <Shape xmlns="" ID="syhZvDbChcePLtmpI/CmUx/C4ig=" artifact="_x0031_" formula="no" inline="no" pdftag="Figure" isBookmarkSet="no" bookmark="no" validate="no" Order="_x0032_"/>
  <Shape xmlns="" ID="ujaSBk6oYsebGjXMrrBmSkX+zZY=" artifact="_x0031_" formula="no" inline="no" pdftag="Figure" isBookmarkSet="no" bookmark="no" validate="no" Order="_x0033_"/>
  <Shape xmlns="" ID="1Nyhd4PFSGbNDYRXD/6y3OaEL70=" pdftag="H2" isBookmarkSet="no" bookmark="yes" Order="_x0036_"/>
  <Shape xmlns="" ID="Pk5G2i0ha+DN5jlun85JsfL6RWc=" artifact="_x0031_" formula="no" inline="no" pdftag="Figure" isBookmarkSet="no" bookmark="no" validate="no" Order="_x0038_"/>
  <Shape xmlns="" ID="F5oNPpN6Gz7b+Acsk1f5fOx4C/k=" artifact="_x0031_" formula="no" inline="no" pdftag="Figure" isBookmarkSet="no" bookmark="no" validate="no" Order="_x0037_"/>
  <Shape xmlns="" ID="fLakmVBCgVIbTlX8QatAo1rieAk=" pdftag="P" isBookmarkSet="no" bookmark="no" Order="_x0034_"/>
  <Shape xmlns="" ID="idpqXkxm65l0MwpeBb5RL/TOQNo=" pdftag="P" isBookmarkSet="no" bookmark="no" Order="_x0035_"/>
  <Shape xmlns="" ID="Z3uAAft6Nm7H45xGgROxp2Jp1IA=" pdftag="P" isBookmarkSet="no" bookmark="no" Order="_x0039_"/>
  <Shape xmlns="" ID="iUhZ/2ttChyFqJUcORouv7TyGuo=" artifact="_x0031_" formula="no" inline="no" pdftag="Figure" isBookmarkSet="no" bookmark="no" validate="no" Order="_x0031_"/>
  <Shape xmlns="" ID="OLT8DzNu+Vh31XA63BOkFArgiQ8=" Order="_x0033_" pdftag="_x005B_Artifact_x005D_" isBookmarkSet="no" bookmark="no"/>
  <Shape xmlns="" ID="cU18Tdy7sFAgNmRIoNtxJ5SrSC8=" pdftag="H2" isBookmarkSet="no" bookmark="yes" Order="_x0032_"/>
  <Shape xmlns="" ID="I4DHZ1utgy3oF/vBbiwR4ZsPju8=" formula="no" inline="no" pdftag="Figure" artifact="_x0030_" isBookmarkSet="no" bookmark="no" validate="yes" Order="_x0033_"/>
  <Shape xmlns="" ID="EPsdQuQzQFapEUnKWksc05O/rNE=" pdftag="P" isBookmarkSet="no" bookmark="no" Order="_x0034_"/>
  <Shape xmlns="" ID="uLatr8tYIhlVLmI2AXc+zO8A3fY=" Order="_x0031_" pdftag="_x005B_Artifact_x005D_" isBookmarkSet="no" bookmark="no"/>
  <Shape xmlns="" ID="yORxf7Ipe4hVQ4uOiDKacLyIrJs=" Order="_x0031_" formula="no" artifact="_x0031_" pdftag="_x005B_Artifact_x005D_" inline="no" isBookmarkSet="no" bookmark="no" validate="no"/>
  <Shape xmlns="" ID="iRyJmt3nfcrmQxYRGHybifKQE84=" pdftag="H2" isBookmarkSet="no" bookmark="yes" Order="_x0031_"/>
  <Shape xmlns="" ID="ER16yk06RiPd8+oHDe29/wQl9HY=" pdftag="P" isBookmarkSet="no" bookmark="no" Order="_x0032_"/>
  <Shape xmlns="" ID="X6eh1mGOggHgoyf5lS2qrtM//0Q=" pdftag="P" isBookmarkSet="no" bookmark="no" Order="_x0033_"/>
  <Shape xmlns="" ID="SocaMijP0dhbPREfaz3wmxLHurI=" Order="_x0032_" pdftag="_x005B_Artifact_x005D_" isBookmarkSet="no" bookmark="no"/>
  <Shape xmlns="" ID="v8T9Ub696lZP4uVLm6ig820yX2E=" pdftag="H2" isBookmarkSet="no" bookmark="yes" Order="_x0032_"/>
  <Shape xmlns="" ID="9HKWoCwSD4Bn1sDcc9o0jmPaptU=" pdftag="P" isBookmarkSet="no" bookmark="no" Order="_x0033_"/>
  <Shape xmlns="" ID="LY+45cy8eVkTYh87NBBF63hmZDU=" artifact="_x0031_" formula="no" inline="no" pdftag="Figure" isBookmarkSet="no" bookmark="no" validate="no" Order="_x0031_"/>
  <Shape xmlns="" ID="qSnynslqUsOJ7NjTI5Hv9uiUNZA=" artifact="_x0031_" formula="no" inline="no" pdftag="Figure" isBookmarkSet="no" bookmark="no" validate="no" Order="_x0031_"/>
  <Shape xmlns="" ID="n/mge6ZMyuMkJKQM0Us66RxeMjA=" Order="_x0031_" pdftag="_x005B_Artifact_x005D_" isBookmarkSet="no" bookmark="no"/>
  <Shape xmlns="" ID="CDSdRFNJ8T94yuL24cKRepjnneE=" pdftag="H2" isBookmarkSet="no" bookmark="yes" Order="_x0032_"/>
  <Shape xmlns="" ID="vOO0aI2Lh0QeDOJLRz2aLF1InX0=" pdftag="P" isBookmarkSet="no" bookmark="no" Order="_x0033_"/>
  <Shape xmlns="" ID="REnNJ+OufjaT2cPP7brjyvSFVF8=" artifact="_x0031_" formula="no" inline="no" pdftag="Figure" isBookmarkSet="no" bookmark="no" validate="no" Order="_x0034_"/>
  <Shape xmlns="" ID="zJiOFWg6DW/xgfMVKi/8rapKD3c=" pdftag="P" isBookmarkSet="no" bookmark="no" Order="_x0035_"/>
  <Shape xmlns="" ID="5ANSRyTLWGCXjB0LYmWT3Uz2UQY=" artifact="_x0031_" formula="no" inline="no" pdftag="Figure" isBookmarkSet="no" bookmark="no" validate="no" Order="_x0031_"/>
  <Shape xmlns="" ID="A0m+3FQaehOIGuSucuDgSe4Rk1Q=" Order="_x0032_" pdftag="_x005B_Artifact_x005D_" isBookmarkSet="no" bookmark="no"/>
  <Shape xmlns="" ID="E7PDGuNotPg57fGWLdBSxeUM53M=" pdftag="H2" isBookmarkSet="no" bookmark="yes" Order="_x0032_"/>
  <Shape xmlns="" ID="ZeXTwIqDZGMdaSzCOaV15xpV7/0=" pdftag="P" isBookmarkSet="no" bookmark="no" Order="_x0033_"/>
  <Shape xmlns="" ID="laHGoUtxeEzI6cndz/xRZh0cnYk=" artifact="_x0031_" formula="no" inline="no" pdftag="Figure" isBookmarkSet="no" bookmark="no" validate="no" Order="_x0034_"/>
  <Shape xmlns="" ID="S16hD4mX4/9wvJS91IfVaat6pXI=" pdftag="P" isBookmarkSet="no" bookmark="no" Order="_x0035_"/>
  <Shape xmlns="" ID="915ACD93Of+vmm+REAe+QXpQ88U=" artifact="_x0031_" formula="no" inline="no" pdftag="Figure" isBookmarkSet="no" bookmark="no" validate="no" Order="_x0031_"/>
  <Shape xmlns="" ID="B0h6p0jQcMsLJ0n5QVYVpLFLOAs=" Order="_x0032_" pdftag="_x005B_Artifact_x005D_" isBookmarkSet="no" bookmark="no"/>
  <Shape xmlns="" ID="DCFagdjDCT9+U0XHzrMpeyOOoPk=" pdftag="H2" isBookmarkSet="no" bookmark="yes" Order="_x0032_"/>
  <Shape xmlns="" ID="9YhIqwSJkiA2uw4RpPosSBom3II=" formula="no" inline="no" pdftag="Figure" artifact="_x0030_" isBookmarkSet="no" bookmark="no" validate="yes" Order="_x0033_"/>
  <Shape xmlns="" ID="oez39E++lAGkmMMx+z7x1rtaKzY=" Order="_x0031_" pdftag="_x005B_Artifact_x005D_" isBookmarkSet="no" bookmark="no"/>
  <Shape xmlns="" ID="v85ppbZWDvI+UzNVBH1rsanUBbk=" pdftag="H2" isBookmarkSet="no" bookmark="yes" Order="_x0031_"/>
  <Shape xmlns="" ID="SMpCU9b9dlitgOiUzk8xhXHZ7tI=" formula="no" inline="no" pdftag="Figure" artifact="_x0030_" isBookmarkSet="no" bookmark="no" validate="yes" Order="_x0032_"/>
  <Shape xmlns="" ID="WTunUN+T/dJm0GmHPQLe+H/CynA=" pdftag="P" isBookmarkSet="no" bookmark="no" Order="_x0033_"/>
  <Shape xmlns="" ID="Wigt7KDGk5xCAxzqkjQ/8NJAaCk=" Order="_x0031_" formula="no" artifact="_x0031_" pdftag="_x005B_Artifact_x005D_" inline="no" isBookmarkSet="no" bookmark="no" validate="no"/>
  <Shape xmlns="" ID="5+Kx2h2yS3U+GqT2nswCRicjatE=" Order="_x0031_" pdftag="_x005B_Artifact_x005D_" isBookmarkSet="no" bookmark="no"/>
  <Shape xmlns="" ID="YMOMYxHwBv0NCyxVLzDLNBOnGg8=" pdftag="H2" isBookmarkSet="no" bookmark="yes" Order="_x0031_"/>
  <Shape xmlns="" ID="YO4xkxdkAcwn7e9yLovsIzIoCKA=" formula="no" inline="no" pdftag="Figure" artifact="_x0030_" isBookmarkSet="no" bookmark="no" validate="yes" Order="_x0032_"/>
  <Shape xmlns="" ID="xEI7pJwzW8FszefMEbMVc6OErx8=" pdftag="P" isBookmarkSet="no" bookmark="no" Order="_x0033_"/>
  <Shape xmlns="" ID="yQOEw3YCbiZWzN7GeGHUSFhSKTs=" Order="_x0031_" formula="no" artifact="_x0031_" pdftag="_x005B_Artifact_x005D_" inline="no" isBookmarkSet="no" bookmark="no" validate="no"/>
  <Shape xmlns="" ID="2A3raVJTJIKuSi3hkU5KA00JOVU=" Order="_x0031_" pdftag="_x005B_Artifact_x005D_" isBookmarkSet="no" bookmark="no"/>
  <Shape xmlns="" ID="EOucL5H2BKRidlEBNAxDd914GPw=" pdftag="H2" isBookmarkSet="no" bookmark="yes" Order="_x0031_"/>
  <Shape xmlns="" ID="UCWbnv0neZhV9gc2nv217kzbAxU=" pdftag="H3" isBookmarkSet="no" bookmark="yes" Order="_x0032_"/>
  <Shape xmlns="" ID="7k81/Rbww113Kmc/8s5gxcu6KVE=" artifact="_x0031_" formula="no" inline="no" pdftag="Figure" isBookmarkSet="no" bookmark="no" validate="no" Order="_x0031_"/>
  <Shape xmlns="" ID="ffYU7CCVuHXgjoWNxi+IK494rfM=" Order="_x0032_" pdftag="_x005B_Artifact_x005D_" isBookmarkSet="no" bookmark="no"/>
  <Shape xmlns="" ID="Jer2jrOJRZAVfWFUTTUOV+T2IP4=" pdftag="H2" isBookmarkSet="no" bookmark="yes" Order="_x0032_"/>
  <Shape xmlns="" ID="6WFiHBae3C8uXjGANkvdnEEfDAI=" pdftag="P" isBookmarkSet="no" bookmark="no" Order="_x0033_"/>
  <Shape xmlns="" ID="RodCK8yK52hfLBZUiXQ6l8SvX0o=" Order="_x0033_" formula="no" inline="no" artifact="_x0031_" pdftag="_x005B_Artifact_x005D_" isBookmarkSet="no" bookmark="no" validate="no"/>
  <Shape xmlns="" ID="3wNcjno9FNVH/eBjyMNUEnxzed4=" pdftag="P" isBookmarkSet="no" bookmark="no" Order="_x0034_"/>
  <Shape xmlns="" ID="eVkSQJXDiVRFBryDi/aAaSJitac=" artifact="_x0031_" formula="no" inline="no" pdftag="Figure" isBookmarkSet="no" bookmark="no" validate="no" Order="_x0031_"/>
  <Shape xmlns="" ID="gdKsIKYnfiTdDBx625pjo8qhkrU=" Order="_x0032_" pdftag="_x005B_Artifact_x005D_" isBookmarkSet="no" bookmark="no"/>
  <Shape xmlns="" ID="7YbgP2tUspxixqYOOGKDY1GiChw=" pdftag="H2" isBookmarkSet="no" bookmark="yes" Order="_x0032_"/>
  <Shape xmlns="" ID="1X9Y0zB5a7FCWKLKtikuMquKZAA=" artifact="_x0031_" formula="no" inline="no" pdftag="Figure" isBookmarkSet="no" bookmark="no" validate="no" Order="_x0031_"/>
  <Shape xmlns="" ID="0aRVtrQWcxwKDI6NDhLPomwFgpA=" Order="_x0032_" pdftag="_x005B_Artifact_x005D_" isBookmarkSet="no" bookmark="no"/>
  <Shape xmlns="" ID="vg7ursT8EPElYM4dVHPN/ZSNf+M=" pdftag="H2" isBookmarkSet="no" bookmark="yes" Order="_x0032_"/>
  <Shape xmlns="" ID="cIkUVltrUJwV3huO5nsIh5a5kBE=" pdftag="P" isBookmarkSet="no" bookmark="no" Order="_x0033_"/>
  <Shape xmlns="" ID="Yjuna28yNpgWv0k3M0jeOOd2TZ0=" artifact="_x0031_" formula="no" inline="no" pdftag="Figure" isBookmarkSet="no" bookmark="no" validate="no" Order="_x0031_"/>
  <Shape xmlns="" ID="h1hcGPqZH3YlUmXuGdosvJ7GP4A=" pdftag="P" isBookmarkSet="no" bookmark="no" Order="_x0034_"/>
  <Shape xmlns="" ID="ueDIAXtQmE4liyZLj73tD9x4HIs=" pdftag="H2" isBookmarkSet="no" bookmark="yes" Order="_x0032_"/>
  <Shape xmlns="" ID="pqsMA7eDGojcOEqdzgWoGoGDGGI=" Order="_x0031_" pdftag="_x005B_Artifact_x005D_" isBookmarkSet="no" bookmark="no"/>
  <Shape xmlns="" ID="EPaVhsynBmMiN9RGKsIJy8cn/PY=" pdftag="P" isBookmarkSet="no" bookmark="no" Order="_x0033_"/>
  <SubText xmlns="" ID="7nov1Df7GXgIN8O+Puy99axZe9U=" ActualText=""/>
  <SubText xmlns="" ID="gbIrC5Nyp4LZmXiopbnsgiTJpQ4=" ActualText=""/>
  <SubText xmlns="" ID="eyC3Cq7vcco7vNQWoMyQvZp/DPU=" ActualText=""/>
  <SubText xmlns="" ID="mXmy+2PYQ4SFIMLgkmeb3CYbVeE=" ActualText=""/>
  <SubText xmlns="" ID="lbbARweHRp2SSgocWmAL0EwXdv0=" ActualText="Well-03_x002C__x0020_Chlorination_x002C__x0020_Pressure_x0020_Tanks_x002C__x0020_Distribution_x0020_LIne"/>
  <SubText xmlns="" ID="+42SjjMQollthqpqtomI5+UtkUg=" ActualText=""/>
  <SubText xmlns="" ID="JIooG+KyfeJPkOVnTUp9saDswnw=" ActualText="Well_x0020_01_x0020_Primary_x002C__x0020_Well_x0020_02_x0020_Chlorination_x002C__x0020_Storage_x0020_tank_x002C__x0020_Pressure_x0020_tank_x002C__x0020_Distribution_x0020_Line"/>
  <SubText xmlns="" ID="I2tN5BzI3K6krE4jwS/JCNVLbKw=" ActualText=""/>
  <SubText xmlns="" ID="bdn2qYPGJMiKJVBnAfPgfOTU72w=" ActualText=""/>
  <SubText xmlns="" ID="2wymGmHBwMbGc6TmClhg0tVw8dk=" ActualText="_x0031__x002C_2_x002C_3-TCP_x0020_.005_x0020_to_x0020_.025_x0020_for_x0020_well_x0020_03_x0020_since_x0020_2017_x0020_to_x0020_first_x0020_quarter_x0020_2022"/>
  <SubText xmlns="" ID="d+Twm/yeWs3FS4HsBjf4SYNQUxY=" ActualText=""/>
  <SubText xmlns="" ID="5GIvkgH2oeMN8fcPH6RSInRrZJ4=" ActualText="_x0031__x002C_2_x002C_3-Trichloropropane_x0020_First_x0020_Quarter_x0020_2018_x0020_to_x0020_fourth_x0020_quarter_x0020_2022_x0020_over_x0020_the_x0020_maximum_x0020_contaminant_x0020_level"/>
  <SubText xmlns="" ID="zPV69MR2vofSo4LZlN22nTjMCHY=" ActualText=""/>
  <SubText xmlns="" ID="6LZ1OAYeD02PmIIgW+kajCPXyuU=" ActualText="Technical:_x0020_Water_x0020_infrastructure_x0020_maintenance_x0020_and_x0020_replacement_x002C__x0020_water_x0020_quality_x0020_monitoring_x002C__x0020_public_x0020_notices._x0020_Managerial:_x0020_stakeholder_x0020_communication_x002C__x0020_organization_x002C__x0020_adequate_x0020_staff_x0020_and_x0020_training._x0020_Financial:_x0020_revenue_x0020_sufficiency_x002C__x0020_fiscal_x0020_management_x0020_and_x0020_controls_x002C__x0020_capacity_x0020_to_x0020_implement_x0020_solutions."/>
  <SubText xmlns="" ID="FaqrXxd1iWag2XzV2bqK6wBr+PI=" ActualText=""/>
  <SubText xmlns="" ID="ua6u4GMK2BRhHiMTphZVVL8/Djk=" ActualText=""/>
  <SubText xmlns="" ID="FnmAublOzqlyLHuYhia11h7jZik=" ActualText="Six-month_x0020_Voluntary_x0020_Consolidation_x0020_Letter_x0020_Issued_x003B__x0020_First_x0020_Public_x0020_Meeting_x003B__x0020_Six-Month_x0020_Period_x0020_ends"/>
  <SubText xmlns="" ID="gIhncCt9cBDnUpPxzWcGt0Z0sGU=" ActualText="Second_x0020_Public_x0020_Meeting_x003B_Issue_x0020_Mandatory_x0020_Consolidation_x0020_Order._x0020_Complete_x0020_Water_x0020_System_x0020_Improvements_x0020_and_x0020_Transfer_x0020_Ownership"/>
  <SubText xmlns="" ID="NFiqr4pP8IEv/iJkoOy70KLwHrY=" ActualText=""/>
  <SubText xmlns="" ID="xGsRuK0/fgQoyFH5FZV7Ve/oodQ=" ActualText="What_x0020_costs_x0020_will_x0020_be_x0020_covered_x003F__x0020_Technical_x0020_Assistance_x002C__x0020_Capital_x0020_costs_x0020_to_x0020_implement_x0020_the_x0020_project._x0020_Funding_x0020_may_x0020_be_x0020_available_x0020_for_x0020_Planning_x0020_and_x0020_Constructuin_x002C__x0020_Reimbursement_x0020_from_x0020_time_x0020_spent_x0020_on_x0020_the_x0020_project_x0020_and_x0020_legal_x0020_services."/>
  <SubText xmlns="" ID="+WKUMZuiI4chMZ6rLxQr2su7C7c=" ActualText=""/>
  <SubText xmlns="" ID="I4DHZ1utgy3oF/vBbiwR4ZsPju8=" ActualText="A_x0020_designation_x0020_letter_x0020_December_x0020_16_x002C__x0020_2022_x002C__x0020_Public_x0020_Notice_x0020_February_x0020_13_x002C__x0020_2023_x002C__x0020__x0020_Comment_x0020_periods_x0020_and_x0020_one_x0020_public_x0020_meeting_x0020_and_x0020_2_x0020_public_x0020_comment_x0020_periods_x0020_have_x0020_occured._x0020_Next_x0020_step_x0020_is_x0020_the_x0020_legal_x0020_appointmemt_x0020_of_x0020_an_x0020_administrator"/>
  <SubText xmlns="" ID="yORxf7Ipe4hVQ4uOiDKacLyIrJs=" ActualText=""/>
  <SubText xmlns="" ID="9YhIqwSJkiA2uw4RpPosSBom3II=" ActualText="State_x0020_Water_x0020_Board_x0020_will_x0020_be_x0020_responsible_x0020_for:_x0020_Salary_x0020_and_x0020_benefits_x0020_for_x0020_Administrator_x002C__x0020_Administrative_x0020_costs_x0020__x002C__x0020_attributed_x0020_solely_x0020_to_x0020_Administrator_x0020__x0028_working_x0020_space_x002C__x0020_phones_x002C__x0020_furniture_x0029__x002C__x0020_Legal_x002C__x0020_accounting_x0020_and_x0020_other_x0020_similar_x0020_managerial_x0020_fees._x0020__x0020_Funding_x0020_may_x0020_be_x0020_available_x0020_for_x0020_Construction_x0020_and_x0020_planning_x0020_projects_x0020_and_x0020_Ongoing_x0020_operation_x0020_and_x0020_maintenance_x0020_costs"/>
  <SubText xmlns="" ID="SMpCU9b9dlitgOiUzk8xhXHZ7tI=" ActualText="Community_x0020_members_x0020_may_x0020_submit_x0020_a_x0020_petition_x0020_to_x0020_the_x0020_State_x0020_Water_x0020_Board_x0020_for_x0020_reversal_x0020_or_x0020_modification_x0020_of_x0020_a_x0020_decision_x0020_of_x0020_an_x0020_administrator_x0020_or_x0020_substitution_x0020_of_x0020_the_x0020_administrator_x003B__x0020_Must_x0020_be_x0020_received_x0020_by_x0020_the_x0020_State_x0020_Board_x0020_within_x0020_30_x0020_days_x0020_of_x0020_date_x0020_of_x0020_administrator_x2019_s_x0020_decision_x00A0__x003B__x0020_State_x0020_Board_x0020_will_x0020_review_x0020_and_x0020_act_x0020_on_x0020_the_x0020_petition_x00A0_"/>
  <SubText xmlns="" ID="Wigt7KDGk5xCAxzqkjQ/8NJAaCk=" ActualText=""/>
  <SubText xmlns="" ID="YO4xkxdkAcwn7e9yLovsIzIoCKA=" ActualText="Safe_x0020_and_x0020_reliable_x0020_drinking_x0020_water_x002C__x0020_Complete_x0020_necessary_x0020_improvements_x002C__x0020_Maintain_x0020_public_x0020_engagement_x002C__x0020_Oversee_x0020_implementation_x0020_of_x0020_long-term_x0020_consolidation_x0020_solution_x00A0_"/>
  <SubText xmlns="" ID="yQOEw3YCbiZWzN7GeGHUSFhSKTs=" ActualText=""/>
  <SubText xmlns="" ID="RodCK8yK52hfLBZUiXQ6l8SvX0o=" ActualText=""/>
  <Shape xmlns="" ID="wC+aJXxSWELcMSZHw1rsGu7xZYA=" artifact="_x0031_" pdftag="Figure" isBookmarkSet="no" bookmark="no" validate="no" Order="_x0033_"/>
  <Shape xmlns="" ID="c6k+BWbsRKjViwb0YIVUiL+491A=" pdftag="P" isBookmarkSet="no" bookmark="no" Order="_x0032_"/>
  <table xmlns="" ID="lv5ykQMHJWIlz4PX15AQQy60sbY=" type="_x0032_" HRows="_x0034_" HCols="_x0034_" Summary="Equipment_x0020_Life_x0020_Expectancy" TableLinerizing="H"/>
  <table xmlns="" ID="pxH7Ki3TzHjZ7rWOBRZcCnm49HM="/>
  <table xmlns="" ID="vlYE6maZb4GIZG3duDJxPGqGSDM="/>
  <table xmlns="" ID="rqYAMZhKf1gZ3991E/uPn5Ug1gU="/>
  <table xmlns="" ID="NCjUF3v7nh165BwPAo7OStBA3Sw="/>
  <table xmlns="" ID="1OsA6Ig7t32qhgM3YYrSPlmgX90="/>
  <table xmlns="" ID="ZgcWdjHL4g5N2zP3OyPM1HWinsU="/>
  <table xmlns="" ID="J0nIDhqy4dK1tlO0Hx3sa9yQS3I="/>
  <table xmlns="" ID="VuqZoTtp3ay0LbHhO7Z8lNRm9Xg="/>
  <table xmlns="" ID="XpO1I9/Keqntf0RXrsg3vz9569o="/>
  <table xmlns="" ID="gF7mmVH6vnfu/3R10bBNaIXucLI="/>
  <table xmlns="" ID="saUaZ8Uh9+SP3cJJF+lovmi9iv8="/>
  <table xmlns="" ID="BNSDoSRunJiAoXBLKMZavBlIfAI="/>
  <table xmlns="" ID="mleBp9A4yDimmIe0vKqJPHf+KAQ="/>
  <table xmlns="" ID="aBE3XR5EG9gp9X03VLq6FVcXYWg="/>
  <table xmlns="" ID="clj4ulOBx5zNRnfsC/55Mqe2VwQ="/>
  <table xmlns="" ID="zCEh/lw3JC7roYTyHCNWRva8x3o="/>
  <table xmlns="" ID="gSuwDX0QS6BC1Na7CnIQ+5U4RHA="/>
  <table xmlns="" ID="T9nInXC7rC9VeLDHGNCp1VA7v8g="/>
  <table xmlns="" ID="Xc8DxTFpTWrWqM5Qhjef0jl6t+Y="/>
  <table xmlns="" ID="aIxLXlgj2aSYeVyrABH4i4GY9Gw="/>
  <Shape xmlns="" ID="iwTHuJaD/Mw2tNqCffcUKkOYn5s=" pdftag="H2" isBookmarkSet="no" bookmark="yes" Order="_x0031_"/>
  <Shape xmlns="" ID="peYXv2ORv2iCGElDqvgwBHcn2Hs=" pdftag="H2" isBookmarkSet="no" bookmark="yes" Order="_x0032_"/>
  <Shape xmlns="" ID="wau0XQ6r31bknbZyYsrdHouZYKA=" pdftag="H1" isBookmarkSet="no" bookmark="yes" Order="_x0031_"/>
  <Shape xmlns="" ID="UgkHzIkigOPnqTxy7e/FxfLs8Co=" pdftag="P" isBookmarkSet="no" bookmark="no" Order="_x0032_"/>
  <Shape xmlns="" ID="yOhs1TCGh0ct3NaFLtosXDE0JLQ=" pdftag="P" isBookmarkSet="no" bookmark="no" Order="_x0032_"/>
  <Shape xmlns="" ID="jjJ2+10lk8pMc579tD/rbamg3nU=" pdftag="P" isBookmarkSet="no" bookmark="no" Order="_x0032_"/>
  <Shape xmlns="" ID="uP0IsoG+khwJZWQBpMxuxZDdzRM=" pdftag="H2" isBookmarkSet="no" bookmark="yes" Order="_x0031_"/>
  <Shape xmlns="" ID="hh5TvF2iPvGbLQSEnN/Dm2pHEdQ=" pdftag="H3" isBookmarkSet="no" bookmark="yes" Order="_x0032_"/>
  <Shape xmlns="" ID="lHOtX56ZUJVWRmjX5p76zXdSPF4=" pdftag="_x005B_Artifact_x005D_" isBookmarkSet="no" bookmark="no" Order="_x002D_1"/>
  <Shape xmlns="" ID="EdN9+vMg5qN1qqeVqi5Fpmi4SK8=" pdftag="P" isBookmarkSet="no" Order="_x0034_"/>
  <Shape xmlns="" ID="XrReucGnIwb7VCijHk9nKW8g5Po=" pdftag="_x005B_Artifact_x005D_" isBookmarkSet="no" bookmark="no" Order="_x002D_1"/>
  <Shape xmlns="" ID="ry+YoqsDyGQxAyZmIvZJytW1ogQ=" pdftag="P" isBookmarkSet="no" bookmark="no" Order="_x0033_"/>
  <Shape xmlns="" ID="42E7cFGmvGaaaGhoaT7jb4sEM4Q=" pdftag="_x005B_Artifact_x005D_" isBookmarkSet="no" bookmark="no" Order="_x002D_1"/>
  <Shape xmlns="" ID="Tmkf8KPUcfmjOw7rCmTCfYlnHqk=" pdftag="H2" isBookmarkSet="no" bookmark="yes" Order="_x0031_"/>
  <Shape xmlns="" ID="WliyPxAr9phxKohqw7QaWLxnHB0=" pdftag="H2" isBookmarkSet="no" bookmark="yes" Order="_x0031_"/>
  <Shape xmlns="" ID="ekSrwxTgmH8b3knnNWh9fe/c6/U=" pdftag="_x005B_Artifact_x005D_" isBookmarkSet="no" bookmark="no" Order="_x002D_1"/>
  <Shape xmlns="" ID="0LR/0hv1S+ZGyRy9IqJIixLG+Z8=" pdftag="P" isBookmarkSet="no" bookmark="no" Order="_x0032_"/>
  <HyperLink xmlns="" ID="QJR+hAVp99zqfA0jaGL+MqD9jKU=23292303373.33496_357.4662" plainAltText="DDW-Administrator_x0040_waterboards.ca.gov" language="" Lang=""/>
  <Shape xmlns="" ID="KSrtMNrEmtP/RfF3usEwNQknfsc=" pdftag="H2" isBookmarkSet="no" bookmark="yes" Order="_x0032_"/>
  <Shape xmlns="" ID="H1MRSfsRzF7dU1C4jP48hScqRX4=" Order="_x0034_" artifact="_x0031_" formula="no" inline="no" isBookmarkSet="no" bookmark="no" Lang="" pdftag="_x005B_Artifact_x005D_" validate="no"/>
  <Shape xmlns="" ID="a4pfyAEq3T91ebgU9H/8AoPtZOE=" pdftag="H2" isBookmarkSet="no" bookmark="yes" Order="_x0032_"/>
  <Shape xmlns="" ID="9JGVslJrx5fRHL6MXt3sGyBAsmk=" Order="_x0035_" artifact="_x0031_" formula="no" inline="no" isBookmarkSet="no" bookmark="no" Lang="" pdftag="_x005B_Artifact_x005D_" validate="no"/>
  <Shape xmlns="" ID="5KaFnF++UQ60z+4fTNG6IW/dtcU=" Order="_x0032_" formula="no" inline="no" artifact="_x0031_" isBookmarkSet="no" bookmark="no" Lang="" pdftag="_x005B_Artifact_x005D_" validate="no"/>
  <Shape xmlns="" ID="vIfGTvE11XH9xFU3cFGwzBl4uV8=" Order="_x0033_" pdftag="P" isBookmarkSet="no" bookmark="no"/>
  <Shape xmlns="" ID="LWqRg9pkROFJkIpxiIE4NTJhYGY=" Order="_x0034_" pdftag="_x005B_Artifact_x005D_" isBookmarkSet="no" bookmark="no"/>
  <Shape xmlns="" ID="zf047voJ3+X4/5jG6M7HyhmJblM=" pdftag="H2" isBookmarkSet="no" bookmark="yes" Order="_x0032_"/>
  <Shape xmlns="" ID="xrCIiqJz07Yivsm92jGEpIEW/KY=" pdftag="P" isBookmarkSet="no" bookmark="no" Order="_x0033_"/>
  <Shape xmlns="" ID="bYzkN56wc7REpPmWyIH5BuIBtKg=" pdftag="Figure" Order="_x0031_2" artifact="_x0031_" validate="no" formula="no" inline="no"/>
  <Shape xmlns="" ID="2KJvqtCvNIlXRqpfRFyttljsDjU=" Order="_x0031_5" artifact="_x0031_" pdftag="_x005B_Artifact_x005D_" validate="no" formula="no" inline="no"/>
  <Shape xmlns="" ID="/W+ILXqPyC8B1WmOKQdvQBcdE6M=" pdftag="" Order="_x0034_"/>
  <Shape xmlns="" ID="9dx58xbol8/PigwSOVdo0unLtds=" pdftag="" Order="_x0039_"/>
  <Shape xmlns="" ID="bCsxIWCvQZKv99BRHwXfctaeArM=" pdftag="" Order="_x0037_"/>
  <Shape xmlns="" ID="n4dkgBgFvfNgcnn4QnFENVpbVro=" pdftag="" Order="_x0038_"/>
  <Shape xmlns="" ID="4OUPTE6wiL+GiUfquQFoMx94W9A=" pdftag="" Order="_x0031_7"/>
  <Shape xmlns="" ID="5uNYFeme1cyjevSNMsjziB+fts8=" Order="_x0032_1" artifact="_x0031_" pdftag="_x005B_Artifact_x005D_" validate="no" formula="no" inline="no"/>
  <Shape xmlns="" ID="gGOeuzv0fEP6YT5Hw39JyixKydI=" Order="_x0031_6" artifact="_x0031_" pdftag="_x005B_Artifact_x005D_" validate="no" formula="no" inline="no"/>
  <Shape xmlns="" ID="xZcFb57zxfQXmsEmYF1uIgy4DvA=" Order="_x0031_4" artifact="_x0031_" pdftag="_x005B_Artifact_x005D_" validate="no" formula="no" inline="no"/>
  <Shape xmlns="" ID="UCDmJsckGzLNzdbIxSP3Vd9dbj8=" pdftag="" Order="_x0031_0"/>
  <Shape xmlns="" ID="EOsq7pfUl+P24HlKOwZCUEG/ThM=" Order="_x0032_2" artifact="_x0031_" pdftag="_x005B_Artifact_x005D_" validate="no" formula="no" inline="no"/>
  <Shape xmlns="" ID="rtxzkgBitKLNkW3JkmFhkU7KnKo=" Order="_x0031_9" artifact="_x0031_" pdftag="_x005B_Artifact_x005D_" validate="no" formula="no" inline="no"/>
  <Shape xmlns="" ID="xtUYntm0JbGx+Ao9dLCHLYP1co8=" Order="_x0032_0" artifact="_x0031_" pdftag="_x005B_Artifact_x005D_" validate="no" formula="no" inline="no"/>
  <Shape xmlns="" ID="A7wE3Tb8rrGkQ7XbM9SisVxNBnc=" Order="_x0031_8" artifact="_x0031_" pdftag="_x005B_Artifact_x005D_" validate="no" formula="no" inline="no"/>
  <Shape xmlns="" ID="3d0Cv2i0W7Kw2tSWDxpIh/ybpwg=" Order="_x0031_1" artifact="_x0031_" pdftag="_x005B_Artifact_x005D_" validate="no" formula="no" inline="no"/>
  <Shape xmlns="" ID="5fB63/8cQRA+c9leYsBw6MFPlfU=" pdftag="" Order="_x0035_"/>
  <Shape xmlns="" ID="SRQKjyehx20UjOtuM4NYktWTw64=" Order="_x0032_3" artifact="_x0031_" pdftag="_x005B_Artifact_x005D_" validate="no" formula="no" inline="no"/>
  <Shape xmlns="" ID="tiFNXVDH5rWXzuTzQ2L4tH78Kx0=" Order="_x0031_3" artifact="_x0031_" pdftag="_x005B_Artifact_x005D_" validate="no" formula="no" inline="no"/>
  <Shape xmlns="" ID="hwJzwCPq9lm322zR1az95LD237c=" Order="_x0036_" artifact="_x0031_" pdftag="_x005B_Artifact_x005D_" validate="no" formula="no" inline="no"/>
  <Shape xmlns="" ID="JJGB6d6JDFidtQ0hrKNFKd5v0p8=" Order="_x0031_" artifact="_x0031_" formula="no" inline="no" isBookmarkSet="no" bookmark="no" Lang="" pdftag="_x005B_Artifact_x005D_" validate="no"/>
  <Shape xmlns="" ID="KDdI12RXSFcq69AiZeC3F7hkkL8=" pdftag="P" isBookmarkSet="no" bookmark="no" Order="_x0032_"/>
  <Shape xmlns="" ID="LSMVX4Y7GV8WXiit1bbfxI9MlZc=" Order="_x0035_" pdftag="_x005B_Artifact_x005D_" isBookmarkSet="no" bookmark="no"/>
  <Shape xmlns="" ID="S7tgyY9iULFTtzbJlMa4gRstTaM=" pdftag="P" isBookmarkSet="no" bookmark="no" Order="_x0033_"/>
  <Shape xmlns="" ID="yDa/SQ0VlglU3u40kjL/V8L2zrc=" pdftag="H2" isBookmarkSet="no" bookmark="yes" Order="_x0031_"/>
  <Shape xmlns="" ID="mfsjNhQw6FJTMV6aCoXOaMsFLio=" Order="_x0031_" artifact="_x0031_" formula="no" inline="no" isBookmarkSet="no" bookmark="no" Lang="" pdftag="_x005B_Artifact_x005D_" validate="no"/>
  <Shape xmlns="" ID="bLrcH1dDBtIyEMYCvt5ZnHzmq/4=" Order="_x0031_" pdftag="_x005B_Artifact_x005D_" isBookmarkSet="no" bookmark="no"/>
  <Shape xmlns="" ID="K8TXxmcvTNiLuyC92Hy78LxxulU=" pdftag="H2" isBookmarkSet="no" bookmark="yes" Order="_x0031_"/>
  <Shape xmlns="" ID="lENoowJGxfzNGkOwSoa3nW1Jehg=" Order="_x0033_" artifact="_x0031_" formula="no" inline="no" isBookmarkSet="no" bookmark="no" Lang="" pdftag="_x005B_Artifact_x005D_" validate="no"/>
  <Shape xmlns="" ID="vPBVr/exz/gR9/PbUA0U0It/Vvc=" Order="_x0034_" pdftag="P" isBookmarkSet="no"/>
  <Shape xmlns="" ID="/i+nv0b2hQdkZ+cMxWnWAIJZ0bw=" Order="_x0031_" formula="no" inline="no" artifact="_x0031_" isBookmarkSet="no" bookmark="no" Lang="" pdftag="_x005B_Artifact_x005D_" validate="no"/>
  <Shape xmlns="" ID="Bpy3ipKOH/M3r3yv/bSqANhM2RA=" Order="_x0031_" pdftag="_x005B_Artifact_x005D_" isBookmarkSet="no"/>
  <Shape xmlns="" ID="SrVnIqw+No+i6OoSxrrGNCvY7Gs=" pdftag="H2" isBookmarkSet="no" bookmark="yes" Order="_x0031_"/>
  <Shape xmlns="" ID="ZAS1E17PXD69qFmbzZT1MD9gc3E=" formula="no" inline="no" isBookmarkSet="no" bookmark="no" Lang="" pdftag="Figure" artifact="_x0030_" validate="no" Order="_x0032_"/>
  <Shape xmlns="" ID="kBUDDLONErtRsCbUI1bwCd77s50=" pdftag="H2" isBookmarkSet="no" bookmark="yes" Order="_x0031_"/>
  <Shape xmlns="" ID="MiM5W9OAMXO+8f41rEBdaN+h+Pk=" formula="no" inline="no" isBookmarkSet="no" bookmark="no" Lang="" artifact="_x0030_" pdftag="Figure" validate="no" Order="_x0032_"/>
  <Shape xmlns="" ID="nyrDhw7U/IQrZ+AqBIt138mkGfk=" Order="_x0031_" formula="no" inline="no" isBookmarkSet="no" bookmark="no" Lang="" artifact="_x0031_" pdftag="_x005B_Artifact_x005D_" validate="no"/>
  <Shape xmlns="" ID="19TBux3LnIMuSSZno/iXelg3HmM=" Order="_x0031_" pdftag="_x005B_Artifact_x005D_" isBookmarkSet="no" bookmark="no"/>
  <Shape xmlns="" ID="WStLBrwk6s+vsYyvG3Sn6+SUzec=" pdftag="H2" isBookmarkSet="no" bookmark="yes" Order="_x0031_"/>
  <Shape xmlns="" ID="rcsQI5GSl0HQKsYgVc7nL3/RgQg=" Order="_x0033_" artifact="_x0031_" formula="no" inline="no" isBookmarkSet="no" bookmark="no" Lang="" pdftag="_x005B_Artifact_x005D_" validate="no"/>
  <Shape xmlns="" ID="5E7aZzK2rp7d6UEQlUz3SBP1BV8=" Order="_x0034_" pdftag="P" isBookmarkSet="no"/>
  <Shape xmlns="" ID="ylG+iZ2tKIU58pcMudGUpt0g5OY=" Order="_x0031_" artifact="_x0031_" pdftag="_x005B_Artifact_x005D_" validate="no" formula="no" inline="no" isBookmarkSet="no"/>
  <Shape xmlns="" ID="9hMoRtJT977w1EYuBRG9ILFcRlY=" Order="_x0033_" pdftag="P" isBookmarkSet="no"/>
  <Shape xmlns="" ID="3z+GWr6DT9sNc4l6ZRC5+HVYjS4=" Order="_x0031_" artifact="_x0031_" formula="no" inline="no" isBookmarkSet="no" bookmark="no" Lang="" pdftag="_x005B_Artifact_x005D_" validate="no"/>
  <Shape xmlns="" ID="QUV06BwNWIAeHx0nzEaN6JyZX00=" Order="_x0031_" pdftag="_x005B_Artifact_x005D_" isBookmarkSet="no"/>
  <Shape xmlns="" ID="ElRLzrKroBn2gBELgMBXdgOUJJY=" pdftag="H2" isBookmarkSet="no" bookmark="yes" Order="_x0031_"/>
  <Shape xmlns="" ID="kPezsCMMbdXdMFe70YkJ4UiZ5a8=" pdftag="P" isBookmarkSet="no" bookmark="no" Order="_x0032_"/>
  <Shape xmlns="" ID="QKLExiV9nlf/m9SFjEai6JAelK4=" Order="_x0035_" artifact="_x0031_" formula="no" inline="no" isBookmarkSet="no" bookmark="no" Lang="" pdftag="_x005B_Artifact_x005D_" validate="no"/>
  <Shape xmlns="" ID="gdjyFMcJvwiYVgt62w66lQhjQAA=" Order="_x0031_" artifact="_x0031_" formula="no" inline="no" isBookmarkSet="no" bookmark="no" Lang="" pdftag="_x005B_Artifact_x005D_" validate="no"/>
  <Shape xmlns="" ID="ouWivJvrVZ+3URPzAvx4xOhPJfM=" Order="_x0032_" artifact="_x0031_" pdftag="_x005B_Artifact_x005D_" validate="no" formula="no" inline="no" isBookmarkSet="no"/>
  <Shape xmlns="" ID="jXSiZyuoAE01L8JztP44pSBRn9o=" Order="_x0033_" artifact="_x0031_" formula="no" inline="no" isBookmarkSet="no" bookmark="no" Lang="" pdftag="_x005B_Artifact_x005D_" validate="no"/>
  <Shape xmlns="" ID="Tkqcw6ntDON6110J7xa1lUlQ+BM=" pdftag="H2" isBookmarkSet="no" bookmark="yes" Order="_x0033_"/>
  <Shape xmlns="" ID="4R6KnrHrNJoY86qVNyYnRiY448s=" Order="_x0038_" artifact="_x0031_" formula="no" inline="no" isBookmarkSet="no" bookmark="no" pdftag="_x005B_Artifact_x005D_" validate="no"/>
  <Shape xmlns="" ID="W8UW5sQys0PFSHhqXdT7ZKx6mtg=" Order="_x0037_" artifact="_x0031_" pdftag="_x005B_Artifact_x005D_" validate="no" formula="no" inline="no" isBookmarkSet="no"/>
  <Shape xmlns="" ID="7eQdkODqTEO0B9Djqrq3CHrrXeo=" pdftag="P" isBookmarkSet="no" bookmark="no" Order="_x0031_"/>
  <Shape xmlns="" ID="o8bn4PWDVgOsTzcy5bumj+gZ5og=" pdftag="P" isBookmarkSet="no" bookmark="no" Order="_x0032_"/>
  <Shape xmlns="" ID="4tzNv8if5y82e8udOPi2mCfujlQ=" Order="_x0034_" pdftag="P" isBookmarkSet="no"/>
  <Shape xmlns="" ID="CeJOEzyRPoVNplgmFQLiXhPEiSk=" Order="_x0031_" artifact="_x0031_" formula="no" inline="no" isBookmarkSet="no" bookmark="no" Lang="" pdftag="_x005B_Artifact_x005D_" validate="no"/>
  <Shape xmlns="" ID="Um/QwJmFFUmjJ9CZo7KtP1lF2/k=" Order="_x0032_" pdftag="_x005B_Artifact_x005D_" isBookmarkSet="no" bookmark="no"/>
  <Shape xmlns="" ID="iLh7FZfnnZcsEPDhVC6hrwlm6ws=" pdftag="H2" isBookmarkSet="no" bookmark="yes" Order="_x0031_"/>
  <Shape xmlns="" ID="8zWtgZpb0WRNPRc2IdkQlx2c2Jg=" formula="no" inline="no" isBookmarkSet="no" bookmark="no" Lang="" artifact="_x0030_" pdftag="Figure" validate="no" Order="_x0032_"/>
  <Shape xmlns="" ID="6I4VQkjIrSueOFztGBWzZSIYGlw=" Order="_x0034_" pdftag="P" isBookmarkSet="no"/>
  <Shape xmlns="" ID="ahxq/lyOhixRJDgl35HXO97Na6I=" Order="_x0031_" formula="no" inline="no" isBookmarkSet="no" bookmark="no" Lang="" artifact="_x0031_" pdftag="_x005B_Artifact_x005D_" validate="no"/>
  <Shape xmlns="" ID="Q7sYpOTVVJB31v8D8procJ4ELhM=" Order="_x0031_" pdftag="_x005B_Artifact_x005D_" isBookmarkSet="no" bookmark="no"/>
  <Shape xmlns="" ID="ym3muTO2zQqy5+X6vdlyHv0+omU=" pdftag="H2" isBookmarkSet="no" bookmark="yes" Order="_x0031_"/>
  <Shape xmlns="" ID="MGiSCMJGzUtLsuJBzklS8abeYRM=" pdftag="P" isBookmarkSet="no" bookmark="no" Order="_x0032_"/>
  <Shape xmlns="" ID="AYsbQ5zix8xlmBDErAfWEeG6aJA=" Order="_x0034_" pdftag="P" isBookmarkSet="no"/>
  <Shape xmlns="" ID="3NN4zdg1j2uLaAYsvHGVKiIqhSU=" Order="_x0031_" artifact="_x0031_" formula="no" inline="no" isBookmarkSet="no" bookmark="no" pdftag="_x005B_Artifact_x005D_" validate="no" Lang=""/>
  <Shape xmlns="" ID="Mj/lDxkibRUbp426B6JTaVZ0aVI=" Order="_x0031_" pdftag="_x005B_Artifact_x005D_" isBookmarkSet="no" bookmark="no"/>
  <Shape xmlns="" ID="szb5g8cVuOOIPm6tHlbNYDBX6I0=" pdftag="P" isBookmarkSet="no" bookmark="no" Order="_x0032_"/>
  <Shape xmlns="" ID="rv8IxRy9GxTgIAK7LLLn2CaeEHQ=" pdftag="H2" isBookmarkSet="no" bookmark="yes" Order="_x0031_"/>
  <Shape xmlns="" ID="NXFANe+RHPfch8OYNB7/ysEmQtk=" Order="_x0032_" artifact="_x0031_" formula="no" inline="no" isBookmarkSet="no" bookmark="no" pdftag="_x005B_Artifact_x005D_" validate="no" Lang=""/>
  <Shape xmlns="" ID="EIukNjElanexfEqVDUOHBUheLCg=" Order="_x0031_" pdftag="_x005B_Artifact_x005D_" isBookmarkSet="no" bookmark="no"/>
  <Shape xmlns="" ID="Yj9dsmTxvox8B3yKs2rfbDUR5D4=" pdftag="H2" isBookmarkSet="no" bookmark="yes" Order="_x0031_"/>
  <Shape xmlns="" ID="gzBL95ZeWDABjryexq3DlJVnNa4=" pdftag="P" isBookmarkSet="no" bookmark="no" Order="_x0032_"/>
  <Shape xmlns="" ID="x70yL53oARGW3kEQ9A+ACxZz1O8=" Order="_x0035_" artifact="_x0031_" formula="no" inline="no" isBookmarkSet="no" bookmark="no" pdftag="_x005B_Artifact_x005D_" validate="no" Lang=""/>
  <Shape xmlns="" ID="oHs7fGQtg36ZLzi33/OAQMsWQIM=" Order="_x0034_" pdftag="P" isBookmarkSet="no"/>
  <Shape xmlns="" ID="zwBQHndLd7KLo0cqQ3rz/J/CoMQ=" Order="_x0031_" artifact="_x0031_" formula="no" inline="no" isBookmarkSet="no" bookmark="no" Lang="" pdftag="_x005B_Artifact_x005D_" validate="no"/>
  <Shape xmlns="" ID="7PqUs2aJY+xACxzzV69lC5iTUcg=" Order="_x0031_" pdftag="_x005B_Artifact_x005D_" isBookmarkSet="no" bookmark="no"/>
  <Shape xmlns="" ID="uz/9lg7Wlou2iWVp1X+qB8TB7Vk=" pdftag="H2" isBookmarkSet="no" bookmark="yes" Order="_x0031_"/>
  <Shape xmlns="" ID="vfIPE3eE2NLJThsCXayuGYQOrk0=" pdftag="P" isBookmarkSet="no" bookmark="no" Order="_x0032_"/>
  <Shape xmlns="" ID="Pxm8JZv3hFFjIpWz3znk8Lqbvv8=" Order="_x0035_" artifact="_x0031_" formula="no" inline="no" isBookmarkSet="no" bookmark="no" pdftag="_x005B_Artifact_x005D_" validate="no" Lang=""/>
  <Shape xmlns="" ID="NIclSKLJDnGjkWPB5uAKhm6eJME=" Order="_x0034_" pdftag="P" isBookmarkSet="no"/>
  <Shape xmlns="" ID="7D78bA0oeBcIVVS09h3OFgMaXGc=" Order="_x0031_" artifact="_x0031_" formula="no" inline="no" isBookmarkSet="no" bookmark="no" pdftag="_x005B_Artifact_x005D_" validate="no" Lang=""/>
  <Shape xmlns="" ID="up/U9cbr1OGvOnWIIcrOekt2iUQ=" Order="_x0031_" pdftag="_x005B_Artifact_x005D_" isBookmarkSet="no" bookmark="no"/>
  <Shape xmlns="" ID="df3RomegT6C1BYbyiTk155eI1+o=" pdftag="H2" isBookmarkSet="no" bookmark="yes" Order="_x0031_"/>
  <Shape xmlns="" ID="jYohREeCABL5E79FYNR0P7Rtrwo=" formula="no" inline="no" isBookmarkSet="no" bookmark="no" pdftag="Figure" artifact="_x0030_" validate="yes" Order="_x0032_" Lang=""/>
  <Shape xmlns="" ID="EiXzM75J2KeWtnn8TcVhnvj1IFw=" Order="_x0031_" pdftag="_x005B_Artifact_x005D_" isBookmarkSet="no" bookmark="no"/>
  <Shape xmlns="" ID="4gqeilWkZC/T6G/gB1h+ivEz5XY=" pdftag="H2" isBookmarkSet="no" bookmark="yes" Order="_x0031_"/>
  <Shape xmlns="" ID="56FoFSWjlAdLC3rprPxAtM8auL8=" formula="no" pdftag="Figure" inline="no" isBookmarkSet="no" bookmark="no" artifact="_x0030_" validate="yes" Order="_x0032_" Lang=""/>
  <Shape xmlns="" ID="Xdav2sBZNJtxFg7DQh8PS76vd5g=" Order="_x0031_" formula="no" inline="no" isBookmarkSet="no" bookmark="no" validate="no" artifact="_x0031_" pdftag="_x005B_Artifact_x005D_" Lang=""/>
  <Shape xmlns="" ID="xMqYnDk/cHGRjptnifK3maZOMMI=" Order="_x0031_" pdftag="_x005B_Artifact_x005D_" isBookmarkSet="no" bookmark="no"/>
  <Shape xmlns="" ID="KCcNngjCTMoI09K5JAHlPPUyZF0=" pdftag="H2" isBookmarkSet="no" bookmark="yes" Order="_x0031_"/>
  <Shape xmlns="" ID="J39it1D68tG20ZwJ9C2hUnYhBIA=" formula="no" inline="no" isBookmarkSet="no" bookmark="no" pdftag="Figure" artifact="_x0030_" validate="yes" Order="_x0032_" Lang=""/>
  <Shape xmlns="" ID="bq72u+hYTDarWvjtZGQCK6Gpq40=" Order="_x0034_" pdftag="P" isBookmarkSet="no"/>
  <Shape xmlns="" ID="FHxj/3YWI8LQf4TNkOw/tP2lrho=" Order="_x0031_" formula="no" inline="no" isBookmarkSet="no" bookmark="no" validate="no" artifact="_x0031_" pdftag="_x005B_Artifact_x005D_" Lang=""/>
  <Shape xmlns="" ID="w/pLnSBtgeMg6RbTa5/QbFVsOEg=" pdftag="H2" isBookmarkSet="no" bookmark="yes" Order="_x0031_"/>
  <Shape xmlns="" ID="B8bZzQaCnKeLeQmXJjhuXPsK3R0=" Order="_x0031_" artifact="_x0031_" formula="no" inline="no" isBookmarkSet="no" bookmark="no" pdftag="_x005B_Artifact_x005D_" validate="no" Lang=""/>
  <Shape xmlns="" ID="Jbc1jvczu8vxkc9YQENe66Iz0Kk=" Order="_x0032_" pdftag="_x005B_Artifact_x005D_" isBookmarkSet="no" bookmark="no"/>
  <Shape xmlns="" ID="ghMjxB8EnDKj/VoWInvA1CRWiBs=" pdftag="H2" isBookmarkSet="no" bookmark="yes" Order="_x0032_"/>
  <Shape xmlns="" ID="KN7QIWMjoNWBpRdsrkGVuUUjUKY=" Order="_x0033_" artifact="_x0031_" pdftag="_x005B_Artifact_x005D_" validate="no" formula="no" inline="no"/>
  <Shape xmlns="" ID="HtDehxh0fxw8Dto3j2HYfttZVtk=" Order="_x0035_" pdftag="P" isBookmarkSet="no"/>
  <Shape xmlns="" ID="bh9+fFi44DOM7nryckvnLaAiLJM=" Order="_x0031_" artifact="_x0031_" formula="no" inline="no" isBookmarkSet="no" bookmark="no" pdftag="_x005B_Artifact_x005D_" validate="no" Lang=""/>
  <Shape xmlns="" ID="0pLE4VJjn7qTIXVYSuSkoFaGmjo=" Order="_x0031_" artifact="_x0031_" formula="no" inline="no" isBookmarkSet="no" bookmark="no" pdftag="_x005B_Artifact_x005D_" validate="no" Lang=""/>
  <Shape xmlns="" ID="lh0DG+t0ax2g8zkYxqNYFMLvdE4=" Order="_x0031_" pdftag="_x005B_Artifact_x005D_" isBookmarkSet="no" bookmark="no"/>
  <Shape xmlns="" ID="FTAe70T7Kh1qcMdUI6BkrD3NCkQ=" pdftag="H2" isBookmarkSet="no" bookmark="yes" Order="_x0031_"/>
  <Shape xmlns="" ID="QJR+hAVp99zqfA0jaGL+MqD9jKU=" pdftag="P" isBookmarkSet="no" bookmark="no" Order="_x0032_"/>
  <Shape xmlns="" ID="4GS88n8fQG3S477t2wW+FLTAkNo=" Order="_x0031_" artifact="_x0031_" formula="no" inline="no" isBookmarkSet="no" bookmark="no" pdftag="_x005B_Artifact_x005D_" validate="no" Lang=""/>
  <Shape xmlns="" ID="UAKZ2fuPjGZevGnxdDAn1zq5xHQ=" pdftag="P" isBookmarkSet="no" bookmark="no" Order="_x0033_"/>
  <SubText xmlns="" ID="5KaFnF++UQ60z+4fTNG6IW/dtcU=" ActualText=""/>
  <SubText xmlns="" ID="ZAS1E17PXD69qFmbzZT1MD9gc3E=" ActualText=""/>
  <SubText xmlns="" ID="vNlqHnPlTvjh2fnvExherXxlEaU=" ActualText=""/>
  <SubText xmlns="" ID="MiM5W9OAMXO+8f41rEBdaN+h+Pk=" ActualText=""/>
  <SubText xmlns="" ID="nyrDhw7U/IQrZ+AqBIt138mkGfk=" ActualText=""/>
  <SubText xmlns="" ID="8zWtgZpb0WRNPRc2IdkQlx2c2Jg=" ActualText="State_x0020_Water_x0020_Board_x002F_Allensworth_x0020_Meeting_x0020_November_x0020_9_x002C__x0020_2023_x0020_State_x0020_Water_x0020_Board_x002F_Allensworth_x0020_Meeting_x0020_December_x0020_19_x002C__x0020_2023_x0020_State_x0020_Water_x0020_Board_x002F_Allensworth_x0020_Meeting_x0020_January_x0020_9_x002C__x0020_2024_x0020_Designation_x0020_letter_x0020_January_x0020_19_x002C__x0020_2024_x0020_State_x0020_Water_x0020_Board_x002F_Allensworth_x0020_Meeting_x0020_March_x0020_25_x002C__x0020_2024_x0020_Public_x0020_Notice_x0020_May_x0020_14_x002C__x0020_2024_x0020_Public_x0020_Period_x0020_Comment_x0020_Start_x0020_May_x0020_14_x002C__x0020_2024_x0020_Public_x0020_Meeting_x0020_June_x0020_13_x002C__x0020_2024_x0020_Public_x0020_Comment_x0020_Period_x0020_End_x0020_June_x0020_20_x002C__x0020_2024_x0020_Next_x0020_Step:_x0020_Legal_x0020_Appointment_x0020_of_x0020_Administrator"/>
  <SubText xmlns="" ID="ahxq/lyOhixRJDgl35HXO97Na6I=" ActualText=""/>
  <SubText xmlns="" ID="/i+nv0b2hQdkZ+cMxWnWAIJZ0bw=" ActualText=""/>
  <SubText xmlns="" ID="jYohREeCABL5E79FYNR0P7Rtrwo=" ActualText=""/>
  <SubText xmlns="" ID="56FoFSWjlAdLC3rprPxAtM8auL8=" ActualText=""/>
  <SubText xmlns="" ID="Xdav2sBZNJtxFg7DQh8PS76vd5g=" ActualText=""/>
  <SubText xmlns="" ID="J39it1D68tG20ZwJ9C2hUnYhBIA=" ActualText=""/>
  <SubText xmlns="" ID="FHxj/3YWI8LQf4TNkOw/tP2lrho=" ActualText=""/>
  <Shape xmlns="" ID="DPMVyQ7y7jvapRKK8nn4A5vhHUM=" pdftag="Figure" isBookmarkSet="no" bookmark="no" artifact="_x0031_" formula="no" inline="no" Lang="" validate="no" Order="_x0034_"/>
  <Shape xmlns="" ID="UvQCa+/58LUMvPWGAk+b2uqpejw=" pdftag="Figure" isBookmarkSet="no" artifact="_x0031_" formula="no" inline="no" bookmark="no" validate="no" Order="_x0031_" Lang=""/>
  <Shape xmlns="" ID="RSmkD70tXpcgOeQYBInD1PT7f3Q=" pdftag="_x005B_Artifact_x005D_" isBookmarkSet="no" bookmark="no" Order="_x002D_1"/>
  <Shape xmlns="" ID="Qz5P+t2gV3Praq+f71d3yTDPBGM=" pdftag="_x005B_Artifact_x005D_" isBookmarkSet="no" bookmark="no" Order="_x002D_1"/>
  <Shape xmlns="" ID="tmax1WzzOZQ1PpLDxv2Ql3iIKXY=" pdftag="_x005B_Artifact_x005D_" isBookmarkSet="no" bookmark="no" Order="_x002D_1"/>
  <Shape xmlns="" ID="RMi51957NenX+K9JOj2zdRJTTGQ=" pdftag="P" isBookmarkSet="no" bookmark="no" Order="_x0034_"/>
  <Shape xmlns="" ID="roOE8KHtZ6zD8U6+8HLeM9wSNRo=" Order="_x0032_" artifact="_x0031_" formula="no" inline="no" isBookmarkSet="no" bookmark="no" Lang="" pdftag="_x005B_Artifact_x005D_" validate="no"/>
  <Shape xmlns="" ID="xurLjyBouKSz26GbcQdqGlylXpc=" Order="_x0032_" pdftag="_x005B_Artifact_x005D_" isBookmarkSet="no" bookmark="no"/>
  <Shape xmlns="" ID="imrjpWe1AOH/ILmyAW6baiBtmAU=" pdftag="P" isBookmarkSet="no" bookmark="no" Order="_x0034_"/>
  <Shape xmlns="" ID="xKpfA4W/tD+tTlCOQCy0VpyfAsA=" pdftag="P" isBookmarkSet="no" bookmark="no" Order="_x0034_"/>
  <Shape xmlns="" ID="3/S1w/PGmOSySothY74d7uY/0cc=" Order="_x0032_" pdftag="_x005B_Artifact_x005D_" isBookmarkSet="no" bookmark="no"/>
  <Shape xmlns="" ID="TkMKFg0Kz+AbDXNwGljMsYbcNqI=" pdftag="P" isBookmarkSet="no" bookmark="no" Order="_x0033_"/>
  <Shape xmlns="" ID="PSzNAZ8a7boupJVRZKMYlJ1dFoM=" pdftag="P" isBookmarkSet="no" bookmark="no" Order="_x0034_"/>
  <Shape xmlns="" ID="bneuIN2tDE/I70v9UlV5EEl+sz8=" Order="_x0032_" pdftag="_x005B_Artifact_x005D_" isBookmarkSet="no" bookmark="no"/>
  <Shape xmlns="" ID="fRegAtflaPKN27+nxcHY7rJm6rU=" Order="_x0036_" pdftag="P" isBookmarkSet="no" bookmark="no"/>
  <Shape xmlns="" ID="VEHKGcTA9K3ebVXrZVXV6G1PfjI=" Order="_x0031_" pdftag="_x005B_Artifact_x005D_" isBookmarkSet="no" bookmark="no"/>
  <Shape xmlns="" ID="//NKGrAabciKQG90KmTazfEwdQw=" pdftag="P" isBookmarkSet="no" bookmark="no" Order="_x0034_"/>
  <Shape xmlns="" ID="uc2IsULhqGDCyqyxZ81ekn4i43k=" pdftag="P" isBookmarkSet="no" bookmark="no" Order="_x0033_"/>
  <Shape xmlns="" ID="urOI4F2YEtSVnlj05hgB5DCx518=" Order="_x0031_" pdftag="_x005B_Artifact_x005D_" isBookmarkSet="no" bookmark="no"/>
  <Shape xmlns="" ID="0iUf+OMAMamCiv+34Bp0vXYR244=" pdftag="P" isBookmarkSet="no" bookmark="no" Order="_x0033_"/>
  <Shape xmlns="" ID="S0IGdCSUwZCJ1KCaUN5lS4LW3zs=" pdftag="P" isBookmarkSet="no" bookmark="no" Order="_x0033_"/>
  <Shape xmlns="" ID="IQdGq8swBV1xhjtQe7Wtsa8+f8A=" pdftag="P" isBookmarkSet="no" bookmark="no" Order="_x0033_"/>
  <Shape xmlns="" ID="84BH5Enoc4fBc6WnYVIrR2sTCPg=" pdftag="P" isBookmarkSet="no" bookmark="no" Order="_x0033_"/>
  <Shape xmlns="" ID="TimgxER7wU/U0bKUrBVieJb0HMA=" pdftag="P" isBookmarkSet="no" bookmark="no" Order="_x0034_"/>
  <Shape xmlns="" ID="nT1QxeD1NORiMZbqfNd2OhimHH8=" Order="_x0031_" artifact="_x0031_" formula="no" inline="no" isBookmarkSet="no" bookmark="no" Lang="" pdftag="_x005B_Artifact_x005D_" validate="no"/>
  <Shape xmlns="" ID="pcYRwctNqfpJTTm+3fH2C4Fgcuc=" pdftag="P" isBookmarkSet="no" bookmark="no" Order="_x0033_"/>
  <Shape xmlns="" ID="VFGwnhAOSAizbUyBbswZ+yqZMOM=" Order="_x0031_" pdftag="_x005B_Artifact_x005D_" isBookmarkSet="no" bookmark="no"/>
  <Shape xmlns="" ID="we+zP+zzF6GggCDIjge2Plg1NvM=" pdftag="P" isBookmarkSet="no" bookmark="no" Order="_x0033_"/>
  <Shape xmlns="" ID="iwY5ilsfCIQCFg7Q52HZdcbERUM=" Order="_x0031_" artifact="_x0031_" formula="no" inline="no" isBookmarkSet="no" bookmark="no" pdftag="_x005B_Artifact_x005D_" validate="no"/>
  <Shape xmlns="" ID="PKSlxzoctI/nCEdi9gJ7BUuY7M0=" Order="_x0036_" artifact="_x0031_" formula="no" inline="no" isBookmarkSet="no" bookmark="no" Lang="" pdftag="_x005B_Artifact_x005D_" validate="no"/>
  <Shape xmlns="" ID="W5w1jTYcu3Syga1VxcTzBM+SObY=" Order="_x0031_" pdftag="_x005B_Artifact_x005D_" isBookmarkSet="no" bookmark="no"/>
  <Shape xmlns="" ID="R3ZhCk/xmItfVdSm39kpG98vKOM=" pdftag="P" isBookmarkSet="no" bookmark="no" Order="_x0034_"/>
  <Shape xmlns="" ID="D8BlEKON3vWGEjqFCzy9GdpvJMs=" pdftag="P" isBookmarkSet="no" bookmark="no" Order="_x0033_"/>
  <Shape xmlns="" ID="0Fsw/SqNzHRwVWQydR2GtHUnYnQ=" pdftag="P" isBookmarkSet="no" bookmark="no" Order="_x0033_"/>
  <Shape xmlns="" ID="/f8xSM0jnU0MiOkfKEQeMV5enbM=" pdftag="P" isBookmarkSet="no" bookmark="no" Order="_x0034_"/>
  <Shape xmlns="" ID="2SpxyABp86Z23zjsJSdot3RdtlU=" pdftag="P" isBookmarkSet="no" bookmark="no" Order="_x0033_"/>
  <Shape xmlns="" ID="kBxCHm7hG5TXLel3BhO74jpFIVQ=" pdftag="P" isBookmarkSet="no" bookmark="no" Order="_x0033_"/>
  <Shape xmlns="" ID="IQFVW/RMQ0TujCX1xFjENb03cgk=" pdftag="P" isBookmarkSet="no" bookmark="no" Order="_x0033_"/>
  <Shape xmlns="" ID="4i3OGUF8fuSzyoIkRhhvJbl5Bfc=" pdftag="P" isBookmarkSet="no" bookmark="no" Order="_x0033_"/>
  <Shape xmlns="" ID="n/DDb3ZcLqkXpFj1ccxrLnic0Lg=" pdftag="P" isBookmarkSet="no" bookmark="no" Order="_x0033_"/>
  <Shape xmlns="" ID="7IXi7p5VeSj/sXMzCNpcyebt+jo=" pdftag="P" isBookmarkSet="no" bookmark="no" Order="_x0033_"/>
  <Shape xmlns="" ID="LDx0WHw9Jo32u+W5vwZZK87hXyY=" pdftag="P" isBookmarkSet="no" bookmark="no" Order="_x0032_"/>
  <Shape xmlns="" ID="HL6qg6W6BBjQK22sEMeO6i4s12k=" pdftag="P" isBookmarkSet="no" bookmark="no" Order="_x0033_"/>
  <Shape xmlns="" ID="lw4jlimasyB4zJxXchncoBfrCuE=" pdftag="P" isBookmarkSet="no" bookmark="no" Order="_x0032_"/>
  <Shape xmlns="" ID="ORIHd9Kk7yqXMQ5w0cOkUC0fwIA=" pdftag="P" isBookmarkSet="no" bookmark="no" Order="_x0035_"/>
  <table xmlns="" ID="KDdI12RXSFcq69AiZeC3F7hkkL8=" Exclude="no" LinkedHeaders="" Scope="" type="_x0030_" HRows="_x0031_" HCols="_x0031_" Summary="" TableLinerizing="H" Header="no" Caption="no"/>
  <table xmlns="" ID="3+yassBcJ3BWkyqmR6Ojbr3mv5Q=" Exclude="no" LinkedHeaders="" Scope="" Header="no" Caption="no"/>
  <table xmlns="" ID="hJkvQQR27LzZbChkN01Tci7m190=" Exclude="no" LinkedHeaders="" Scope="" Header="no" Caption="no"/>
  <table xmlns="" ID="/17L2k6Z3Ba/+3r7vz5DA07fgWo=" Exclude="no" LinkedHeaders="" Scope="" Header="no" Caption="no"/>
  <table xmlns="" ID="o3aNI2DnjpynQD2T8qqcqROASck=" Exclude="no" LinkedHeaders="" Scope="" Header="no" Caption="no"/>
  <table xmlns="" ID="QhZceiNlUj84if5hybPDC1p3R7s=" Exclude="no" LinkedHeaders="" Scope="" Header="no" Caption="no"/>
  <table xmlns="" ID="SdGLAxd3tMcd1UQ0NRsThi1Vp/o=" Exclude="no" LinkedHeaders="" Scope="" Header="no" Caption="no"/>
  <table xmlns="" ID="1shbkU+GGT7dZiVpmYaolCDRe2k=" Exclude="no" LinkedHeaders="" Scope="" Header="no" Caption="no"/>
  <table xmlns="" ID="F3xuMcc276cN4lj+hpHPl0YEEt8=" Exclude="no" LinkedHeaders="" Scope="" Header="no" Caption="no"/>
  <table xmlns="" ID="GQHZgjbXkJPKBOD/SlsGWE6s6vk=" Exclude="no" LinkedHeaders="" Scope="" Header="no" Caption="no"/>
  <table xmlns="" ID="551hG6rFHSZWUrLflaR7c03CllY=" Exclude="no" LinkedHeaders="" Scope="" Header="no" Caption="no"/>
  <table xmlns="" ID="3H7+mv8ANET/nnXgti5/Cex3H2A=" Exclude="no" LinkedHeaders="" Scope="" Header="no" Caption="no"/>
  <table xmlns="" ID="2gTOn79sC1PZb3qfG9T2Qwsgi9s=" Exclude="no" LinkedHeaders="" Scope="" Header="no" Caption="no"/>
  <table xmlns="" ID="wxBi6uVQS0ztlUnySLtetHa7pD4=" Exclude="no" LinkedHeaders="" Scope="" Header="no" Caption="no"/>
  <table xmlns="" ID="g6vjvj7TDMKJok5PaQx25spx+sA=" Exclude="no" LinkedHeaders="" Scope="" Header="no" Caption="no"/>
  <table xmlns="" ID="YNm6KpF4UoLtDea2aUf9z8PNBMQ=" Exclude="no" LinkedHeaders="" Scope="" Header="no" Caption="no"/>
  <table xmlns="" ID="iF/Fp8/hFVQu8eOEucRQMdYQL9s=" Exclude="no" LinkedHeaders="" Scope="" Header="no" Caption="no"/>
  <table xmlns="" ID="eR4NVLET70MTlnore2/oNWuAZGM=" Exclude="no" LinkedHeaders="" Scope="" Header="no" Caption="no"/>
  <Shape xmlns="" ID="/CiBHuwyb/ofrsibX/yx9yrUnSk=" pdftag="_x005B_Artifact_x005D_" isBookmarkSet="no" bookmark="no" Order="_x002D_1"/>
  <Shape xmlns="" ID="ktN95yYcEPtlxhnH2P/dXtPLqig=" pdftag="_x005B_Artifact_x005D_" isBookmarkSet="no" bookmark="no" Order="_x002D_1"/>
  <Shape xmlns="" ID="ZFHR1eruM4NMz5pE2+bbGUjM/wE=" pdftag="H2" isBookmarkSet="no" bookmark="yes" Order="_x0031_"/>
  <Shape xmlns="" ID="nYyAx6FJnAXDEzYYRSsrWrFfmcw=" pdftag="H2" isBookmarkSet="no" bookmark="yes" Order="_x0031_"/>
  <Shape xmlns="" ID="ujqo26KlKubuCx0DPl9Rh5WHiOM=" pdftag="_x005B_Artifact_x005D_" isBookmarkSet="no" bookmark="no" Order="_x002D_1"/>
  <Shape xmlns="" ID="oeiM/F6juv581WuIYuD52f7SKks=" pdftag="P" isBookmarkSet="no" bookmark="no" Order="_x0032_"/>
  <HyperLink xmlns="" ID="DOtpf0ELJJuiFh7yFpE4kOEygUU=23292303373.33496_357.4662" plainAltText="DDW-Administrator_x0040_waterboards.ca.gov" language="" Lang=""/>
  <Shape xmlns="" ID="KMDnFCF2zP7Agf44jdiYoEiXLbI=" Order="_x0031_" artifact="_x0031_" pdftag="_x005B_Artifact_x005D_" formula="no" inline="no" isBookmarkSet="no" bookmark="no" validate="no" Lang=""/>
  <Shape xmlns="" ID="cF+Gl1APuL1fHenWL1HFrSqo1Sc=" Order="_x0031_" pdftag="_x005B_Artifact_x005D_" isBookmarkSet="no" bookmark="no"/>
  <Shape xmlns="" ID="5kHODxim2Xc0dM+7pguWhjuHaek=" pdftag="H2" isBookmarkSet="no" bookmark="yes" Order="_x0031_"/>
  <Shape xmlns="" ID="XRczRtP7PllIjc01LcBjGd/h4Rs=" pdftag="P" isBookmarkSet="no" bookmark="no" Order="_x0032_"/>
  <Shape xmlns="" ID="RMNKWFteWgy+NisEoLsWmW+mA/Y=" formula="no" pdftag="Figure" inline="no" artifact="_x0030_" isBookmarkSet="no" bookmark="no" validate="no" Order="_x0033_" Lang=""/>
  <Shape xmlns="" ID="lz2OKMmeFbNBkb9h/Ri2ORihJfo=" Order="_x0031_" formula="no" artifact="_x0031_" pdftag="_x005B_Artifact_x005D_" inline="no" isBookmarkSet="no" bookmark="no" validate="no" Lang=""/>
  <Shape xmlns="" ID="3q8yUrFF13IAX07oOBmYOQYOwYE=" Order="_x0031_" pdftag="_x005B_Artifact_x005D_" isBookmarkSet="no" bookmark="no"/>
  <Shape xmlns="" ID="gQdGAwIGXkKeOmM440YkQRJJ3HE=" pdftag="P" isBookmarkSet="no" bookmark="no" Order="_x0032_"/>
  <Shape xmlns="" ID="+OrrErd8v1HDckSmWl5av7t54yA=" pdftag="H2" isBookmarkSet="no" bookmark="yes" Order="_x0031_"/>
  <Shape xmlns="" ID="BiIOi4MA/dzDQS8voV/7JcuAHk8=" Order="_x0031_" pdftag="_x005B_Artifact_x005D_" isBookmarkSet="no" bookmark="no"/>
  <Shape xmlns="" ID="/ZHckU1VIh6F6Jc9JxoBN2gpOyQ=" pdftag="H2" isBookmarkSet="no" bookmark="yes" Order="_x0031_"/>
  <Shape xmlns="" ID="kDi6gXjeDl4EphVrzEwBu3eEPzo=" pdftag="P" isBookmarkSet="no" bookmark="no" Order="_x0032_"/>
  <Shape xmlns="" ID="DjR8yB6KEIpYhp+98H8j2TegmDw=" Order="_x0034_" artifact="_x0031_" pdftag="_x005B_Artifact_x005D_" formula="no" inline="no" isBookmarkSet="no" bookmark="no" validate="no" Lang=""/>
  <Shape xmlns="" ID="mK8coZmVt181MqW28++R7WpDb1g=" Order="_x0031_" artifact="_x0031_" pdftag="_x005B_Artifact_x005D_" formula="no" inline="no" isBookmarkSet="no" bookmark="no" validate="no" Lang=""/>
  <Shape xmlns="" ID="PEavfMu8tK2e3e+hQU+CT+zICWU=" Order="_x0031_" pdftag="_x005B_Artifact_x005D_" isBookmarkSet="no" bookmark="no"/>
  <Shape xmlns="" ID="te60V0EbgW9MFZvjLfTyl+8lAmo=" pdftag="H2" isBookmarkSet="no" bookmark="yes" Order="_x0031_"/>
  <Shape xmlns="" ID="JW7ltqzBefzy+/O6C4c6yG+tozM=" pdftag="P" isBookmarkSet="no" bookmark="no" Order="_x0032_"/>
  <Shape xmlns="" ID="TcpG00S1F/rihvX9cX9eFUzIjXE=" Order="_x0035_" artifact="_x0031_" pdftag="_x005B_Artifact_x005D_" formula="no" inline="no" isBookmarkSet="no" bookmark="no" validate="no" Lang=""/>
  <Shape xmlns="" ID="PACODiMSCg6AGEKFtcJnVPCzzGM=" Order="_x0031_" artifact="_x0031_" pdftag="_x005B_Artifact_x005D_" formula="no" inline="no" isBookmarkSet="no" bookmark="no" validate="no" Lang=""/>
  <Shape xmlns="" ID="ByyZgf4r1wMGsnlPeq1aInntsyM=" Order="_x0031_" pdftag="_x005B_Artifact_x005D_" isBookmarkSet="no" bookmark="no"/>
  <Shape xmlns="" ID="CJnSRxXw2rzKtSgZaG3FP5Of3Mk=" pdftag="H2" isBookmarkSet="no" bookmark="yes" Order="_x0031_"/>
  <Shape xmlns="" ID="1AYjILYIU9UM69Nh0xyr8WN6asI=" formula="no" artifact="_x0030_" pdftag="Figure" inline="no" isBookmarkSet="no" bookmark="no" validate="no" Order="_x0032_" Lang=""/>
  <Shape xmlns="" ID="JTddXcU6db0/UPfnTo4zAxliPhY=" Order="_x0031_" pdftag="_x005B_Artifact_x005D_" isBookmarkSet="no" bookmark="no"/>
  <Shape xmlns="" ID="RJRLs1iBoygUs0zuUFJbpz0Guo8=" pdftag="H2" isBookmarkSet="no" bookmark="yes" Order="_x0031_"/>
  <Shape xmlns="" ID="2C+a1kT9UghXqJVd9sr4xbC157w=" formula="no" pdftag="Figure" artifact="_x0030_" inline="no" isBookmarkSet="no" bookmark="no" validate="no" Order="_x0032_" Lang=""/>
  <Shape xmlns="" ID="t6zUOLRqzhlFHe6N3BTKYlaygh8=" Order="_x0031_" formula="no" artifact="_x0031_" pdftag="_x005B_Artifact_x005D_" inline="no" isBookmarkSet="no" bookmark="no" validate="no" Lang=""/>
  <Shape xmlns="" ID="6AVhhUpenwep8CaLvoj9mVRqgi8=" Order="_x0031_" pdftag="_x005B_Artifact_x005D_" isBookmarkSet="no" bookmark="no"/>
  <Shape xmlns="" ID="iz1SyAc6MJTmbiv1BHBMM/WHIko=" pdftag="H2" isBookmarkSet="no" bookmark="yes" Order="_x0031_"/>
  <Shape xmlns="" ID="fLvumNqJJl6BRlSuoZZlRSNZ4F0=" formula="no" artifact="_x0030_" pdftag="Figure" inline="no" isBookmarkSet="no" bookmark="no" validate="no" Order="_x0032_" Lang=""/>
  <Shape xmlns="" ID="5Hh8xKjXPlg+uj8pSmyTH+r7N5Y=" Order="_x0031_" formula="no" artifact="_x0031_" pdftag="_x005B_Artifact_x005D_" inline="no" isBookmarkSet="no" bookmark="no" validate="no" Lang=""/>
  <Shape xmlns="" ID="Bv76XLNXeOWZy6BBItPbG01JRPg=" pdftag="H2" isBookmarkSet="no" bookmark="yes" Order="_x0031_"/>
  <Shape xmlns="" ID="owOZLno0cNDsxofWb9g2gDvxEQk=" Order="_x0031_" artifact="_x0031_" pdftag="_x005B_Artifact_x005D_" formula="no" inline="no" isBookmarkSet="no" bookmark="no" validate="no" Lang=""/>
  <Shape xmlns="" ID="IKH1tjsCI4Pc7lpt30iaNm+iu+s=" Order="_x0031_" pdftag="_x005B_Artifact_x005D_" isBookmarkSet="no" bookmark="no"/>
  <Shape xmlns="" ID="WrsWlwcR1HGT7iTNg2QJwUQuLUc=" pdftag="H2" isBookmarkSet="no" bookmark="yes" Order="_x0031_"/>
  <Shape xmlns="" ID="EUHEJGRrn5cDUwybofPp9VYTMss=" pdftag="P" isBookmarkSet="no" bookmark="no" Order="_x0032_"/>
  <Shape xmlns="" ID="kw8Gu/zSVX/VtkrtmrDWQncafLs=" Order="_x0032_" artifact="_x0031_" pdftag="_x005B_Artifact_x005D_" formula="no" inline="no" isBookmarkSet="no" bookmark="no" validate="no" Lang=""/>
  <Shape xmlns="" ID="OjLeyqVBdmOajW4K9m0U3xSKpa4=" Order="_x0031_" artifact="_x0031_" pdftag="_x005B_Artifact_x005D_" formula="no" inline="no" isBookmarkSet="no" bookmark="no" validate="no" Lang=""/>
  <Shape xmlns="" ID="9gKR7mRqO/yncDjSl9pX+56JjV8=" Order="_x0031_" artifact="_x0031_" pdftag="_x005B_Artifact_x005D_" formula="no" inline="no" isBookmarkSet="no" bookmark="no" validate="no" Lang=""/>
  <Shape xmlns="" ID="EF1apZXRkUHkaU2slHvBKA9qYyk=" Order="_x0031_" pdftag="_x005B_Artifact_x005D_" isBookmarkSet="no" bookmark="no"/>
  <Shape xmlns="" ID="9IHFQikFTN9fl1nXAjKxqnE8LhU=" pdftag="H2" isBookmarkSet="no" bookmark="yes" Order="_x0031_"/>
  <Shape xmlns="" ID="DOtpf0ELJJuiFh7yFpE4kOEygUU=" pdftag="P" isBookmarkSet="no" bookmark="no" Order="_x0032_"/>
  <Shape xmlns="" ID="USt5x9sRo+ENTrRmV3CW5veJ+/s=" Order="_x0031_" artifact="_x0031_" pdftag="_x005B_Artifact_x005D_" formula="no" inline="no" isBookmarkSet="no" bookmark="no" validate="no" Lang=""/>
  <Shape xmlns="" ID="o8L5YP/R8pCthgw2dtpJupgCU20=" pdftag="P" isBookmarkSet="no" bookmark="no" Order="_x0033_"/>
  <SubText xmlns="" ID="RMNKWFteWgy+NisEoLsWmW+mA/Y=" ActualText=""/>
  <SubText xmlns="" ID="lz2OKMmeFbNBkb9h/Ri2ORihJfo=" ActualText=""/>
  <SubText xmlns="" ID="1AYjILYIU9UM69Nh0xyr8WN6asI=" ActualText=""/>
  <SubText xmlns="" ID="2C+a1kT9UghXqJVd9sr4xbC157w=" ActualText=""/>
  <SubText xmlns="" ID="t6zUOLRqzhlFHe6N3BTKYlaygh8=" ActualText=""/>
  <SubText xmlns="" ID="fLvumNqJJl6BRlSuoZZlRSNZ4F0=" ActualText=""/>
  <SubText xmlns="" ID="5Hh8xKjXPlg+uj8pSmyTH+r7N5Y=" ActualText=""/>
</PAW>
</file>

<file path=customXml/item4.xml><?xml version="1.0" encoding="utf-8"?>
<p:properties xmlns:p="http://schemas.microsoft.com/office/2006/metadata/properties" xmlns:xsi="http://www.w3.org/2001/XMLSchema-instance" xmlns:pc="http://schemas.microsoft.com/office/infopath/2007/PartnerControls">
  <documentManagement>
    <TaxCatchAll xmlns="851dfaa3-aae8-4c03-b90c-7dd4a6526d0d" xsi:nil="true"/>
    <SharedWithUsers xmlns="851dfaa3-aae8-4c03-b90c-7dd4a6526d0d">
      <UserInfo>
        <DisplayName>Ortiz, Michael@Waterboards</DisplayName>
        <AccountId>9931</AccountId>
        <AccountType/>
      </UserInfo>
      <UserInfo>
        <DisplayName>Romans, Brita@Waterboards</DisplayName>
        <AccountId>19603</AccountId>
        <AccountType/>
      </UserInfo>
      <UserInfo>
        <DisplayName>Potter, Bryan@Waterboards</DisplayName>
        <AccountId>1379</AccountId>
        <AccountType/>
      </UserInfo>
    </SharedWithUsers>
    <lcf76f155ced4ddcb4097134ff3c332f xmlns="ebf38f83-bcbd-4259-96f6-196e1f08e85b">
      <Terms xmlns="http://schemas.microsoft.com/office/infopath/2007/PartnerControls"/>
    </lcf76f155ced4ddcb4097134ff3c332f>
    <Notes xmlns="ebf38f83-bcbd-4259-96f6-196e1f08e85b" xsi:nil="true"/>
  </documentManagement>
</p:properties>
</file>

<file path=customXml/itemProps1.xml><?xml version="1.0" encoding="utf-8"?>
<ds:datastoreItem xmlns:ds="http://schemas.openxmlformats.org/officeDocument/2006/customXml" ds:itemID="{762BA800-51EF-4602-BF55-4BABEA88F0BD}">
  <ds:schemaRefs>
    <ds:schemaRef ds:uri="851dfaa3-aae8-4c03-b90c-7dd4a6526d0d"/>
    <ds:schemaRef ds:uri="ebf38f83-bcbd-4259-96f6-196e1f08e8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BBE34E-E182-42F2-9678-24F110A46FC8}">
  <ds:schemaRefs>
    <ds:schemaRef ds:uri="http://schemas.microsoft.com/sharepoint/v3/contenttype/forms"/>
  </ds:schemaRefs>
</ds:datastoreItem>
</file>

<file path=customXml/itemProps3.xml><?xml version="1.0" encoding="utf-8"?>
<ds:datastoreItem xmlns:ds="http://schemas.openxmlformats.org/officeDocument/2006/customXml" ds:itemID="{03521835-8F4E-437A-ABE6-BAEBBFA42B82}">
  <ds:schemaRefs>
    <ds:schemaRef ds:uri=""/>
    <ds:schemaRef ds:uri="http://www.net-centric.com/PAWPP"/>
  </ds:schemaRefs>
</ds:datastoreItem>
</file>

<file path=customXml/itemProps4.xml><?xml version="1.0" encoding="utf-8"?>
<ds:datastoreItem xmlns:ds="http://schemas.openxmlformats.org/officeDocument/2006/customXml" ds:itemID="{1AE1DE1E-F48C-49CB-B826-372F78350463}">
  <ds:schemaRefs>
    <ds:schemaRef ds:uri="ebf38f83-bcbd-4259-96f6-196e1f08e85b"/>
    <ds:schemaRef ds:uri="http://schemas.microsoft.com/office/infopath/2007/PartnerControls"/>
    <ds:schemaRef ds:uri="http://purl.org/dc/dcmitype/"/>
    <ds:schemaRef ds:uri="851dfaa3-aae8-4c03-b90c-7dd4a6526d0d"/>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55</TotalTime>
  <Words>5380</Words>
  <Application>Microsoft Office PowerPoint</Application>
  <PresentationFormat>Widescreen</PresentationFormat>
  <Paragraphs>508</Paragraphs>
  <Slides>31</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ArialMT</vt:lpstr>
      <vt:lpstr>Calibri</vt:lpstr>
      <vt:lpstr>Calibri Light</vt:lpstr>
      <vt:lpstr>Courier New</vt:lpstr>
      <vt:lpstr>Myriad</vt:lpstr>
      <vt:lpstr>Office Theme</vt:lpstr>
      <vt:lpstr>1_Office Theme</vt:lpstr>
      <vt:lpstr>PowerPoint Presentation</vt:lpstr>
      <vt:lpstr>Allensworth Community Services District</vt:lpstr>
      <vt:lpstr>Water Board’s Mission Statement</vt:lpstr>
      <vt:lpstr>PowerPoint Presentation</vt:lpstr>
      <vt:lpstr>Meeting Agenda</vt:lpstr>
      <vt:lpstr>PowerPoint Presentation</vt:lpstr>
      <vt:lpstr>Infrastructure: Allensworth</vt:lpstr>
      <vt:lpstr>PowerPoint Presentation</vt:lpstr>
      <vt:lpstr>Water Quality: Arsenic</vt:lpstr>
      <vt:lpstr>Arsenic Levels in Wells</vt:lpstr>
      <vt:lpstr>Arsenic Levels in Blended Tank Water</vt:lpstr>
      <vt:lpstr>Other violations</vt:lpstr>
      <vt:lpstr>Technical, Managerial, and Financial Capacity</vt:lpstr>
      <vt:lpstr>Drought Planning: Senate Bill 552</vt:lpstr>
      <vt:lpstr>PowerPoint Presentation</vt:lpstr>
      <vt:lpstr>What is a Limited Scope Administrator? </vt:lpstr>
      <vt:lpstr>ADMINISTRATORS</vt:lpstr>
      <vt:lpstr>Administrator Appointment Process</vt:lpstr>
      <vt:lpstr>Potential Administrator for Allensworth CSD</vt:lpstr>
      <vt:lpstr>Potential Administrator for Allensworth CSD</vt:lpstr>
      <vt:lpstr>Scope of Work and Ultimate Goals</vt:lpstr>
      <vt:lpstr>Community Accountability and Engagement Plan</vt:lpstr>
      <vt:lpstr>Post-Administrator Drinking Water Service Plan</vt:lpstr>
      <vt:lpstr>Administrator Funding</vt:lpstr>
      <vt:lpstr>Stakeholder and Community Input</vt:lpstr>
      <vt:lpstr>Goals</vt:lpstr>
      <vt:lpstr>PowerPoint Presentation</vt:lpstr>
      <vt:lpstr>Comments? Questions?</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Allensworth CSD Administrator Public Meeting</dc:title>
  <dc:subject>SAFER Drinking Water Limited Scope Administrator</dc:subject>
  <dc:creator>California State Water Resources Control Board</dc:creator>
  <cp:keywords>California State Water Resources Control Board SAFER Program, SAFER Drinking Water Administrator</cp:keywords>
  <cp:lastModifiedBy>Rafique, Saeeda@Waterboards</cp:lastModifiedBy>
  <cp:revision>5</cp:revision>
  <cp:lastPrinted>2024-06-12T21:22:51Z</cp:lastPrinted>
  <dcterms:created xsi:type="dcterms:W3CDTF">2020-09-30T16:53:19Z</dcterms:created>
  <dcterms:modified xsi:type="dcterms:W3CDTF">2024-06-12T21:31:30Z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0x01010005DEBA1632DF654BADA9075A4D4EA4BA</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_ExtendedDescription">
    <vt:lpwstr/>
  </property>
  <property fmtid="{D5CDD505-2E9C-101B-9397-08002B2CF9AE}" pid="8" name="MediaServiceImageTags">
    <vt:lpwstr/>
  </property>
</Properties>
</file>