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55"/>
  </p:notesMasterIdLst>
  <p:handoutMasterIdLst>
    <p:handoutMasterId r:id="rId56"/>
  </p:handoutMasterIdLst>
  <p:sldIdLst>
    <p:sldId id="315" r:id="rId2"/>
    <p:sldId id="314" r:id="rId3"/>
    <p:sldId id="321" r:id="rId4"/>
    <p:sldId id="310" r:id="rId5"/>
    <p:sldId id="307" r:id="rId6"/>
    <p:sldId id="309" r:id="rId7"/>
    <p:sldId id="311" r:id="rId8"/>
    <p:sldId id="312" r:id="rId9"/>
    <p:sldId id="258" r:id="rId10"/>
    <p:sldId id="259" r:id="rId11"/>
    <p:sldId id="260" r:id="rId12"/>
    <p:sldId id="261" r:id="rId13"/>
    <p:sldId id="262" r:id="rId14"/>
    <p:sldId id="263" r:id="rId15"/>
    <p:sldId id="300" r:id="rId16"/>
    <p:sldId id="301" r:id="rId17"/>
    <p:sldId id="317" r:id="rId18"/>
    <p:sldId id="303" r:id="rId19"/>
    <p:sldId id="304" r:id="rId20"/>
    <p:sldId id="305" r:id="rId21"/>
    <p:sldId id="267" r:id="rId22"/>
    <p:sldId id="268" r:id="rId23"/>
    <p:sldId id="270" r:id="rId24"/>
    <p:sldId id="271" r:id="rId25"/>
    <p:sldId id="272" r:id="rId26"/>
    <p:sldId id="273" r:id="rId27"/>
    <p:sldId id="275" r:id="rId28"/>
    <p:sldId id="276" r:id="rId29"/>
    <p:sldId id="277" r:id="rId30"/>
    <p:sldId id="278" r:id="rId31"/>
    <p:sldId id="279" r:id="rId32"/>
    <p:sldId id="280" r:id="rId33"/>
    <p:sldId id="281" r:id="rId34"/>
    <p:sldId id="283" r:id="rId35"/>
    <p:sldId id="284" r:id="rId36"/>
    <p:sldId id="285" r:id="rId37"/>
    <p:sldId id="286" r:id="rId38"/>
    <p:sldId id="287" r:id="rId39"/>
    <p:sldId id="288" r:id="rId40"/>
    <p:sldId id="316" r:id="rId41"/>
    <p:sldId id="290" r:id="rId42"/>
    <p:sldId id="291" r:id="rId43"/>
    <p:sldId id="292" r:id="rId44"/>
    <p:sldId id="293" r:id="rId45"/>
    <p:sldId id="294" r:id="rId46"/>
    <p:sldId id="295" r:id="rId47"/>
    <p:sldId id="296" r:id="rId48"/>
    <p:sldId id="297" r:id="rId49"/>
    <p:sldId id="298" r:id="rId50"/>
    <p:sldId id="299" r:id="rId51"/>
    <p:sldId id="323" r:id="rId52"/>
    <p:sldId id="322" r:id="rId53"/>
    <p:sldId id="324" r:id="rId5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urton, Bruce@Waterboards" initials="BHB" lastIdx="7" clrIdx="0"/>
  <p:cmAuthor id="1" name="Killou, Wendy@Waterboards" initials="WKK" lastIdx="7" clrIdx="1"/>
  <p:cmAuthor id="2" name="Darrin Polhemus" initials="DLP" lastIdx="2" clrIdx="2"/>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128" y="-84"/>
      </p:cViewPr>
      <p:guideLst>
        <p:guide orient="horz" pos="2160"/>
        <p:guide pos="2880"/>
      </p:guideLst>
    </p:cSldViewPr>
  </p:slideViewPr>
  <p:notesTextViewPr>
    <p:cViewPr>
      <p:scale>
        <a:sx n="1" d="1"/>
        <a:sy n="1" d="1"/>
      </p:scale>
      <p:origin x="0" y="0"/>
    </p:cViewPr>
  </p:notesTextViewPr>
  <p:notesViewPr>
    <p:cSldViewPr>
      <p:cViewPr varScale="1">
        <p:scale>
          <a:sx n="54" d="100"/>
          <a:sy n="54" d="100"/>
        </p:scale>
        <p:origin x="-280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commentAuthors" Target="commentAuthors.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981200" y="0"/>
            <a:ext cx="3124200" cy="464820"/>
          </a:xfrm>
          <a:prstGeom prst="rect">
            <a:avLst/>
          </a:prstGeom>
        </p:spPr>
        <p:txBody>
          <a:bodyPr vert="horz" lIns="93177" tIns="46589" rIns="93177" bIns="46589" rtlCol="0"/>
          <a:lstStyle>
            <a:lvl1pPr algn="l">
              <a:defRPr sz="1200"/>
            </a:lvl1pPr>
          </a:lstStyle>
          <a:p>
            <a:endParaRPr lang="en-US" dirty="0" smtClean="0"/>
          </a:p>
          <a:p>
            <a:r>
              <a:rPr lang="en-US" dirty="0" smtClean="0"/>
              <a:t>Proposed </a:t>
            </a:r>
            <a:r>
              <a:rPr lang="en-US" dirty="0"/>
              <a:t>Revised Total Coliform Regulations</a:t>
            </a:r>
          </a:p>
          <a:p>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6" name="Slide Number Placeholder 5"/>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7B0FEC9E-F7CA-4679-8E49-240F3AF1E741}" type="slidenum">
              <a:rPr lang="en-US" smtClean="0"/>
              <a:t>‹#›</a:t>
            </a:fld>
            <a:endParaRPr lang="en-US"/>
          </a:p>
        </p:txBody>
      </p:sp>
    </p:spTree>
    <p:extLst>
      <p:ext uri="{BB962C8B-B14F-4D97-AF65-F5344CB8AC3E}">
        <p14:creationId xmlns:p14="http://schemas.microsoft.com/office/powerpoint/2010/main" val="19583075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FFF60C5-7302-4D1C-B7B1-BC857AD8B488}" type="datetimeFigureOut">
              <a:rPr lang="en-US" smtClean="0"/>
              <a:t>3/28/2017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8B9871B3-FAC1-4FC7-9BBD-EBA57CC67264}" type="slidenum">
              <a:rPr lang="en-US" smtClean="0"/>
              <a:t>‹#›</a:t>
            </a:fld>
            <a:endParaRPr lang="en-US" dirty="0"/>
          </a:p>
        </p:txBody>
      </p:sp>
    </p:spTree>
    <p:extLst>
      <p:ext uri="{BB962C8B-B14F-4D97-AF65-F5344CB8AC3E}">
        <p14:creationId xmlns:p14="http://schemas.microsoft.com/office/powerpoint/2010/main" val="39574050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purpose</a:t>
            </a:r>
            <a:r>
              <a:rPr lang="en-US" baseline="0" dirty="0" smtClean="0"/>
              <a:t> of this workshop is to go over in detail with you the draft California version of the Revised Total Coliform Rule; get you comments and hopefully answer your questions.  I want to emphasize two points; the regulation we are going to present today is a draft.  What is finally adopted will not be exactly what we present at the six workshops we are holding.  We expect to get feedback that will result in some changes. Second, we are interested in getting your feedback because we want this regulation to be as clear and concise as we can make it.  These workshops are intended to </a:t>
            </a:r>
            <a:r>
              <a:rPr lang="en-US" baseline="0" dirty="0" err="1" smtClean="0"/>
              <a:t>helo</a:t>
            </a:r>
            <a:r>
              <a:rPr lang="en-US" baseline="0" dirty="0" smtClean="0"/>
              <a:t> resolve any major issues that are identified before we get to the official 45 day  </a:t>
            </a:r>
            <a:endParaRPr lang="en-US" dirty="0"/>
          </a:p>
        </p:txBody>
      </p:sp>
      <p:sp>
        <p:nvSpPr>
          <p:cNvPr id="4" name="Slide Number Placeholder 3"/>
          <p:cNvSpPr>
            <a:spLocks noGrp="1"/>
          </p:cNvSpPr>
          <p:nvPr>
            <p:ph type="sldNum" sz="quarter" idx="10"/>
          </p:nvPr>
        </p:nvSpPr>
        <p:spPr/>
        <p:txBody>
          <a:bodyPr/>
          <a:lstStyle/>
          <a:p>
            <a:fld id="{8B9871B3-FAC1-4FC7-9BBD-EBA57CC67264}" type="slidenum">
              <a:rPr lang="en-US" smtClean="0"/>
              <a:t>1</a:t>
            </a:fld>
            <a:endParaRPr lang="en-US" dirty="0"/>
          </a:p>
        </p:txBody>
      </p:sp>
    </p:spTree>
    <p:extLst>
      <p:ext uri="{BB962C8B-B14F-4D97-AF65-F5344CB8AC3E}">
        <p14:creationId xmlns:p14="http://schemas.microsoft.com/office/powerpoint/2010/main" val="7438744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B9871B3-FAC1-4FC7-9BBD-EBA57CC67264}" type="slidenum">
              <a:rPr lang="en-US" smtClean="0"/>
              <a:t>6</a:t>
            </a:fld>
            <a:endParaRPr lang="en-US" dirty="0"/>
          </a:p>
        </p:txBody>
      </p:sp>
    </p:spTree>
    <p:extLst>
      <p:ext uri="{BB962C8B-B14F-4D97-AF65-F5344CB8AC3E}">
        <p14:creationId xmlns:p14="http://schemas.microsoft.com/office/powerpoint/2010/main" val="23757799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way the last two bullets are written it is possible for a water system to be in both categories.  The language in the draft </a:t>
            </a:r>
            <a:r>
              <a:rPr lang="en-US" baseline="0" dirty="0" err="1" smtClean="0"/>
              <a:t>reg</a:t>
            </a:r>
            <a:r>
              <a:rPr lang="en-US" baseline="0" dirty="0" smtClean="0"/>
              <a:t> will be revised so this is no longer possible in the final draft</a:t>
            </a:r>
            <a:endParaRPr lang="en-US" dirty="0"/>
          </a:p>
        </p:txBody>
      </p:sp>
      <p:sp>
        <p:nvSpPr>
          <p:cNvPr id="4" name="Slide Number Placeholder 3"/>
          <p:cNvSpPr>
            <a:spLocks noGrp="1"/>
          </p:cNvSpPr>
          <p:nvPr>
            <p:ph type="sldNum" sz="quarter" idx="10"/>
          </p:nvPr>
        </p:nvSpPr>
        <p:spPr/>
        <p:txBody>
          <a:bodyPr/>
          <a:lstStyle/>
          <a:p>
            <a:fld id="{8B9871B3-FAC1-4FC7-9BBD-EBA57CC67264}" type="slidenum">
              <a:rPr lang="en-US" smtClean="0"/>
              <a:t>13</a:t>
            </a:fld>
            <a:endParaRPr lang="en-US" dirty="0"/>
          </a:p>
        </p:txBody>
      </p:sp>
    </p:spTree>
    <p:extLst>
      <p:ext uri="{BB962C8B-B14F-4D97-AF65-F5344CB8AC3E}">
        <p14:creationId xmlns:p14="http://schemas.microsoft.com/office/powerpoint/2010/main" val="27583812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B9871B3-FAC1-4FC7-9BBD-EBA57CC67264}" type="slidenum">
              <a:rPr lang="en-US" smtClean="0"/>
              <a:t>23</a:t>
            </a:fld>
            <a:endParaRPr lang="en-US" dirty="0"/>
          </a:p>
        </p:txBody>
      </p:sp>
    </p:spTree>
    <p:extLst>
      <p:ext uri="{BB962C8B-B14F-4D97-AF65-F5344CB8AC3E}">
        <p14:creationId xmlns:p14="http://schemas.microsoft.com/office/powerpoint/2010/main" val="32228717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Appropriate pipe replacement and repair procedures</a:t>
            </a:r>
            <a:r>
              <a:rPr lang="en-US" baseline="0" dirty="0" smtClean="0"/>
              <a:t>, main flushing programs, proper operation and maintenance of storage tanks and reservoirs, cross-connection control, and continual maintenance of positive water pressure in all parts of the distribution system</a:t>
            </a:r>
            <a:endParaRPr lang="en-US" dirty="0"/>
          </a:p>
        </p:txBody>
      </p:sp>
      <p:sp>
        <p:nvSpPr>
          <p:cNvPr id="4" name="Slide Number Placeholder 3"/>
          <p:cNvSpPr>
            <a:spLocks noGrp="1"/>
          </p:cNvSpPr>
          <p:nvPr>
            <p:ph type="sldNum" sz="quarter" idx="10"/>
          </p:nvPr>
        </p:nvSpPr>
        <p:spPr/>
        <p:txBody>
          <a:bodyPr/>
          <a:lstStyle/>
          <a:p>
            <a:fld id="{E620F204-2233-4C6D-A332-128410FBC3A2}" type="slidenum">
              <a:rPr lang="en-US" smtClean="0"/>
              <a:t>41</a:t>
            </a:fld>
            <a:endParaRPr lang="en-US" dirty="0"/>
          </a:p>
        </p:txBody>
      </p:sp>
    </p:spTree>
    <p:extLst>
      <p:ext uri="{BB962C8B-B14F-4D97-AF65-F5344CB8AC3E}">
        <p14:creationId xmlns:p14="http://schemas.microsoft.com/office/powerpoint/2010/main" val="19592887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Appropriate pipe replacement and repair procedures</a:t>
            </a:r>
            <a:r>
              <a:rPr lang="en-US" baseline="0" dirty="0" smtClean="0"/>
              <a:t>, main flushing programs, proper operation and maintenance of storage tanks and reservoirs, cross-connection control, and continual maintenance of positive water pressure in all parts of the distribution system</a:t>
            </a:r>
            <a:endParaRPr lang="en-US" dirty="0"/>
          </a:p>
        </p:txBody>
      </p:sp>
      <p:sp>
        <p:nvSpPr>
          <p:cNvPr id="4" name="Slide Number Placeholder 3"/>
          <p:cNvSpPr>
            <a:spLocks noGrp="1"/>
          </p:cNvSpPr>
          <p:nvPr>
            <p:ph type="sldNum" sz="quarter" idx="10"/>
          </p:nvPr>
        </p:nvSpPr>
        <p:spPr/>
        <p:txBody>
          <a:bodyPr/>
          <a:lstStyle/>
          <a:p>
            <a:fld id="{E620F204-2233-4C6D-A332-128410FBC3A2}" type="slidenum">
              <a:rPr lang="en-US" smtClean="0"/>
              <a:t>42</a:t>
            </a:fld>
            <a:endParaRPr lang="en-US" dirty="0"/>
          </a:p>
        </p:txBody>
      </p:sp>
    </p:spTree>
    <p:extLst>
      <p:ext uri="{BB962C8B-B14F-4D97-AF65-F5344CB8AC3E}">
        <p14:creationId xmlns:p14="http://schemas.microsoft.com/office/powerpoint/2010/main" val="19592887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67F5737-0850-4B0B-B0D9-09DFCA59E820}" type="datetime1">
              <a:rPr lang="en-US" smtClean="0">
                <a:solidFill>
                  <a:srgbClr val="073E87"/>
                </a:solidFill>
              </a:rPr>
              <a:t>3/28/2017</a:t>
            </a:fld>
            <a:endParaRPr lang="en-US" dirty="0">
              <a:solidFill>
                <a:srgbClr val="073E87"/>
              </a:solidFill>
            </a:endParaRPr>
          </a:p>
        </p:txBody>
      </p:sp>
      <p:sp>
        <p:nvSpPr>
          <p:cNvPr id="5" name="Footer Placeholder 4"/>
          <p:cNvSpPr>
            <a:spLocks noGrp="1"/>
          </p:cNvSpPr>
          <p:nvPr>
            <p:ph type="ftr" sz="quarter" idx="11"/>
          </p:nvPr>
        </p:nvSpPr>
        <p:spPr/>
        <p:txBody>
          <a:bodyPr/>
          <a:lstStyle/>
          <a:p>
            <a:endParaRPr lang="en-US" dirty="0">
              <a:solidFill>
                <a:srgbClr val="073E87"/>
              </a:solidFill>
            </a:endParaRPr>
          </a:p>
        </p:txBody>
      </p:sp>
      <p:sp>
        <p:nvSpPr>
          <p:cNvPr id="6" name="Slide Number Placeholder 5"/>
          <p:cNvSpPr>
            <a:spLocks noGrp="1"/>
          </p:cNvSpPr>
          <p:nvPr>
            <p:ph type="sldNum" sz="quarter" idx="12"/>
          </p:nvPr>
        </p:nvSpPr>
        <p:spPr/>
        <p:txBody>
          <a:bodyPr/>
          <a:lstStyle/>
          <a:p>
            <a:fld id="{7FB9C470-7EC4-4C75-AF4B-7CDBDF44545F}" type="slidenum">
              <a:rPr lang="en-US" smtClean="0">
                <a:solidFill>
                  <a:srgbClr val="073E87"/>
                </a:solidFill>
              </a:rPr>
              <a:pPr/>
              <a:t>‹#›</a:t>
            </a:fld>
            <a:endParaRPr lang="en-US" dirty="0">
              <a:solidFill>
                <a:srgbClr val="073E87"/>
              </a:solidFill>
            </a:endParaRPr>
          </a:p>
        </p:txBody>
      </p:sp>
    </p:spTree>
    <p:extLst>
      <p:ext uri="{BB962C8B-B14F-4D97-AF65-F5344CB8AC3E}">
        <p14:creationId xmlns:p14="http://schemas.microsoft.com/office/powerpoint/2010/main" val="2057166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1C9D35-BEE8-4B59-85B3-35C09819AB83}" type="datetime1">
              <a:rPr lang="en-US" smtClean="0">
                <a:solidFill>
                  <a:srgbClr val="073E87"/>
                </a:solidFill>
              </a:rPr>
              <a:t>3/28/2017</a:t>
            </a:fld>
            <a:endParaRPr lang="en-US" dirty="0">
              <a:solidFill>
                <a:srgbClr val="073E87"/>
              </a:solidFill>
            </a:endParaRPr>
          </a:p>
        </p:txBody>
      </p:sp>
      <p:sp>
        <p:nvSpPr>
          <p:cNvPr id="5" name="Footer Placeholder 4"/>
          <p:cNvSpPr>
            <a:spLocks noGrp="1"/>
          </p:cNvSpPr>
          <p:nvPr>
            <p:ph type="ftr" sz="quarter" idx="11"/>
          </p:nvPr>
        </p:nvSpPr>
        <p:spPr/>
        <p:txBody>
          <a:bodyPr/>
          <a:lstStyle/>
          <a:p>
            <a:endParaRPr lang="en-US" dirty="0">
              <a:solidFill>
                <a:srgbClr val="073E87"/>
              </a:solidFill>
            </a:endParaRPr>
          </a:p>
        </p:txBody>
      </p:sp>
      <p:sp>
        <p:nvSpPr>
          <p:cNvPr id="6" name="Slide Number Placeholder 5"/>
          <p:cNvSpPr>
            <a:spLocks noGrp="1"/>
          </p:cNvSpPr>
          <p:nvPr>
            <p:ph type="sldNum" sz="quarter" idx="12"/>
          </p:nvPr>
        </p:nvSpPr>
        <p:spPr/>
        <p:txBody>
          <a:bodyPr/>
          <a:lstStyle/>
          <a:p>
            <a:fld id="{7FB9C470-7EC4-4C75-AF4B-7CDBDF44545F}" type="slidenum">
              <a:rPr lang="en-US" smtClean="0">
                <a:solidFill>
                  <a:srgbClr val="073E87"/>
                </a:solidFill>
              </a:rPr>
              <a:pPr/>
              <a:t>‹#›</a:t>
            </a:fld>
            <a:endParaRPr lang="en-US" dirty="0">
              <a:solidFill>
                <a:srgbClr val="073E87"/>
              </a:solidFill>
            </a:endParaRPr>
          </a:p>
        </p:txBody>
      </p:sp>
    </p:spTree>
    <p:extLst>
      <p:ext uri="{BB962C8B-B14F-4D97-AF65-F5344CB8AC3E}">
        <p14:creationId xmlns:p14="http://schemas.microsoft.com/office/powerpoint/2010/main" val="4192237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4" name="Date Placeholder 3"/>
          <p:cNvSpPr>
            <a:spLocks noGrp="1"/>
          </p:cNvSpPr>
          <p:nvPr>
            <p:ph type="dt" sz="half" idx="10"/>
          </p:nvPr>
        </p:nvSpPr>
        <p:spPr/>
        <p:txBody>
          <a:bodyPr/>
          <a:lstStyle/>
          <a:p>
            <a:fld id="{8AFD5963-96E7-438E-B2CF-0687D480F133}" type="datetime1">
              <a:rPr lang="en-US" smtClean="0">
                <a:solidFill>
                  <a:srgbClr val="073E87"/>
                </a:solidFill>
              </a:rPr>
              <a:t>3/28/2017</a:t>
            </a:fld>
            <a:endParaRPr lang="en-US" dirty="0">
              <a:solidFill>
                <a:srgbClr val="073E87"/>
              </a:solidFill>
            </a:endParaRPr>
          </a:p>
        </p:txBody>
      </p:sp>
      <p:sp>
        <p:nvSpPr>
          <p:cNvPr id="5" name="Footer Placeholder 4"/>
          <p:cNvSpPr>
            <a:spLocks noGrp="1"/>
          </p:cNvSpPr>
          <p:nvPr>
            <p:ph type="ftr" sz="quarter" idx="11"/>
          </p:nvPr>
        </p:nvSpPr>
        <p:spPr/>
        <p:txBody>
          <a:bodyPr/>
          <a:lstStyle/>
          <a:p>
            <a:endParaRPr lang="en-US" dirty="0">
              <a:solidFill>
                <a:srgbClr val="073E87"/>
              </a:solidFill>
            </a:endParaRPr>
          </a:p>
        </p:txBody>
      </p:sp>
      <p:sp>
        <p:nvSpPr>
          <p:cNvPr id="6" name="Slide Number Placeholder 5"/>
          <p:cNvSpPr>
            <a:spLocks noGrp="1"/>
          </p:cNvSpPr>
          <p:nvPr>
            <p:ph type="sldNum" sz="quarter" idx="12"/>
          </p:nvPr>
        </p:nvSpPr>
        <p:spPr/>
        <p:txBody>
          <a:bodyPr/>
          <a:lstStyle/>
          <a:p>
            <a:fld id="{7FB9C470-7EC4-4C75-AF4B-7CDBDF44545F}" type="slidenum">
              <a:rPr lang="en-US" smtClean="0">
                <a:solidFill>
                  <a:srgbClr val="073E87"/>
                </a:solidFill>
              </a:rPr>
              <a:pPr/>
              <a:t>‹#›</a:t>
            </a:fld>
            <a:endParaRPr lang="en-US" dirty="0">
              <a:solidFill>
                <a:srgbClr val="073E87"/>
              </a:solidFill>
            </a:endParaRP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725456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6FDB14-4677-4015-A5A4-4DBB5A1C237E}" type="datetime1">
              <a:rPr lang="en-US" smtClean="0">
                <a:solidFill>
                  <a:srgbClr val="073E87"/>
                </a:solidFill>
              </a:rPr>
              <a:t>3/28/2017</a:t>
            </a:fld>
            <a:endParaRPr lang="en-US" dirty="0">
              <a:solidFill>
                <a:srgbClr val="073E87"/>
              </a:solidFill>
            </a:endParaRPr>
          </a:p>
        </p:txBody>
      </p:sp>
      <p:sp>
        <p:nvSpPr>
          <p:cNvPr id="5" name="Footer Placeholder 4"/>
          <p:cNvSpPr>
            <a:spLocks noGrp="1"/>
          </p:cNvSpPr>
          <p:nvPr>
            <p:ph type="ftr" sz="quarter" idx="11"/>
          </p:nvPr>
        </p:nvSpPr>
        <p:spPr/>
        <p:txBody>
          <a:bodyPr/>
          <a:lstStyle/>
          <a:p>
            <a:endParaRPr lang="en-US" dirty="0">
              <a:solidFill>
                <a:srgbClr val="073E87"/>
              </a:solidFill>
            </a:endParaRPr>
          </a:p>
        </p:txBody>
      </p:sp>
      <p:sp>
        <p:nvSpPr>
          <p:cNvPr id="6" name="Slide Number Placeholder 5"/>
          <p:cNvSpPr>
            <a:spLocks noGrp="1"/>
          </p:cNvSpPr>
          <p:nvPr>
            <p:ph type="sldNum" sz="quarter" idx="12"/>
          </p:nvPr>
        </p:nvSpPr>
        <p:spPr/>
        <p:txBody>
          <a:bodyPr/>
          <a:lstStyle/>
          <a:p>
            <a:fld id="{7FB9C470-7EC4-4C75-AF4B-7CDBDF44545F}" type="slidenum">
              <a:rPr lang="en-US" smtClean="0">
                <a:solidFill>
                  <a:srgbClr val="073E87"/>
                </a:solidFill>
              </a:rPr>
              <a:pPr/>
              <a:t>‹#›</a:t>
            </a:fld>
            <a:endParaRPr lang="en-US" dirty="0">
              <a:solidFill>
                <a:srgbClr val="073E87"/>
              </a:solidFill>
            </a:endParaRPr>
          </a:p>
        </p:txBody>
      </p:sp>
      <p:sp>
        <p:nvSpPr>
          <p:cNvPr id="7" name="Title 6"/>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337318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1FBE0F-8583-482B-94B6-F46552906AB3}" type="datetime1">
              <a:rPr lang="en-US" smtClean="0">
                <a:solidFill>
                  <a:srgbClr val="073E87"/>
                </a:solidFill>
              </a:rPr>
              <a:t>3/28/2017</a:t>
            </a:fld>
            <a:endParaRPr lang="en-US" dirty="0">
              <a:solidFill>
                <a:srgbClr val="073E87"/>
              </a:solidFill>
            </a:endParaRPr>
          </a:p>
        </p:txBody>
      </p:sp>
      <p:sp>
        <p:nvSpPr>
          <p:cNvPr id="5" name="Footer Placeholder 4"/>
          <p:cNvSpPr>
            <a:spLocks noGrp="1"/>
          </p:cNvSpPr>
          <p:nvPr>
            <p:ph type="ftr" sz="quarter" idx="11"/>
          </p:nvPr>
        </p:nvSpPr>
        <p:spPr/>
        <p:txBody>
          <a:bodyPr/>
          <a:lstStyle/>
          <a:p>
            <a:endParaRPr lang="en-US" dirty="0">
              <a:solidFill>
                <a:srgbClr val="073E87"/>
              </a:solidFill>
            </a:endParaRPr>
          </a:p>
        </p:txBody>
      </p:sp>
      <p:sp>
        <p:nvSpPr>
          <p:cNvPr id="6" name="Slide Number Placeholder 5"/>
          <p:cNvSpPr>
            <a:spLocks noGrp="1"/>
          </p:cNvSpPr>
          <p:nvPr>
            <p:ph type="sldNum" sz="quarter" idx="12"/>
          </p:nvPr>
        </p:nvSpPr>
        <p:spPr/>
        <p:txBody>
          <a:bodyPr/>
          <a:lstStyle/>
          <a:p>
            <a:fld id="{7FB9C470-7EC4-4C75-AF4B-7CDBDF44545F}" type="slidenum">
              <a:rPr lang="en-US" smtClean="0">
                <a:solidFill>
                  <a:srgbClr val="073E87"/>
                </a:solidFill>
              </a:rPr>
              <a:pPr/>
              <a:t>‹#›</a:t>
            </a:fld>
            <a:endParaRPr lang="en-US" dirty="0">
              <a:solidFill>
                <a:srgbClr val="073E87"/>
              </a:solidFill>
            </a:endParaRPr>
          </a:p>
        </p:txBody>
      </p:sp>
    </p:spTree>
    <p:extLst>
      <p:ext uri="{BB962C8B-B14F-4D97-AF65-F5344CB8AC3E}">
        <p14:creationId xmlns:p14="http://schemas.microsoft.com/office/powerpoint/2010/main" val="2242017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4AFAC2B6-D993-47DD-A961-7AEE395FA2B7}" type="datetime1">
              <a:rPr lang="en-US" smtClean="0">
                <a:solidFill>
                  <a:srgbClr val="073E87"/>
                </a:solidFill>
              </a:rPr>
              <a:t>3/28/2017</a:t>
            </a:fld>
            <a:endParaRPr lang="en-US" dirty="0">
              <a:solidFill>
                <a:srgbClr val="073E87"/>
              </a:solidFill>
            </a:endParaRPr>
          </a:p>
        </p:txBody>
      </p:sp>
      <p:sp>
        <p:nvSpPr>
          <p:cNvPr id="6" name="Footer Placeholder 5"/>
          <p:cNvSpPr>
            <a:spLocks noGrp="1"/>
          </p:cNvSpPr>
          <p:nvPr>
            <p:ph type="ftr" sz="quarter" idx="11"/>
          </p:nvPr>
        </p:nvSpPr>
        <p:spPr/>
        <p:txBody>
          <a:bodyPr/>
          <a:lstStyle/>
          <a:p>
            <a:endParaRPr lang="en-US" dirty="0">
              <a:solidFill>
                <a:srgbClr val="073E87"/>
              </a:solidFill>
            </a:endParaRPr>
          </a:p>
        </p:txBody>
      </p:sp>
      <p:sp>
        <p:nvSpPr>
          <p:cNvPr id="7" name="Slide Number Placeholder 6"/>
          <p:cNvSpPr>
            <a:spLocks noGrp="1"/>
          </p:cNvSpPr>
          <p:nvPr>
            <p:ph type="sldNum" sz="quarter" idx="12"/>
          </p:nvPr>
        </p:nvSpPr>
        <p:spPr/>
        <p:txBody>
          <a:bodyPr/>
          <a:lstStyle/>
          <a:p>
            <a:fld id="{7FB9C470-7EC4-4C75-AF4B-7CDBDF44545F}" type="slidenum">
              <a:rPr lang="en-US" smtClean="0">
                <a:solidFill>
                  <a:srgbClr val="073E87"/>
                </a:solidFill>
              </a:rPr>
              <a:pPr/>
              <a:t>‹#›</a:t>
            </a:fld>
            <a:endParaRPr lang="en-US" dirty="0">
              <a:solidFill>
                <a:srgbClr val="073E87"/>
              </a:solidFill>
            </a:endParaRPr>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55138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DD68AE4-EB93-4031-B70D-F72FB4086FAE}" type="datetime1">
              <a:rPr lang="en-US" smtClean="0">
                <a:solidFill>
                  <a:srgbClr val="073E87"/>
                </a:solidFill>
              </a:rPr>
              <a:t>3/28/2017</a:t>
            </a:fld>
            <a:endParaRPr lang="en-US" dirty="0">
              <a:solidFill>
                <a:srgbClr val="073E87"/>
              </a:solidFill>
            </a:endParaRPr>
          </a:p>
        </p:txBody>
      </p:sp>
      <p:sp>
        <p:nvSpPr>
          <p:cNvPr id="8" name="Footer Placeholder 7"/>
          <p:cNvSpPr>
            <a:spLocks noGrp="1"/>
          </p:cNvSpPr>
          <p:nvPr>
            <p:ph type="ftr" sz="quarter" idx="11"/>
          </p:nvPr>
        </p:nvSpPr>
        <p:spPr/>
        <p:txBody>
          <a:bodyPr/>
          <a:lstStyle/>
          <a:p>
            <a:endParaRPr lang="en-US" dirty="0">
              <a:solidFill>
                <a:srgbClr val="073E87"/>
              </a:solidFill>
            </a:endParaRPr>
          </a:p>
        </p:txBody>
      </p:sp>
      <p:sp>
        <p:nvSpPr>
          <p:cNvPr id="9" name="Slide Number Placeholder 8"/>
          <p:cNvSpPr>
            <a:spLocks noGrp="1"/>
          </p:cNvSpPr>
          <p:nvPr>
            <p:ph type="sldNum" sz="quarter" idx="12"/>
          </p:nvPr>
        </p:nvSpPr>
        <p:spPr/>
        <p:txBody>
          <a:bodyPr/>
          <a:lstStyle/>
          <a:p>
            <a:fld id="{7FB9C470-7EC4-4C75-AF4B-7CDBDF44545F}" type="slidenum">
              <a:rPr lang="en-US" smtClean="0">
                <a:solidFill>
                  <a:srgbClr val="073E87"/>
                </a:solidFill>
              </a:rPr>
              <a:pPr/>
              <a:t>‹#›</a:t>
            </a:fld>
            <a:endParaRPr lang="en-US" dirty="0">
              <a:solidFill>
                <a:srgbClr val="073E87"/>
              </a:solidFill>
            </a:endParaRPr>
          </a:p>
        </p:txBody>
      </p:sp>
    </p:spTree>
    <p:extLst>
      <p:ext uri="{BB962C8B-B14F-4D97-AF65-F5344CB8AC3E}">
        <p14:creationId xmlns:p14="http://schemas.microsoft.com/office/powerpoint/2010/main" val="5029724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3702E0D-A4A3-4AEF-8444-D0E6B01BFFFB}" type="datetime1">
              <a:rPr lang="en-US" smtClean="0">
                <a:solidFill>
                  <a:srgbClr val="073E87"/>
                </a:solidFill>
              </a:rPr>
              <a:t>3/28/2017</a:t>
            </a:fld>
            <a:endParaRPr lang="en-US" dirty="0">
              <a:solidFill>
                <a:srgbClr val="073E87"/>
              </a:solidFill>
            </a:endParaRPr>
          </a:p>
        </p:txBody>
      </p:sp>
      <p:sp>
        <p:nvSpPr>
          <p:cNvPr id="4" name="Footer Placeholder 3"/>
          <p:cNvSpPr>
            <a:spLocks noGrp="1"/>
          </p:cNvSpPr>
          <p:nvPr>
            <p:ph type="ftr" sz="quarter" idx="11"/>
          </p:nvPr>
        </p:nvSpPr>
        <p:spPr/>
        <p:txBody>
          <a:bodyPr/>
          <a:lstStyle/>
          <a:p>
            <a:endParaRPr lang="en-US" dirty="0">
              <a:solidFill>
                <a:srgbClr val="073E87"/>
              </a:solidFill>
            </a:endParaRPr>
          </a:p>
        </p:txBody>
      </p:sp>
      <p:sp>
        <p:nvSpPr>
          <p:cNvPr id="5" name="Slide Number Placeholder 4"/>
          <p:cNvSpPr>
            <a:spLocks noGrp="1"/>
          </p:cNvSpPr>
          <p:nvPr>
            <p:ph type="sldNum" sz="quarter" idx="12"/>
          </p:nvPr>
        </p:nvSpPr>
        <p:spPr/>
        <p:txBody>
          <a:bodyPr/>
          <a:lstStyle/>
          <a:p>
            <a:fld id="{7FB9C470-7EC4-4C75-AF4B-7CDBDF44545F}" type="slidenum">
              <a:rPr lang="en-US" smtClean="0">
                <a:solidFill>
                  <a:srgbClr val="073E87"/>
                </a:solidFill>
              </a:rPr>
              <a:pPr/>
              <a:t>‹#›</a:t>
            </a:fld>
            <a:endParaRPr lang="en-US" dirty="0">
              <a:solidFill>
                <a:srgbClr val="073E87"/>
              </a:solidFill>
            </a:endParaRPr>
          </a:p>
        </p:txBody>
      </p:sp>
    </p:spTree>
    <p:extLst>
      <p:ext uri="{BB962C8B-B14F-4D97-AF65-F5344CB8AC3E}">
        <p14:creationId xmlns:p14="http://schemas.microsoft.com/office/powerpoint/2010/main" val="19680969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grpSp>
      <p:sp>
        <p:nvSpPr>
          <p:cNvPr id="2" name="Date Placeholder 1"/>
          <p:cNvSpPr>
            <a:spLocks noGrp="1"/>
          </p:cNvSpPr>
          <p:nvPr>
            <p:ph type="dt" sz="half" idx="10"/>
          </p:nvPr>
        </p:nvSpPr>
        <p:spPr/>
        <p:txBody>
          <a:bodyPr/>
          <a:lstStyle/>
          <a:p>
            <a:fld id="{84CA1203-0FB9-428E-8CCD-3C78CE778DFE}" type="datetime1">
              <a:rPr lang="en-US" smtClean="0">
                <a:solidFill>
                  <a:srgbClr val="073E87"/>
                </a:solidFill>
              </a:rPr>
              <a:t>3/28/2017</a:t>
            </a:fld>
            <a:endParaRPr lang="en-US" dirty="0">
              <a:solidFill>
                <a:srgbClr val="073E87"/>
              </a:solidFill>
            </a:endParaRPr>
          </a:p>
        </p:txBody>
      </p:sp>
      <p:sp>
        <p:nvSpPr>
          <p:cNvPr id="3" name="Footer Placeholder 2"/>
          <p:cNvSpPr>
            <a:spLocks noGrp="1"/>
          </p:cNvSpPr>
          <p:nvPr>
            <p:ph type="ftr" sz="quarter" idx="11"/>
          </p:nvPr>
        </p:nvSpPr>
        <p:spPr/>
        <p:txBody>
          <a:bodyPr/>
          <a:lstStyle/>
          <a:p>
            <a:endParaRPr lang="en-US" dirty="0">
              <a:solidFill>
                <a:srgbClr val="073E87"/>
              </a:solidFill>
            </a:endParaRPr>
          </a:p>
        </p:txBody>
      </p:sp>
      <p:sp>
        <p:nvSpPr>
          <p:cNvPr id="4" name="Slide Number Placeholder 3"/>
          <p:cNvSpPr>
            <a:spLocks noGrp="1"/>
          </p:cNvSpPr>
          <p:nvPr>
            <p:ph type="sldNum" sz="quarter" idx="12"/>
          </p:nvPr>
        </p:nvSpPr>
        <p:spPr/>
        <p:txBody>
          <a:bodyPr/>
          <a:lstStyle/>
          <a:p>
            <a:fld id="{7FB9C470-7EC4-4C75-AF4B-7CDBDF44545F}" type="slidenum">
              <a:rPr lang="en-US" smtClean="0">
                <a:solidFill>
                  <a:srgbClr val="073E87"/>
                </a:solidFill>
              </a:rPr>
              <a:pPr/>
              <a:t>‹#›</a:t>
            </a:fld>
            <a:endParaRPr lang="en-US" dirty="0">
              <a:solidFill>
                <a:srgbClr val="073E87"/>
              </a:solidFill>
            </a:endParaRPr>
          </a:p>
        </p:txBody>
      </p:sp>
    </p:spTree>
    <p:extLst>
      <p:ext uri="{BB962C8B-B14F-4D97-AF65-F5344CB8AC3E}">
        <p14:creationId xmlns:p14="http://schemas.microsoft.com/office/powerpoint/2010/main" val="3060241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5" name="Date Placeholder 4"/>
          <p:cNvSpPr>
            <a:spLocks noGrp="1"/>
          </p:cNvSpPr>
          <p:nvPr>
            <p:ph type="dt" sz="half" idx="10"/>
          </p:nvPr>
        </p:nvSpPr>
        <p:spPr/>
        <p:txBody>
          <a:bodyPr/>
          <a:lstStyle/>
          <a:p>
            <a:fld id="{1BD4A455-13A4-4DCF-87EC-C2A982F562F7}" type="datetime1">
              <a:rPr lang="en-US" smtClean="0">
                <a:solidFill>
                  <a:srgbClr val="073E87"/>
                </a:solidFill>
              </a:rPr>
              <a:t>3/28/2017</a:t>
            </a:fld>
            <a:endParaRPr lang="en-US" dirty="0">
              <a:solidFill>
                <a:srgbClr val="073E87"/>
              </a:solidFill>
            </a:endParaRPr>
          </a:p>
        </p:txBody>
      </p:sp>
      <p:sp>
        <p:nvSpPr>
          <p:cNvPr id="6" name="Footer Placeholder 5"/>
          <p:cNvSpPr>
            <a:spLocks noGrp="1"/>
          </p:cNvSpPr>
          <p:nvPr>
            <p:ph type="ftr" sz="quarter" idx="11"/>
          </p:nvPr>
        </p:nvSpPr>
        <p:spPr/>
        <p:txBody>
          <a:bodyPr/>
          <a:lstStyle/>
          <a:p>
            <a:endParaRPr lang="en-US" dirty="0">
              <a:solidFill>
                <a:srgbClr val="073E87"/>
              </a:solidFill>
            </a:endParaRPr>
          </a:p>
        </p:txBody>
      </p:sp>
      <p:sp>
        <p:nvSpPr>
          <p:cNvPr id="7" name="Slide Number Placeholder 6"/>
          <p:cNvSpPr>
            <a:spLocks noGrp="1"/>
          </p:cNvSpPr>
          <p:nvPr>
            <p:ph type="sldNum" sz="quarter" idx="12"/>
          </p:nvPr>
        </p:nvSpPr>
        <p:spPr/>
        <p:txBody>
          <a:bodyPr/>
          <a:lstStyle/>
          <a:p>
            <a:fld id="{7FB9C470-7EC4-4C75-AF4B-7CDBDF44545F}" type="slidenum">
              <a:rPr lang="en-US" smtClean="0">
                <a:solidFill>
                  <a:srgbClr val="073E87"/>
                </a:solidFill>
              </a:rPr>
              <a:pPr/>
              <a:t>‹#›</a:t>
            </a:fld>
            <a:endParaRPr lang="en-US" dirty="0">
              <a:solidFill>
                <a:srgbClr val="073E87"/>
              </a:solidFill>
            </a:endParaRP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709103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D1CAA6-CEE0-4ABF-9C99-43F8D5260D40}" type="datetime1">
              <a:rPr lang="en-US" smtClean="0">
                <a:solidFill>
                  <a:srgbClr val="073E87"/>
                </a:solidFill>
              </a:rPr>
              <a:t>3/28/2017</a:t>
            </a:fld>
            <a:endParaRPr lang="en-US" dirty="0">
              <a:solidFill>
                <a:srgbClr val="073E87"/>
              </a:solidFill>
            </a:endParaRPr>
          </a:p>
        </p:txBody>
      </p:sp>
      <p:sp>
        <p:nvSpPr>
          <p:cNvPr id="6" name="Footer Placeholder 5"/>
          <p:cNvSpPr>
            <a:spLocks noGrp="1"/>
          </p:cNvSpPr>
          <p:nvPr>
            <p:ph type="ftr" sz="quarter" idx="11"/>
          </p:nvPr>
        </p:nvSpPr>
        <p:spPr/>
        <p:txBody>
          <a:bodyPr/>
          <a:lstStyle/>
          <a:p>
            <a:endParaRPr lang="en-US" dirty="0">
              <a:solidFill>
                <a:srgbClr val="073E87"/>
              </a:solidFill>
            </a:endParaRPr>
          </a:p>
        </p:txBody>
      </p:sp>
      <p:sp>
        <p:nvSpPr>
          <p:cNvPr id="7" name="Slide Number Placeholder 6"/>
          <p:cNvSpPr>
            <a:spLocks noGrp="1"/>
          </p:cNvSpPr>
          <p:nvPr>
            <p:ph type="sldNum" sz="quarter" idx="12"/>
          </p:nvPr>
        </p:nvSpPr>
        <p:spPr/>
        <p:txBody>
          <a:bodyPr/>
          <a:lstStyle/>
          <a:p>
            <a:fld id="{7FB9C470-7EC4-4C75-AF4B-7CDBDF44545F}" type="slidenum">
              <a:rPr lang="en-US" smtClean="0">
                <a:solidFill>
                  <a:srgbClr val="073E87"/>
                </a:solidFill>
              </a:rPr>
              <a:pPr/>
              <a:t>‹#›</a:t>
            </a:fld>
            <a:endParaRPr lang="en-US" dirty="0">
              <a:solidFill>
                <a:srgbClr val="073E87"/>
              </a:solidFill>
            </a:endParaRP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Tree>
    <p:extLst>
      <p:ext uri="{BB962C8B-B14F-4D97-AF65-F5344CB8AC3E}">
        <p14:creationId xmlns:p14="http://schemas.microsoft.com/office/powerpoint/2010/main" val="3493828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CBBAEE9A-5D1D-4CCE-8E89-61BE67CC74DA}" type="datetime1">
              <a:rPr lang="en-US" smtClean="0">
                <a:solidFill>
                  <a:srgbClr val="073E87"/>
                </a:solidFill>
              </a:rPr>
              <a:t>3/28/2017</a:t>
            </a:fld>
            <a:endParaRPr lang="en-US" dirty="0">
              <a:solidFill>
                <a:srgbClr val="073E87"/>
              </a:solidFill>
            </a:endParaRP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dirty="0">
              <a:solidFill>
                <a:srgbClr val="073E87"/>
              </a:solidFill>
            </a:endParaRP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7FB9C470-7EC4-4C75-AF4B-7CDBDF44545F}" type="slidenum">
              <a:rPr lang="en-US" smtClean="0">
                <a:solidFill>
                  <a:srgbClr val="073E87"/>
                </a:solidFill>
              </a:rPr>
              <a:pPr/>
              <a:t>‹#›</a:t>
            </a:fld>
            <a:endParaRPr lang="en-US" dirty="0">
              <a:solidFill>
                <a:srgbClr val="073E87"/>
              </a:solidFill>
            </a:endParaRP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7722818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838200"/>
            <a:ext cx="7772400" cy="1780108"/>
          </a:xfrm>
        </p:spPr>
        <p:txBody>
          <a:bodyPr>
            <a:normAutofit/>
          </a:bodyPr>
          <a:lstStyle/>
          <a:p>
            <a:r>
              <a:rPr lang="en-US" dirty="0" smtClean="0"/>
              <a:t>DRAFT REVISED TOTAL COLIFORM REGULATIONS</a:t>
            </a:r>
            <a:endParaRPr lang="en-US" dirty="0"/>
          </a:p>
        </p:txBody>
      </p:sp>
      <p:sp>
        <p:nvSpPr>
          <p:cNvPr id="3" name="Subtitle 2"/>
          <p:cNvSpPr>
            <a:spLocks noGrp="1"/>
          </p:cNvSpPr>
          <p:nvPr>
            <p:ph type="subTitle" idx="1"/>
          </p:nvPr>
        </p:nvSpPr>
        <p:spPr>
          <a:xfrm>
            <a:off x="1371600" y="3200400"/>
            <a:ext cx="6400800" cy="2057400"/>
          </a:xfrm>
        </p:spPr>
        <p:txBody>
          <a:bodyPr>
            <a:normAutofit lnSpcReduction="10000"/>
          </a:bodyPr>
          <a:lstStyle/>
          <a:p>
            <a:r>
              <a:rPr lang="en-US" sz="2400" dirty="0" smtClean="0">
                <a:solidFill>
                  <a:schemeClr val="accent2">
                    <a:lumMod val="75000"/>
                  </a:schemeClr>
                </a:solidFill>
              </a:rPr>
              <a:t>STATE WATER RESOURCES CONTROL BOARD</a:t>
            </a:r>
          </a:p>
          <a:p>
            <a:r>
              <a:rPr lang="en-US" sz="2400" dirty="0" smtClean="0">
                <a:solidFill>
                  <a:schemeClr val="accent2">
                    <a:lumMod val="75000"/>
                  </a:schemeClr>
                </a:solidFill>
              </a:rPr>
              <a:t>DIVISION OF DRINKING WATER</a:t>
            </a:r>
          </a:p>
          <a:p>
            <a:endParaRPr lang="en-US" sz="2400" dirty="0">
              <a:solidFill>
                <a:schemeClr val="accent2">
                  <a:lumMod val="75000"/>
                </a:schemeClr>
              </a:solidFill>
            </a:endParaRPr>
          </a:p>
          <a:p>
            <a:r>
              <a:rPr lang="en-US" sz="2400" dirty="0" smtClean="0">
                <a:solidFill>
                  <a:schemeClr val="accent2">
                    <a:lumMod val="75000"/>
                  </a:schemeClr>
                </a:solidFill>
              </a:rPr>
              <a:t>Bruce Burton, P.E.</a:t>
            </a:r>
          </a:p>
          <a:p>
            <a:r>
              <a:rPr lang="en-US" sz="2400" smtClean="0">
                <a:solidFill>
                  <a:schemeClr val="accent2">
                    <a:lumMod val="75000"/>
                  </a:schemeClr>
                </a:solidFill>
              </a:rPr>
              <a:t>March </a:t>
            </a:r>
            <a:r>
              <a:rPr lang="en-US" sz="2400" smtClean="0">
                <a:solidFill>
                  <a:schemeClr val="accent2">
                    <a:lumMod val="75000"/>
                  </a:schemeClr>
                </a:solidFill>
              </a:rPr>
              <a:t>30, </a:t>
            </a:r>
            <a:r>
              <a:rPr lang="en-US" sz="2400" dirty="0" smtClean="0">
                <a:solidFill>
                  <a:schemeClr val="accent2">
                    <a:lumMod val="75000"/>
                  </a:schemeClr>
                </a:solidFill>
              </a:rPr>
              <a:t>2017</a:t>
            </a:r>
          </a:p>
        </p:txBody>
      </p:sp>
    </p:spTree>
    <p:extLst>
      <p:ext uri="{BB962C8B-B14F-4D97-AF65-F5344CB8AC3E}">
        <p14:creationId xmlns:p14="http://schemas.microsoft.com/office/powerpoint/2010/main" val="4787294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5029200"/>
          </a:xfrm>
        </p:spPr>
        <p:txBody>
          <a:bodyPr>
            <a:noAutofit/>
          </a:bodyPr>
          <a:lstStyle/>
          <a:p>
            <a:r>
              <a:rPr lang="en-US" sz="2400" dirty="0" smtClean="0"/>
              <a:t>Community Water Systems</a:t>
            </a:r>
          </a:p>
          <a:p>
            <a:pPr lvl="1">
              <a:buFont typeface="Arial" panose="020B0604020202020204" pitchFamily="34" charset="0"/>
              <a:buChar char="•"/>
            </a:pPr>
            <a:r>
              <a:rPr lang="en-US" sz="2000" u="sng" dirty="0" smtClean="0"/>
              <a:t>No changes</a:t>
            </a:r>
            <a:r>
              <a:rPr lang="en-US" sz="2000" dirty="0" smtClean="0"/>
              <a:t> in number of samples or monitoring frequency from the CA Total Coliform Rule</a:t>
            </a:r>
          </a:p>
          <a:p>
            <a:pPr lvl="1">
              <a:buFont typeface="Arial" panose="020B0604020202020204" pitchFamily="34" charset="0"/>
              <a:buChar char="•"/>
            </a:pPr>
            <a:r>
              <a:rPr lang="en-US" sz="2000" dirty="0" smtClean="0"/>
              <a:t>Continue collecting at regular intervals throughout the month per the approved BSSP</a:t>
            </a:r>
          </a:p>
          <a:p>
            <a:pPr marL="0" indent="0">
              <a:buNone/>
            </a:pPr>
            <a:r>
              <a:rPr lang="en-US" dirty="0"/>
              <a:t> </a:t>
            </a:r>
            <a:r>
              <a:rPr lang="en-US" dirty="0" smtClean="0"/>
              <a:t>   </a:t>
            </a:r>
            <a:r>
              <a:rPr lang="en-US" sz="2400" dirty="0" smtClean="0"/>
              <a:t>Non-community Water Systems</a:t>
            </a:r>
          </a:p>
          <a:p>
            <a:pPr lvl="1">
              <a:buFont typeface="Arial" panose="020B0604020202020204" pitchFamily="34" charset="0"/>
              <a:buChar char="•"/>
            </a:pPr>
            <a:r>
              <a:rPr lang="en-US" sz="2000" dirty="0" smtClean="0"/>
              <a:t>Sampling based on population per the approved BSSP</a:t>
            </a:r>
          </a:p>
          <a:p>
            <a:pPr lvl="2">
              <a:buFont typeface="Courier New" panose="02070309020205020404" pitchFamily="49" charset="0"/>
              <a:buChar char="o"/>
            </a:pPr>
            <a:r>
              <a:rPr lang="en-US" sz="1600" dirty="0" smtClean="0">
                <a:solidFill>
                  <a:srgbClr val="FF0000"/>
                </a:solidFill>
              </a:rPr>
              <a:t>TNC – monthly population served based on daily average served each month.</a:t>
            </a:r>
          </a:p>
          <a:p>
            <a:pPr lvl="1">
              <a:buFont typeface="Arial" panose="020B0604020202020204" pitchFamily="34" charset="0"/>
              <a:buChar char="•"/>
            </a:pPr>
            <a:r>
              <a:rPr lang="en-US" sz="2000" dirty="0" smtClean="0">
                <a:solidFill>
                  <a:srgbClr val="FF0000"/>
                </a:solidFill>
              </a:rPr>
              <a:t>CA  RTCR will only allow routine quarterly monitoring for TNC &lt;1,000 pop. using GW source</a:t>
            </a:r>
          </a:p>
          <a:p>
            <a:pPr lvl="2">
              <a:buFont typeface="Courier New" panose="02070309020205020404" pitchFamily="49" charset="0"/>
              <a:buChar char="o"/>
            </a:pPr>
            <a:r>
              <a:rPr lang="en-US" sz="1600" dirty="0" smtClean="0">
                <a:solidFill>
                  <a:srgbClr val="FF0000"/>
                </a:solidFill>
              </a:rPr>
              <a:t>Conditions included for increased monthly and returning to quarterly routine</a:t>
            </a:r>
          </a:p>
          <a:p>
            <a:pPr lvl="1">
              <a:buFont typeface="Arial" panose="020B0604020202020204" pitchFamily="34" charset="0"/>
              <a:buChar char="•"/>
            </a:pPr>
            <a:r>
              <a:rPr lang="en-US" sz="2400" dirty="0" smtClean="0">
                <a:solidFill>
                  <a:srgbClr val="FF0000"/>
                </a:solidFill>
              </a:rPr>
              <a:t>Seasonal systems routine sampling based on population during months when system is operational</a:t>
            </a:r>
            <a:endParaRPr lang="en-US" sz="2400" dirty="0">
              <a:solidFill>
                <a:srgbClr val="FF0000"/>
              </a:solidFill>
            </a:endParaRPr>
          </a:p>
        </p:txBody>
      </p:sp>
      <p:sp>
        <p:nvSpPr>
          <p:cNvPr id="8" name="Slide Number Placeholder 7"/>
          <p:cNvSpPr>
            <a:spLocks noGrp="1"/>
          </p:cNvSpPr>
          <p:nvPr>
            <p:ph type="sldNum" sz="quarter" idx="12"/>
          </p:nvPr>
        </p:nvSpPr>
        <p:spPr/>
        <p:txBody>
          <a:bodyPr/>
          <a:lstStyle/>
          <a:p>
            <a:fld id="{7FB9C470-7EC4-4C75-AF4B-7CDBDF44545F}" type="slidenum">
              <a:rPr lang="en-US" smtClean="0">
                <a:solidFill>
                  <a:srgbClr val="073E87"/>
                </a:solidFill>
              </a:rPr>
              <a:pPr/>
              <a:t>10</a:t>
            </a:fld>
            <a:endParaRPr lang="en-US" dirty="0">
              <a:solidFill>
                <a:srgbClr val="073E87"/>
              </a:solidFill>
            </a:endParaRPr>
          </a:p>
        </p:txBody>
      </p:sp>
      <p:sp>
        <p:nvSpPr>
          <p:cNvPr id="2" name="Title 1"/>
          <p:cNvSpPr>
            <a:spLocks noGrp="1"/>
          </p:cNvSpPr>
          <p:nvPr>
            <p:ph type="title"/>
          </p:nvPr>
        </p:nvSpPr>
        <p:spPr>
          <a:xfrm>
            <a:off x="457200" y="152400"/>
            <a:ext cx="8229600" cy="1143000"/>
          </a:xfrm>
        </p:spPr>
        <p:txBody>
          <a:bodyPr>
            <a:normAutofit/>
          </a:bodyPr>
          <a:lstStyle/>
          <a:p>
            <a:r>
              <a:rPr lang="en-US" sz="3600" dirty="0" smtClean="0">
                <a:solidFill>
                  <a:schemeClr val="bg1"/>
                </a:solidFill>
              </a:rPr>
              <a:t>Section 64423 - Routine Sampling</a:t>
            </a:r>
            <a:r>
              <a:rPr lang="en-US" dirty="0" smtClean="0">
                <a:solidFill>
                  <a:schemeClr val="bg1"/>
                </a:solidFill>
              </a:rPr>
              <a:t/>
            </a:r>
            <a:br>
              <a:rPr lang="en-US" dirty="0" smtClean="0">
                <a:solidFill>
                  <a:schemeClr val="bg1"/>
                </a:solidFill>
              </a:rPr>
            </a:br>
            <a:r>
              <a:rPr lang="en-US" sz="2400" u="sng" dirty="0" smtClean="0">
                <a:solidFill>
                  <a:schemeClr val="bg1"/>
                </a:solidFill>
              </a:rPr>
              <a:t>Number of Samples &amp; Frequency</a:t>
            </a:r>
            <a:endParaRPr lang="en-US" sz="2400" u="sng" dirty="0">
              <a:solidFill>
                <a:schemeClr val="bg1"/>
              </a:solidFill>
            </a:endParaRPr>
          </a:p>
        </p:txBody>
      </p:sp>
      <p:cxnSp>
        <p:nvCxnSpPr>
          <p:cNvPr id="4" name="Straight Connector 3"/>
          <p:cNvCxnSpPr/>
          <p:nvPr/>
        </p:nvCxnSpPr>
        <p:spPr>
          <a:xfrm>
            <a:off x="1143000" y="2590800"/>
            <a:ext cx="73914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143000" y="4343400"/>
            <a:ext cx="73914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219200" y="5334000"/>
            <a:ext cx="73152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51806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2067" y="2286000"/>
            <a:ext cx="7408333" cy="3840163"/>
          </a:xfrm>
        </p:spPr>
        <p:txBody>
          <a:bodyPr>
            <a:normAutofit fontScale="92500" lnSpcReduction="20000"/>
          </a:bodyPr>
          <a:lstStyle/>
          <a:p>
            <a:pPr>
              <a:spcAft>
                <a:spcPts val="600"/>
              </a:spcAft>
              <a:buFont typeface="Arial" panose="020B0604020202020204" pitchFamily="34" charset="0"/>
              <a:buChar char="•"/>
            </a:pPr>
            <a:r>
              <a:rPr lang="en-US" sz="2400" dirty="0" smtClean="0">
                <a:solidFill>
                  <a:srgbClr val="FF0000"/>
                </a:solidFill>
              </a:rPr>
              <a:t>Systems must take at least minimum number of routine samples per month even if </a:t>
            </a:r>
            <a:r>
              <a:rPr lang="en-US" sz="2400" i="1" dirty="0" smtClean="0">
                <a:solidFill>
                  <a:srgbClr val="FF0000"/>
                </a:solidFill>
              </a:rPr>
              <a:t>E.coli</a:t>
            </a:r>
            <a:r>
              <a:rPr lang="en-US" sz="2400" dirty="0" smtClean="0">
                <a:solidFill>
                  <a:srgbClr val="FF0000"/>
                </a:solidFill>
              </a:rPr>
              <a:t> MCL violation occurs</a:t>
            </a:r>
          </a:p>
          <a:p>
            <a:pPr>
              <a:spcAft>
                <a:spcPts val="600"/>
              </a:spcAft>
              <a:buFont typeface="Arial" panose="020B0604020202020204" pitchFamily="34" charset="0"/>
              <a:buChar char="•"/>
            </a:pPr>
            <a:r>
              <a:rPr lang="en-US" sz="2400" dirty="0" smtClean="0"/>
              <a:t>More than the minimum number of samples may be taken provided the samples are included in the approved BSSP</a:t>
            </a:r>
          </a:p>
          <a:p>
            <a:pPr>
              <a:spcAft>
                <a:spcPts val="600"/>
              </a:spcAft>
              <a:buFont typeface="Arial" panose="020B0604020202020204" pitchFamily="34" charset="0"/>
              <a:buChar char="•"/>
            </a:pPr>
            <a:r>
              <a:rPr lang="en-US" sz="2400" dirty="0" smtClean="0"/>
              <a:t>Unfiltered surface water systems continue to collect 1 sample/day when NTU &gt; 1</a:t>
            </a:r>
          </a:p>
          <a:p>
            <a:pPr>
              <a:spcAft>
                <a:spcPts val="600"/>
              </a:spcAft>
              <a:buFont typeface="Arial" panose="020B0604020202020204" pitchFamily="34" charset="0"/>
              <a:buChar char="•"/>
            </a:pPr>
            <a:r>
              <a:rPr lang="en-US" sz="2400" dirty="0" smtClean="0"/>
              <a:t>Systems must notify State Board/LPA within 10 days after learning of routine monitoring violation and notify the public (Tier 3)</a:t>
            </a:r>
          </a:p>
          <a:p>
            <a:pPr lvl="1">
              <a:buFont typeface="Courier New" panose="02070309020205020404" pitchFamily="49" charset="0"/>
              <a:buChar char="o"/>
            </a:pPr>
            <a:r>
              <a:rPr lang="en-US" sz="2000" dirty="0" smtClean="0"/>
              <a:t>Failure to notify State Board/LPA within 10 days is a reporting violation and requires Tier 3 PN.   </a:t>
            </a:r>
          </a:p>
          <a:p>
            <a:endParaRPr lang="en-US" sz="2400" b="1" dirty="0" smtClean="0">
              <a:solidFill>
                <a:srgbClr val="FF0000"/>
              </a:solidFill>
            </a:endParaRPr>
          </a:p>
          <a:p>
            <a:pPr marL="0" indent="0">
              <a:buNone/>
            </a:pPr>
            <a:endParaRPr lang="en-US" sz="2400" b="1" dirty="0" smtClean="0">
              <a:solidFill>
                <a:srgbClr val="FF0000"/>
              </a:solidFill>
            </a:endParaRPr>
          </a:p>
          <a:p>
            <a:endParaRPr lang="en-US" sz="2400" dirty="0"/>
          </a:p>
        </p:txBody>
      </p:sp>
      <p:sp>
        <p:nvSpPr>
          <p:cNvPr id="8" name="Slide Number Placeholder 7"/>
          <p:cNvSpPr>
            <a:spLocks noGrp="1"/>
          </p:cNvSpPr>
          <p:nvPr>
            <p:ph type="sldNum" sz="quarter" idx="12"/>
          </p:nvPr>
        </p:nvSpPr>
        <p:spPr/>
        <p:txBody>
          <a:bodyPr/>
          <a:lstStyle/>
          <a:p>
            <a:fld id="{7FB9C470-7EC4-4C75-AF4B-7CDBDF44545F}" type="slidenum">
              <a:rPr lang="en-US" smtClean="0">
                <a:solidFill>
                  <a:srgbClr val="073E87"/>
                </a:solidFill>
              </a:rPr>
              <a:pPr/>
              <a:t>11</a:t>
            </a:fld>
            <a:endParaRPr lang="en-US" dirty="0">
              <a:solidFill>
                <a:srgbClr val="073E87"/>
              </a:solidFill>
            </a:endParaRPr>
          </a:p>
        </p:txBody>
      </p:sp>
      <p:sp>
        <p:nvSpPr>
          <p:cNvPr id="2" name="Title 1"/>
          <p:cNvSpPr>
            <a:spLocks noGrp="1"/>
          </p:cNvSpPr>
          <p:nvPr>
            <p:ph type="title"/>
          </p:nvPr>
        </p:nvSpPr>
        <p:spPr/>
        <p:txBody>
          <a:bodyPr>
            <a:normAutofit/>
          </a:bodyPr>
          <a:lstStyle/>
          <a:p>
            <a:r>
              <a:rPr lang="en-US" sz="3600" dirty="0" smtClean="0">
                <a:solidFill>
                  <a:schemeClr val="bg1"/>
                </a:solidFill>
              </a:rPr>
              <a:t>Section 64423 - Routine </a:t>
            </a:r>
            <a:r>
              <a:rPr lang="en-US" sz="3600" dirty="0">
                <a:solidFill>
                  <a:schemeClr val="bg1"/>
                </a:solidFill>
              </a:rPr>
              <a:t>Sampling</a:t>
            </a:r>
            <a:r>
              <a:rPr lang="en-US" b="1" dirty="0">
                <a:solidFill>
                  <a:schemeClr val="bg1"/>
                </a:solidFill>
              </a:rPr>
              <a:t/>
            </a:r>
            <a:br>
              <a:rPr lang="en-US" b="1" dirty="0">
                <a:solidFill>
                  <a:schemeClr val="bg1"/>
                </a:solidFill>
              </a:rPr>
            </a:br>
            <a:r>
              <a:rPr lang="en-US" sz="2400" u="sng" dirty="0" smtClean="0">
                <a:solidFill>
                  <a:schemeClr val="bg1"/>
                </a:solidFill>
              </a:rPr>
              <a:t>Special Conditions of the RTCR</a:t>
            </a:r>
            <a:endParaRPr lang="en-US" sz="2400" u="sng" dirty="0">
              <a:solidFill>
                <a:schemeClr val="bg1"/>
              </a:solidFill>
            </a:endParaRPr>
          </a:p>
        </p:txBody>
      </p:sp>
      <p:cxnSp>
        <p:nvCxnSpPr>
          <p:cNvPr id="4" name="Straight Connector 3"/>
          <p:cNvCxnSpPr/>
          <p:nvPr/>
        </p:nvCxnSpPr>
        <p:spPr>
          <a:xfrm>
            <a:off x="1219200" y="2895600"/>
            <a:ext cx="6858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219200" y="3581400"/>
            <a:ext cx="6858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219200" y="4267200"/>
            <a:ext cx="68580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30796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525963"/>
          </a:xfrm>
        </p:spPr>
        <p:txBody>
          <a:bodyPr>
            <a:noAutofit/>
          </a:bodyPr>
          <a:lstStyle/>
          <a:p>
            <a:pPr>
              <a:buFont typeface="Arial" panose="020B0604020202020204" pitchFamily="34" charset="0"/>
              <a:buChar char="•"/>
            </a:pPr>
            <a:r>
              <a:rPr lang="en-US" sz="2400" dirty="0" smtClean="0"/>
              <a:t>No changes to sample identification (routine, repeat, replacement, “other”)</a:t>
            </a:r>
          </a:p>
          <a:p>
            <a:pPr>
              <a:buFont typeface="Arial" panose="020B0604020202020204" pitchFamily="34" charset="0"/>
              <a:buChar char="•"/>
            </a:pPr>
            <a:r>
              <a:rPr lang="en-US" sz="2400" dirty="0" smtClean="0">
                <a:solidFill>
                  <a:srgbClr val="FF0000"/>
                </a:solidFill>
              </a:rPr>
              <a:t>All TC+ samples must be analyzed for </a:t>
            </a:r>
            <a:r>
              <a:rPr lang="en-US" sz="2400" i="1" dirty="0" smtClean="0">
                <a:solidFill>
                  <a:srgbClr val="FF0000"/>
                </a:solidFill>
              </a:rPr>
              <a:t>E.coli (</a:t>
            </a:r>
            <a:r>
              <a:rPr lang="en-US" sz="2400" i="1" u="sng" dirty="0" smtClean="0">
                <a:solidFill>
                  <a:srgbClr val="FF0000"/>
                </a:solidFill>
              </a:rPr>
              <a:t>not fecal</a:t>
            </a:r>
            <a:r>
              <a:rPr lang="en-US" sz="2400" i="1" dirty="0" smtClean="0">
                <a:solidFill>
                  <a:srgbClr val="FF0000"/>
                </a:solidFill>
              </a:rPr>
              <a:t>)</a:t>
            </a:r>
            <a:endParaRPr lang="en-US" sz="2000" i="1" dirty="0" smtClean="0">
              <a:solidFill>
                <a:srgbClr val="FF0000"/>
              </a:solidFill>
            </a:endParaRPr>
          </a:p>
          <a:p>
            <a:pPr>
              <a:buFont typeface="Arial" panose="020B0604020202020204" pitchFamily="34" charset="0"/>
              <a:buChar char="•"/>
            </a:pPr>
            <a:r>
              <a:rPr lang="en-US" sz="2400" dirty="0" smtClean="0"/>
              <a:t>All routine and “other” samples reported as P/A (coliform density also acceptable)</a:t>
            </a:r>
          </a:p>
          <a:p>
            <a:pPr>
              <a:buFont typeface="Arial" panose="020B0604020202020204" pitchFamily="34" charset="0"/>
              <a:buChar char="•"/>
            </a:pPr>
            <a:r>
              <a:rPr lang="en-US" sz="2400" dirty="0" smtClean="0">
                <a:solidFill>
                  <a:srgbClr val="FF0000"/>
                </a:solidFill>
              </a:rPr>
              <a:t>All repeat and additional routine samples reported in terms of coliform density</a:t>
            </a:r>
          </a:p>
          <a:p>
            <a:pPr>
              <a:buFont typeface="Arial" panose="020B0604020202020204" pitchFamily="34" charset="0"/>
              <a:buChar char="•"/>
            </a:pPr>
            <a:r>
              <a:rPr lang="en-US" sz="2400" dirty="0" smtClean="0"/>
              <a:t>PWS must require lab to notify them within 24 hours of TC+ or EC+ samples or interference problems, and require lab to notify State Board/LPA within  24 hours if unable to contact PWS.  </a:t>
            </a:r>
            <a:r>
              <a:rPr lang="en-US" sz="2400" dirty="0" smtClean="0">
                <a:solidFill>
                  <a:srgbClr val="FF0000"/>
                </a:solidFill>
              </a:rPr>
              <a:t>Must provide lab with name and contact information to notify</a:t>
            </a:r>
          </a:p>
        </p:txBody>
      </p:sp>
      <p:sp>
        <p:nvSpPr>
          <p:cNvPr id="9" name="Slide Number Placeholder 8"/>
          <p:cNvSpPr>
            <a:spLocks noGrp="1"/>
          </p:cNvSpPr>
          <p:nvPr>
            <p:ph type="sldNum" sz="quarter" idx="12"/>
          </p:nvPr>
        </p:nvSpPr>
        <p:spPr/>
        <p:txBody>
          <a:bodyPr/>
          <a:lstStyle/>
          <a:p>
            <a:fld id="{7FB9C470-7EC4-4C75-AF4B-7CDBDF44545F}" type="slidenum">
              <a:rPr lang="en-US" smtClean="0">
                <a:solidFill>
                  <a:srgbClr val="073E87"/>
                </a:solidFill>
              </a:rPr>
              <a:pPr/>
              <a:t>12</a:t>
            </a:fld>
            <a:endParaRPr lang="en-US" dirty="0">
              <a:solidFill>
                <a:srgbClr val="073E87"/>
              </a:solidFill>
            </a:endParaRPr>
          </a:p>
        </p:txBody>
      </p:sp>
      <p:sp>
        <p:nvSpPr>
          <p:cNvPr id="2" name="Title 1"/>
          <p:cNvSpPr>
            <a:spLocks noGrp="1"/>
          </p:cNvSpPr>
          <p:nvPr>
            <p:ph type="title"/>
          </p:nvPr>
        </p:nvSpPr>
        <p:spPr>
          <a:xfrm>
            <a:off x="457200" y="304800"/>
            <a:ext cx="8229600" cy="1143000"/>
          </a:xfrm>
        </p:spPr>
        <p:txBody>
          <a:bodyPr>
            <a:normAutofit fontScale="90000"/>
          </a:bodyPr>
          <a:lstStyle/>
          <a:p>
            <a:r>
              <a:rPr lang="en-US" sz="4000" dirty="0" smtClean="0">
                <a:solidFill>
                  <a:schemeClr val="bg1"/>
                </a:solidFill>
              </a:rPr>
              <a:t>Section 64423.1</a:t>
            </a:r>
            <a:br>
              <a:rPr lang="en-US" sz="4000" dirty="0" smtClean="0">
                <a:solidFill>
                  <a:schemeClr val="bg1"/>
                </a:solidFill>
              </a:rPr>
            </a:br>
            <a:r>
              <a:rPr lang="en-US" sz="4000" dirty="0" smtClean="0">
                <a:solidFill>
                  <a:schemeClr val="bg1"/>
                </a:solidFill>
              </a:rPr>
              <a:t>Sample Analysis and Reporting</a:t>
            </a:r>
            <a:endParaRPr lang="en-US" dirty="0">
              <a:solidFill>
                <a:schemeClr val="bg1"/>
              </a:solidFill>
            </a:endParaRPr>
          </a:p>
        </p:txBody>
      </p:sp>
      <p:cxnSp>
        <p:nvCxnSpPr>
          <p:cNvPr id="4" name="Straight Connector 3"/>
          <p:cNvCxnSpPr/>
          <p:nvPr/>
        </p:nvCxnSpPr>
        <p:spPr>
          <a:xfrm>
            <a:off x="838200" y="4648200"/>
            <a:ext cx="77724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838200" y="2590800"/>
            <a:ext cx="77724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838200" y="3048000"/>
            <a:ext cx="77724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838200" y="3810000"/>
            <a:ext cx="77724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62801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676400"/>
            <a:ext cx="8686800" cy="4876800"/>
          </a:xfrm>
        </p:spPr>
        <p:txBody>
          <a:bodyPr>
            <a:normAutofit lnSpcReduction="10000"/>
          </a:bodyPr>
          <a:lstStyle/>
          <a:p>
            <a:pPr>
              <a:buFont typeface="Arial" panose="020B0604020202020204" pitchFamily="34" charset="0"/>
              <a:buChar char="•"/>
            </a:pPr>
            <a:r>
              <a:rPr lang="en-US" sz="2800" dirty="0" smtClean="0"/>
              <a:t>All analytical results must be reported to State Board/LPA by 10th day of the following month</a:t>
            </a:r>
          </a:p>
          <a:p>
            <a:pPr>
              <a:buFont typeface="Arial" panose="020B0604020202020204" pitchFamily="34" charset="0"/>
              <a:buChar char="•"/>
            </a:pPr>
            <a:r>
              <a:rPr lang="en-US" sz="2800" dirty="0" smtClean="0"/>
              <a:t>PWS </a:t>
            </a:r>
            <a:r>
              <a:rPr lang="en-US" sz="2800" dirty="0" smtClean="0">
                <a:solidFill>
                  <a:srgbClr val="FF0000"/>
                </a:solidFill>
              </a:rPr>
              <a:t>serving &gt; 400 service connections</a:t>
            </a:r>
            <a:r>
              <a:rPr lang="en-US" sz="2800" b="1" dirty="0" smtClean="0">
                <a:solidFill>
                  <a:srgbClr val="FF0000"/>
                </a:solidFill>
              </a:rPr>
              <a:t> </a:t>
            </a:r>
            <a:r>
              <a:rPr lang="en-US" sz="2800" dirty="0" smtClean="0"/>
              <a:t>shall submit a monthly summary of the bacteriological results to the State Board/LPA</a:t>
            </a:r>
          </a:p>
          <a:p>
            <a:pPr lvl="2">
              <a:buFont typeface="Courier New" panose="02070309020205020404" pitchFamily="49" charset="0"/>
              <a:buChar char="o"/>
            </a:pPr>
            <a:r>
              <a:rPr lang="en-US" sz="2000" dirty="0" smtClean="0">
                <a:solidFill>
                  <a:srgbClr val="FF0000"/>
                </a:solidFill>
              </a:rPr>
              <a:t>No monthly summary reports required for small water systems serving ≤ 400 service connections!!! (one sample per month or less)</a:t>
            </a:r>
          </a:p>
          <a:p>
            <a:pPr>
              <a:buFont typeface="Arial" panose="020B0604020202020204" pitchFamily="34" charset="0"/>
              <a:buChar char="•"/>
            </a:pPr>
            <a:r>
              <a:rPr lang="en-US" sz="2800" dirty="0" smtClean="0"/>
              <a:t>PWS serving &lt;10,000 s.c. or 33,000 pop.  </a:t>
            </a:r>
          </a:p>
          <a:p>
            <a:pPr lvl="2">
              <a:buFont typeface="Courier New" panose="02070309020205020404" pitchFamily="49" charset="0"/>
              <a:buChar char="o"/>
            </a:pPr>
            <a:r>
              <a:rPr lang="en-US" sz="2000" dirty="0"/>
              <a:t>R</a:t>
            </a:r>
            <a:r>
              <a:rPr lang="en-US" sz="2000" dirty="0" smtClean="0"/>
              <a:t>equire lab to submit copies of </a:t>
            </a:r>
            <a:r>
              <a:rPr lang="en-US" sz="2000" u="sng" dirty="0" smtClean="0"/>
              <a:t>all</a:t>
            </a:r>
            <a:r>
              <a:rPr lang="en-US" sz="2000" dirty="0" smtClean="0"/>
              <a:t> required bacteriological results directly to the State Board/LPA</a:t>
            </a:r>
          </a:p>
          <a:p>
            <a:pPr>
              <a:buFont typeface="Arial" panose="020B0604020202020204" pitchFamily="34" charset="0"/>
              <a:buChar char="•"/>
            </a:pPr>
            <a:r>
              <a:rPr lang="en-US" sz="2800" dirty="0" smtClean="0"/>
              <a:t>PWS serving ≥ 10,000 s.c. or ≥ 33,000 pop.</a:t>
            </a:r>
          </a:p>
          <a:p>
            <a:pPr lvl="2">
              <a:buFont typeface="Courier New" panose="02070309020205020404" pitchFamily="49" charset="0"/>
              <a:buChar char="o"/>
            </a:pPr>
            <a:r>
              <a:rPr lang="en-US" sz="2000" dirty="0" smtClean="0"/>
              <a:t>Require lab to submit copies of </a:t>
            </a:r>
            <a:r>
              <a:rPr lang="en-US" sz="2000" u="sng" dirty="0" smtClean="0"/>
              <a:t>all positive</a:t>
            </a:r>
            <a:r>
              <a:rPr lang="en-US" sz="2000" dirty="0" smtClean="0"/>
              <a:t> routine and repeat sample results directly to the State Board/LPA</a:t>
            </a:r>
            <a:endParaRPr lang="en-US" sz="2000" dirty="0"/>
          </a:p>
        </p:txBody>
      </p:sp>
      <p:sp>
        <p:nvSpPr>
          <p:cNvPr id="8" name="Slide Number Placeholder 7"/>
          <p:cNvSpPr>
            <a:spLocks noGrp="1"/>
          </p:cNvSpPr>
          <p:nvPr>
            <p:ph type="sldNum" sz="quarter" idx="12"/>
          </p:nvPr>
        </p:nvSpPr>
        <p:spPr>
          <a:xfrm>
            <a:off x="3991088" y="6400800"/>
            <a:ext cx="1161826" cy="365125"/>
          </a:xfrm>
        </p:spPr>
        <p:txBody>
          <a:bodyPr/>
          <a:lstStyle/>
          <a:p>
            <a:fld id="{7FB9C470-7EC4-4C75-AF4B-7CDBDF44545F}" type="slidenum">
              <a:rPr lang="en-US" smtClean="0">
                <a:solidFill>
                  <a:srgbClr val="073E87"/>
                </a:solidFill>
              </a:rPr>
              <a:pPr/>
              <a:t>13</a:t>
            </a:fld>
            <a:endParaRPr lang="en-US" dirty="0">
              <a:solidFill>
                <a:srgbClr val="073E87"/>
              </a:solidFill>
            </a:endParaRPr>
          </a:p>
        </p:txBody>
      </p:sp>
      <p:sp>
        <p:nvSpPr>
          <p:cNvPr id="2" name="Title 1"/>
          <p:cNvSpPr>
            <a:spLocks noGrp="1"/>
          </p:cNvSpPr>
          <p:nvPr>
            <p:ph type="title"/>
          </p:nvPr>
        </p:nvSpPr>
        <p:spPr/>
        <p:txBody>
          <a:bodyPr>
            <a:normAutofit fontScale="90000"/>
          </a:bodyPr>
          <a:lstStyle/>
          <a:p>
            <a:r>
              <a:rPr lang="en-US" sz="4000" dirty="0" smtClean="0">
                <a:solidFill>
                  <a:schemeClr val="bg1"/>
                </a:solidFill>
              </a:rPr>
              <a:t>Section 64423.1</a:t>
            </a:r>
            <a:br>
              <a:rPr lang="en-US" sz="4000" dirty="0" smtClean="0">
                <a:solidFill>
                  <a:schemeClr val="bg1"/>
                </a:solidFill>
              </a:rPr>
            </a:br>
            <a:r>
              <a:rPr lang="en-US" sz="4000" dirty="0" smtClean="0">
                <a:solidFill>
                  <a:schemeClr val="bg1"/>
                </a:solidFill>
              </a:rPr>
              <a:t>Sample Analysis and Reporting</a:t>
            </a:r>
            <a:r>
              <a:rPr lang="en-US" b="1" dirty="0" smtClean="0">
                <a:solidFill>
                  <a:schemeClr val="bg1"/>
                </a:solidFill>
              </a:rPr>
              <a:t/>
            </a:r>
            <a:br>
              <a:rPr lang="en-US" b="1" dirty="0" smtClean="0">
                <a:solidFill>
                  <a:schemeClr val="bg1"/>
                </a:solidFill>
              </a:rPr>
            </a:br>
            <a:endParaRPr lang="en-US" sz="1800" b="1" u="sng" dirty="0">
              <a:solidFill>
                <a:schemeClr val="bg1"/>
              </a:solidFill>
            </a:endParaRPr>
          </a:p>
        </p:txBody>
      </p:sp>
      <p:cxnSp>
        <p:nvCxnSpPr>
          <p:cNvPr id="4" name="Straight Connector 3"/>
          <p:cNvCxnSpPr/>
          <p:nvPr/>
        </p:nvCxnSpPr>
        <p:spPr>
          <a:xfrm>
            <a:off x="609600" y="2514600"/>
            <a:ext cx="80772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609600" y="5410200"/>
            <a:ext cx="80772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609600" y="4343400"/>
            <a:ext cx="80772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612673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775618"/>
            <a:ext cx="8229600" cy="4525963"/>
          </a:xfrm>
        </p:spPr>
        <p:txBody>
          <a:bodyPr>
            <a:normAutofit/>
          </a:bodyPr>
          <a:lstStyle/>
          <a:p>
            <a:pPr>
              <a:buFont typeface="Arial" panose="020B0604020202020204" pitchFamily="34" charset="0"/>
              <a:buChar char="•"/>
            </a:pPr>
            <a:r>
              <a:rPr lang="en-US" sz="2800" dirty="0" smtClean="0">
                <a:solidFill>
                  <a:srgbClr val="FF0000"/>
                </a:solidFill>
              </a:rPr>
              <a:t>PWS failing to test the same sample for </a:t>
            </a:r>
            <a:r>
              <a:rPr lang="en-US" sz="2800" i="1" dirty="0" smtClean="0">
                <a:solidFill>
                  <a:srgbClr val="FF0000"/>
                </a:solidFill>
              </a:rPr>
              <a:t>E. coli </a:t>
            </a:r>
            <a:r>
              <a:rPr lang="en-US" sz="2800" dirty="0" smtClean="0">
                <a:solidFill>
                  <a:srgbClr val="FF0000"/>
                </a:solidFill>
              </a:rPr>
              <a:t>following TC+ routine sample shall notify State Board/LPA within 10 days after learning of the monitoring violation and conduct Tier 3 PN or as directed by the State Board/LPA.</a:t>
            </a:r>
          </a:p>
          <a:p>
            <a:pPr>
              <a:buFont typeface="Arial" panose="020B0604020202020204" pitchFamily="34" charset="0"/>
              <a:buChar char="•"/>
            </a:pPr>
            <a:r>
              <a:rPr lang="en-US" sz="2800" dirty="0" smtClean="0">
                <a:solidFill>
                  <a:srgbClr val="FF0000"/>
                </a:solidFill>
              </a:rPr>
              <a:t>Failure to report to the State Board/LPA within 10 days is a reporting violation, and the PWS must conduct Tier 3 PN or as directed by the State Board/LPA.</a:t>
            </a:r>
          </a:p>
          <a:p>
            <a:endParaRPr lang="en-US" sz="2800" dirty="0" smtClean="0"/>
          </a:p>
          <a:p>
            <a:pPr marL="457200" lvl="1" indent="0">
              <a:buNone/>
            </a:pPr>
            <a:endParaRPr lang="en-US" sz="2400" dirty="0" smtClean="0"/>
          </a:p>
          <a:p>
            <a:endParaRPr lang="en-US" sz="2800" dirty="0"/>
          </a:p>
          <a:p>
            <a:endParaRPr lang="en-US" sz="2800" dirty="0"/>
          </a:p>
        </p:txBody>
      </p:sp>
      <p:sp>
        <p:nvSpPr>
          <p:cNvPr id="6" name="Slide Number Placeholder 5"/>
          <p:cNvSpPr>
            <a:spLocks noGrp="1"/>
          </p:cNvSpPr>
          <p:nvPr>
            <p:ph type="sldNum" sz="quarter" idx="12"/>
          </p:nvPr>
        </p:nvSpPr>
        <p:spPr/>
        <p:txBody>
          <a:bodyPr/>
          <a:lstStyle/>
          <a:p>
            <a:fld id="{7FB9C470-7EC4-4C75-AF4B-7CDBDF44545F}" type="slidenum">
              <a:rPr lang="en-US" smtClean="0">
                <a:solidFill>
                  <a:srgbClr val="073E87"/>
                </a:solidFill>
              </a:rPr>
              <a:pPr/>
              <a:t>14</a:t>
            </a:fld>
            <a:endParaRPr lang="en-US" dirty="0">
              <a:solidFill>
                <a:srgbClr val="073E87"/>
              </a:solidFill>
            </a:endParaRPr>
          </a:p>
        </p:txBody>
      </p:sp>
      <p:sp>
        <p:nvSpPr>
          <p:cNvPr id="2" name="Title 1"/>
          <p:cNvSpPr>
            <a:spLocks noGrp="1"/>
          </p:cNvSpPr>
          <p:nvPr>
            <p:ph type="title"/>
          </p:nvPr>
        </p:nvSpPr>
        <p:spPr/>
        <p:txBody>
          <a:bodyPr>
            <a:normAutofit fontScale="90000"/>
          </a:bodyPr>
          <a:lstStyle/>
          <a:p>
            <a:r>
              <a:rPr lang="en-US" sz="4000" dirty="0" smtClean="0">
                <a:solidFill>
                  <a:schemeClr val="bg1"/>
                </a:solidFill>
              </a:rPr>
              <a:t>Section 64423.1</a:t>
            </a:r>
            <a:br>
              <a:rPr lang="en-US" sz="4000" dirty="0" smtClean="0">
                <a:solidFill>
                  <a:schemeClr val="bg1"/>
                </a:solidFill>
              </a:rPr>
            </a:br>
            <a:r>
              <a:rPr lang="en-US" sz="4000" dirty="0" smtClean="0">
                <a:solidFill>
                  <a:schemeClr val="bg1"/>
                </a:solidFill>
              </a:rPr>
              <a:t>Sample Analysis </a:t>
            </a:r>
            <a:r>
              <a:rPr lang="en-US" sz="4000" dirty="0">
                <a:solidFill>
                  <a:schemeClr val="bg1"/>
                </a:solidFill>
              </a:rPr>
              <a:t>and </a:t>
            </a:r>
            <a:r>
              <a:rPr lang="en-US" sz="4000" dirty="0" smtClean="0">
                <a:solidFill>
                  <a:schemeClr val="bg1"/>
                </a:solidFill>
              </a:rPr>
              <a:t>Reporting</a:t>
            </a:r>
            <a:br>
              <a:rPr lang="en-US" sz="4000" dirty="0" smtClean="0">
                <a:solidFill>
                  <a:schemeClr val="bg1"/>
                </a:solidFill>
              </a:rPr>
            </a:br>
            <a:r>
              <a:rPr lang="en-US" sz="2700" i="1" u="sng" dirty="0" smtClean="0">
                <a:solidFill>
                  <a:schemeClr val="bg1"/>
                </a:solidFill>
              </a:rPr>
              <a:t>E. coli </a:t>
            </a:r>
            <a:r>
              <a:rPr lang="en-US" sz="2700" u="sng" dirty="0" smtClean="0">
                <a:solidFill>
                  <a:schemeClr val="bg1"/>
                </a:solidFill>
              </a:rPr>
              <a:t>Routine Sample M&amp;R</a:t>
            </a:r>
            <a:endParaRPr lang="en-US" sz="2700" u="sng" dirty="0">
              <a:solidFill>
                <a:schemeClr val="bg1"/>
              </a:solidFill>
            </a:endParaRPr>
          </a:p>
        </p:txBody>
      </p:sp>
      <p:cxnSp>
        <p:nvCxnSpPr>
          <p:cNvPr id="4" name="Straight Connector 3"/>
          <p:cNvCxnSpPr/>
          <p:nvPr/>
        </p:nvCxnSpPr>
        <p:spPr>
          <a:xfrm>
            <a:off x="838200" y="4038600"/>
            <a:ext cx="77724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08913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057401"/>
            <a:ext cx="7408333" cy="3581400"/>
          </a:xfrm>
        </p:spPr>
        <p:txBody>
          <a:bodyPr>
            <a:noAutofit/>
          </a:bodyPr>
          <a:lstStyle/>
          <a:p>
            <a:pPr>
              <a:buClr>
                <a:schemeClr val="tx2"/>
              </a:buClr>
              <a:buFont typeface="Arial" panose="020B0604020202020204" pitchFamily="34" charset="0"/>
              <a:buChar char="•"/>
            </a:pPr>
            <a:r>
              <a:rPr lang="en-US" sz="2800" dirty="0" smtClean="0"/>
              <a:t>TC</a:t>
            </a:r>
            <a:r>
              <a:rPr lang="en-US" sz="2800" dirty="0"/>
              <a:t>+ routine sample requires repeat samples be taken within 24 </a:t>
            </a:r>
            <a:r>
              <a:rPr lang="en-US" sz="2800" dirty="0" smtClean="0"/>
              <a:t>hours of being notified of the sample result</a:t>
            </a:r>
            <a:endParaRPr lang="en-US" sz="2800" dirty="0"/>
          </a:p>
          <a:p>
            <a:pPr lvl="1">
              <a:buClr>
                <a:schemeClr val="tx2"/>
              </a:buClr>
              <a:buFont typeface="Courier New" panose="02070309020205020404" pitchFamily="49" charset="0"/>
              <a:buChar char="o"/>
            </a:pPr>
            <a:r>
              <a:rPr lang="en-US" dirty="0">
                <a:solidFill>
                  <a:srgbClr val="FF0000"/>
                </a:solidFill>
                <a:latin typeface="Calibri"/>
              </a:rPr>
              <a:t>3 repeat samples for each routine TC+ sample</a:t>
            </a:r>
          </a:p>
          <a:p>
            <a:pPr>
              <a:buClr>
                <a:schemeClr val="tx2"/>
              </a:buClr>
              <a:buFont typeface="Arial" panose="020B0604020202020204" pitchFamily="34" charset="0"/>
              <a:buChar char="•"/>
            </a:pPr>
            <a:r>
              <a:rPr lang="en-US" sz="2800" dirty="0" smtClean="0">
                <a:latin typeface="Calibri"/>
              </a:rPr>
              <a:t>If </a:t>
            </a:r>
            <a:r>
              <a:rPr lang="en-US" sz="2800" dirty="0">
                <a:latin typeface="Calibri"/>
              </a:rPr>
              <a:t>unable to collect within 24 hours, notify </a:t>
            </a:r>
            <a:r>
              <a:rPr lang="en-US" sz="2800" dirty="0" smtClean="0">
                <a:latin typeface="Calibri"/>
              </a:rPr>
              <a:t>the State Board/LPA</a:t>
            </a:r>
            <a:endParaRPr lang="en-US" sz="2800" dirty="0">
              <a:latin typeface="Calibri"/>
            </a:endParaRPr>
          </a:p>
          <a:p>
            <a:pPr>
              <a:buClr>
                <a:schemeClr val="tx2"/>
              </a:buClr>
              <a:buFont typeface="Arial" panose="020B0604020202020204" pitchFamily="34" charset="0"/>
              <a:buChar char="•"/>
            </a:pPr>
            <a:r>
              <a:rPr lang="en-US" sz="2800" dirty="0" smtClean="0">
                <a:latin typeface="Calibri" panose="020F0502020204030204" pitchFamily="34" charset="0"/>
              </a:rPr>
              <a:t>Single </a:t>
            </a:r>
            <a:r>
              <a:rPr lang="en-US" sz="2800" dirty="0">
                <a:latin typeface="Calibri" panose="020F0502020204030204" pitchFamily="34" charset="0"/>
              </a:rPr>
              <a:t>connection system may take repeats over  3 days</a:t>
            </a:r>
          </a:p>
          <a:p>
            <a:pPr marL="0" indent="0">
              <a:buNone/>
            </a:pPr>
            <a:r>
              <a:rPr lang="en-US" sz="2800" dirty="0" smtClean="0"/>
              <a:t>	</a:t>
            </a:r>
            <a:endParaRPr lang="en-US" sz="2800" dirty="0"/>
          </a:p>
        </p:txBody>
      </p:sp>
      <p:sp>
        <p:nvSpPr>
          <p:cNvPr id="6" name="Slide Number Placeholder 5"/>
          <p:cNvSpPr>
            <a:spLocks noGrp="1"/>
          </p:cNvSpPr>
          <p:nvPr>
            <p:ph type="sldNum" sz="quarter" idx="12"/>
          </p:nvPr>
        </p:nvSpPr>
        <p:spPr/>
        <p:txBody>
          <a:bodyPr/>
          <a:lstStyle/>
          <a:p>
            <a:fld id="{7FB9C470-7EC4-4C75-AF4B-7CDBDF44545F}" type="slidenum">
              <a:rPr lang="en-US" smtClean="0">
                <a:solidFill>
                  <a:srgbClr val="073E87"/>
                </a:solidFill>
              </a:rPr>
              <a:pPr/>
              <a:t>15</a:t>
            </a:fld>
            <a:endParaRPr lang="en-US" dirty="0">
              <a:solidFill>
                <a:srgbClr val="073E87"/>
              </a:solidFill>
            </a:endParaRPr>
          </a:p>
        </p:txBody>
      </p:sp>
      <p:sp>
        <p:nvSpPr>
          <p:cNvPr id="3" name="Title 2"/>
          <p:cNvSpPr>
            <a:spLocks noGrp="1"/>
          </p:cNvSpPr>
          <p:nvPr>
            <p:ph type="title"/>
          </p:nvPr>
        </p:nvSpPr>
        <p:spPr/>
        <p:txBody>
          <a:bodyPr>
            <a:normAutofit/>
          </a:bodyPr>
          <a:lstStyle/>
          <a:p>
            <a:r>
              <a:rPr lang="en-US" sz="3600" dirty="0" smtClean="0">
                <a:solidFill>
                  <a:schemeClr val="bg1"/>
                </a:solidFill>
              </a:rPr>
              <a:t>Section 64424</a:t>
            </a:r>
            <a:br>
              <a:rPr lang="en-US" sz="3600" dirty="0" smtClean="0">
                <a:solidFill>
                  <a:schemeClr val="bg1"/>
                </a:solidFill>
              </a:rPr>
            </a:br>
            <a:r>
              <a:rPr lang="en-US" sz="3600" dirty="0" smtClean="0">
                <a:solidFill>
                  <a:schemeClr val="bg1"/>
                </a:solidFill>
              </a:rPr>
              <a:t>Repeat Sampling</a:t>
            </a:r>
            <a:endParaRPr lang="en-US" sz="3600" dirty="0">
              <a:solidFill>
                <a:schemeClr val="bg1"/>
              </a:solidFill>
            </a:endParaRPr>
          </a:p>
        </p:txBody>
      </p:sp>
      <p:cxnSp>
        <p:nvCxnSpPr>
          <p:cNvPr id="5" name="Straight Connector 4"/>
          <p:cNvCxnSpPr/>
          <p:nvPr/>
        </p:nvCxnSpPr>
        <p:spPr>
          <a:xfrm>
            <a:off x="1219200" y="3352800"/>
            <a:ext cx="70104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219200" y="4343400"/>
            <a:ext cx="70104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519948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1905000"/>
            <a:ext cx="7408333" cy="4525963"/>
          </a:xfrm>
        </p:spPr>
        <p:txBody>
          <a:bodyPr>
            <a:normAutofit lnSpcReduction="10000"/>
          </a:bodyPr>
          <a:lstStyle/>
          <a:p>
            <a:pPr>
              <a:buFont typeface="Arial" panose="020B0604020202020204" pitchFamily="34" charset="0"/>
              <a:buChar char="•"/>
            </a:pPr>
            <a:r>
              <a:rPr lang="en-US" dirty="0">
                <a:latin typeface="Calibri"/>
              </a:rPr>
              <a:t>Repeat Sample Locations</a:t>
            </a:r>
          </a:p>
          <a:p>
            <a:pPr lvl="1">
              <a:buFont typeface="Courier New" panose="02070309020205020404" pitchFamily="49" charset="0"/>
              <a:buChar char="o"/>
            </a:pPr>
            <a:r>
              <a:rPr lang="en-US" dirty="0">
                <a:latin typeface="Calibri"/>
              </a:rPr>
              <a:t>Site of TC+ sample</a:t>
            </a:r>
          </a:p>
          <a:p>
            <a:pPr lvl="1">
              <a:buFont typeface="Courier New" panose="02070309020205020404" pitchFamily="49" charset="0"/>
              <a:buChar char="o"/>
            </a:pPr>
            <a:r>
              <a:rPr lang="en-US" dirty="0">
                <a:latin typeface="Calibri"/>
              </a:rPr>
              <a:t>Within 5 </a:t>
            </a:r>
            <a:r>
              <a:rPr lang="en-US" dirty="0" smtClean="0">
                <a:latin typeface="Calibri"/>
              </a:rPr>
              <a:t>service connections </a:t>
            </a:r>
            <a:r>
              <a:rPr lang="en-US" dirty="0">
                <a:latin typeface="Calibri"/>
              </a:rPr>
              <a:t>upstream and </a:t>
            </a:r>
            <a:r>
              <a:rPr lang="en-US" dirty="0" smtClean="0">
                <a:latin typeface="Calibri"/>
              </a:rPr>
              <a:t>downstream</a:t>
            </a:r>
          </a:p>
          <a:p>
            <a:pPr>
              <a:buFont typeface="Arial" panose="020B0604020202020204" pitchFamily="34" charset="0"/>
              <a:buChar char="•"/>
            </a:pPr>
            <a:r>
              <a:rPr lang="en-US" dirty="0">
                <a:solidFill>
                  <a:srgbClr val="FF0000"/>
                </a:solidFill>
              </a:rPr>
              <a:t>Alternate Sampling Locations</a:t>
            </a:r>
          </a:p>
          <a:p>
            <a:pPr lvl="1">
              <a:buFont typeface="Courier New" panose="02070309020205020404" pitchFamily="49" charset="0"/>
              <a:buChar char="o"/>
            </a:pPr>
            <a:r>
              <a:rPr lang="en-US" dirty="0">
                <a:solidFill>
                  <a:srgbClr val="FF0000"/>
                </a:solidFill>
              </a:rPr>
              <a:t>If TC+ is at end of distribution system, system may take repeats at alternative location with written approval by </a:t>
            </a:r>
            <a:r>
              <a:rPr lang="en-US" dirty="0" smtClean="0">
                <a:solidFill>
                  <a:srgbClr val="FF0000"/>
                </a:solidFill>
              </a:rPr>
              <a:t>State Board/LPA </a:t>
            </a:r>
            <a:r>
              <a:rPr lang="en-US" dirty="0">
                <a:solidFill>
                  <a:srgbClr val="FF0000"/>
                </a:solidFill>
              </a:rPr>
              <a:t>(BSSP approval necessary)</a:t>
            </a:r>
          </a:p>
          <a:p>
            <a:pPr lvl="1">
              <a:buFont typeface="Courier New" panose="02070309020205020404" pitchFamily="49" charset="0"/>
              <a:buChar char="o"/>
            </a:pPr>
            <a:r>
              <a:rPr lang="en-US" dirty="0">
                <a:solidFill>
                  <a:srgbClr val="FF0000"/>
                </a:solidFill>
              </a:rPr>
              <a:t>System may propose alternative sampling sites that represent likely contamination pathway to distribution system</a:t>
            </a:r>
          </a:p>
          <a:p>
            <a:pPr lvl="2">
              <a:buFont typeface="Wingdings" panose="05000000000000000000" pitchFamily="2" charset="2"/>
              <a:buChar char="§"/>
            </a:pPr>
            <a:r>
              <a:rPr lang="en-US" dirty="0">
                <a:solidFill>
                  <a:srgbClr val="FF0000"/>
                </a:solidFill>
              </a:rPr>
              <a:t>Alternative fixed locations, or</a:t>
            </a:r>
          </a:p>
          <a:p>
            <a:pPr lvl="2">
              <a:buFont typeface="Wingdings" panose="05000000000000000000" pitchFamily="2" charset="2"/>
              <a:buChar char="§"/>
            </a:pPr>
            <a:r>
              <a:rPr lang="en-US" dirty="0">
                <a:solidFill>
                  <a:srgbClr val="FF0000"/>
                </a:solidFill>
              </a:rPr>
              <a:t>Criteria for selecting sites on a situational basis</a:t>
            </a:r>
          </a:p>
          <a:p>
            <a:pPr lvl="1">
              <a:buFont typeface="Arial" panose="020B0604020202020204" pitchFamily="34" charset="0"/>
              <a:buChar char="•"/>
            </a:pPr>
            <a:endParaRPr lang="en-US" dirty="0" smtClean="0"/>
          </a:p>
          <a:p>
            <a:pPr marL="914400" indent="-457200">
              <a:buFont typeface="+mj-lt"/>
              <a:buAutoNum type="arabicPeriod"/>
            </a:pPr>
            <a:endParaRPr lang="en-US" dirty="0"/>
          </a:p>
        </p:txBody>
      </p:sp>
      <p:sp>
        <p:nvSpPr>
          <p:cNvPr id="6" name="Slide Number Placeholder 5"/>
          <p:cNvSpPr>
            <a:spLocks noGrp="1"/>
          </p:cNvSpPr>
          <p:nvPr>
            <p:ph type="sldNum" sz="quarter" idx="12"/>
          </p:nvPr>
        </p:nvSpPr>
        <p:spPr/>
        <p:txBody>
          <a:bodyPr/>
          <a:lstStyle/>
          <a:p>
            <a:fld id="{7FB9C470-7EC4-4C75-AF4B-7CDBDF44545F}" type="slidenum">
              <a:rPr lang="en-US" smtClean="0">
                <a:solidFill>
                  <a:srgbClr val="073E87"/>
                </a:solidFill>
              </a:rPr>
              <a:pPr/>
              <a:t>16</a:t>
            </a:fld>
            <a:endParaRPr lang="en-US" dirty="0">
              <a:solidFill>
                <a:srgbClr val="073E87"/>
              </a:solidFill>
            </a:endParaRPr>
          </a:p>
        </p:txBody>
      </p:sp>
      <p:sp>
        <p:nvSpPr>
          <p:cNvPr id="3" name="Title 2"/>
          <p:cNvSpPr>
            <a:spLocks noGrp="1"/>
          </p:cNvSpPr>
          <p:nvPr>
            <p:ph type="title"/>
          </p:nvPr>
        </p:nvSpPr>
        <p:spPr/>
        <p:txBody>
          <a:bodyPr>
            <a:normAutofit/>
          </a:bodyPr>
          <a:lstStyle/>
          <a:p>
            <a:r>
              <a:rPr lang="en-US" sz="3600" dirty="0" smtClean="0">
                <a:solidFill>
                  <a:schemeClr val="bg1"/>
                </a:solidFill>
              </a:rPr>
              <a:t>Section 64424</a:t>
            </a:r>
            <a:br>
              <a:rPr lang="en-US" sz="3600" dirty="0" smtClean="0">
                <a:solidFill>
                  <a:schemeClr val="bg1"/>
                </a:solidFill>
              </a:rPr>
            </a:br>
            <a:r>
              <a:rPr lang="en-US" sz="3600" dirty="0" smtClean="0">
                <a:solidFill>
                  <a:schemeClr val="bg1"/>
                </a:solidFill>
              </a:rPr>
              <a:t>Repeat Sampling</a:t>
            </a:r>
            <a:endParaRPr lang="en-US" sz="3600" dirty="0">
              <a:solidFill>
                <a:schemeClr val="bg1"/>
              </a:solidFill>
            </a:endParaRPr>
          </a:p>
        </p:txBody>
      </p:sp>
      <p:cxnSp>
        <p:nvCxnSpPr>
          <p:cNvPr id="5" name="Straight Connector 4"/>
          <p:cNvCxnSpPr/>
          <p:nvPr/>
        </p:nvCxnSpPr>
        <p:spPr>
          <a:xfrm>
            <a:off x="1524000" y="4419600"/>
            <a:ext cx="647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524000" y="2667000"/>
            <a:ext cx="63246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769246" y="5715000"/>
            <a:ext cx="5012554"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21557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sz="2800" dirty="0" smtClean="0"/>
              <a:t>Dual Purpose Sampling</a:t>
            </a:r>
          </a:p>
          <a:p>
            <a:pPr marL="782320" lvl="2" indent="-457200">
              <a:buFont typeface="Courier New" panose="02070309020205020404" pitchFamily="49" charset="0"/>
              <a:buChar char="o"/>
            </a:pPr>
            <a:r>
              <a:rPr lang="en-US" sz="2800" dirty="0"/>
              <a:t>PWS with single GW source, serving </a:t>
            </a:r>
            <a:r>
              <a:rPr lang="en-US" sz="2800" dirty="0">
                <a:latin typeface="Calibri"/>
              </a:rPr>
              <a:t>≤ 1,000 persons – GW Rule triggered source sample may count as one of required </a:t>
            </a:r>
            <a:r>
              <a:rPr lang="en-US" sz="2800" dirty="0" smtClean="0">
                <a:latin typeface="Calibri"/>
              </a:rPr>
              <a:t>RTCR </a:t>
            </a:r>
            <a:r>
              <a:rPr lang="en-US" sz="2800" dirty="0">
                <a:latin typeface="Calibri"/>
              </a:rPr>
              <a:t>repeat </a:t>
            </a:r>
            <a:r>
              <a:rPr lang="en-US" sz="2800" dirty="0" smtClean="0">
                <a:latin typeface="Calibri"/>
              </a:rPr>
              <a:t>sample</a:t>
            </a:r>
          </a:p>
          <a:p>
            <a:pPr marL="782320" lvl="2" indent="-457200">
              <a:buFont typeface="Courier New" panose="02070309020205020404" pitchFamily="49" charset="0"/>
              <a:buChar char="o"/>
            </a:pPr>
            <a:r>
              <a:rPr lang="en-US" sz="2800" dirty="0" smtClean="0">
                <a:solidFill>
                  <a:srgbClr val="FF0000"/>
                </a:solidFill>
                <a:latin typeface="Calibri"/>
              </a:rPr>
              <a:t>State Board/LPA </a:t>
            </a:r>
            <a:r>
              <a:rPr lang="en-US" sz="2800" dirty="0">
                <a:solidFill>
                  <a:srgbClr val="FF0000"/>
                </a:solidFill>
                <a:latin typeface="Calibri"/>
              </a:rPr>
              <a:t>approval </a:t>
            </a:r>
            <a:r>
              <a:rPr lang="en-US" sz="2800" dirty="0" smtClean="0">
                <a:solidFill>
                  <a:srgbClr val="FF0000"/>
                </a:solidFill>
                <a:latin typeface="Calibri"/>
              </a:rPr>
              <a:t>of </a:t>
            </a:r>
            <a:r>
              <a:rPr lang="en-US" sz="2800" dirty="0">
                <a:solidFill>
                  <a:srgbClr val="FF0000"/>
                </a:solidFill>
                <a:latin typeface="Calibri"/>
              </a:rPr>
              <a:t>BSSP </a:t>
            </a:r>
            <a:r>
              <a:rPr lang="en-US" sz="2800" dirty="0" smtClean="0">
                <a:solidFill>
                  <a:srgbClr val="FF0000"/>
                </a:solidFill>
                <a:latin typeface="Calibri"/>
              </a:rPr>
              <a:t>Required</a:t>
            </a:r>
            <a:endParaRPr lang="en-US" sz="2800" dirty="0">
              <a:solidFill>
                <a:srgbClr val="FF0000"/>
              </a:solidFill>
              <a:latin typeface="Calibri"/>
            </a:endParaRPr>
          </a:p>
          <a:p>
            <a:pPr marL="325120" lvl="2" indent="0">
              <a:buNone/>
            </a:pPr>
            <a:endParaRPr lang="en-US" sz="2600" dirty="0">
              <a:latin typeface="Calibri"/>
            </a:endParaRPr>
          </a:p>
          <a:p>
            <a:endParaRPr lang="en-US" dirty="0"/>
          </a:p>
        </p:txBody>
      </p:sp>
      <p:sp>
        <p:nvSpPr>
          <p:cNvPr id="6" name="Slide Number Placeholder 5"/>
          <p:cNvSpPr>
            <a:spLocks noGrp="1"/>
          </p:cNvSpPr>
          <p:nvPr>
            <p:ph type="sldNum" sz="quarter" idx="12"/>
          </p:nvPr>
        </p:nvSpPr>
        <p:spPr/>
        <p:txBody>
          <a:bodyPr/>
          <a:lstStyle/>
          <a:p>
            <a:fld id="{7FB9C470-7EC4-4C75-AF4B-7CDBDF44545F}" type="slidenum">
              <a:rPr lang="en-US" smtClean="0">
                <a:solidFill>
                  <a:srgbClr val="073E87"/>
                </a:solidFill>
              </a:rPr>
              <a:pPr/>
              <a:t>17</a:t>
            </a:fld>
            <a:endParaRPr lang="en-US" dirty="0">
              <a:solidFill>
                <a:srgbClr val="073E87"/>
              </a:solidFill>
            </a:endParaRPr>
          </a:p>
        </p:txBody>
      </p:sp>
      <p:sp>
        <p:nvSpPr>
          <p:cNvPr id="3" name="Title 2"/>
          <p:cNvSpPr>
            <a:spLocks noGrp="1"/>
          </p:cNvSpPr>
          <p:nvPr>
            <p:ph type="title"/>
          </p:nvPr>
        </p:nvSpPr>
        <p:spPr/>
        <p:txBody>
          <a:bodyPr>
            <a:normAutofit/>
          </a:bodyPr>
          <a:lstStyle/>
          <a:p>
            <a:r>
              <a:rPr lang="en-US" sz="3600" dirty="0">
                <a:solidFill>
                  <a:schemeClr val="bg1"/>
                </a:solidFill>
              </a:rPr>
              <a:t>Section 64424</a:t>
            </a:r>
            <a:br>
              <a:rPr lang="en-US" sz="3600" dirty="0">
                <a:solidFill>
                  <a:schemeClr val="bg1"/>
                </a:solidFill>
              </a:rPr>
            </a:br>
            <a:r>
              <a:rPr lang="en-US" sz="3600" dirty="0">
                <a:solidFill>
                  <a:schemeClr val="bg1"/>
                </a:solidFill>
              </a:rPr>
              <a:t>Repeat Sampling </a:t>
            </a:r>
            <a:endParaRPr lang="en-US" sz="3600" dirty="0"/>
          </a:p>
        </p:txBody>
      </p:sp>
      <p:cxnSp>
        <p:nvCxnSpPr>
          <p:cNvPr id="4" name="Straight Connector 3"/>
          <p:cNvCxnSpPr/>
          <p:nvPr/>
        </p:nvCxnSpPr>
        <p:spPr>
          <a:xfrm flipV="1">
            <a:off x="1752600" y="4953000"/>
            <a:ext cx="6096000" cy="9524"/>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31891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1" y="2057400"/>
            <a:ext cx="8458200" cy="4068763"/>
          </a:xfrm>
        </p:spPr>
        <p:txBody>
          <a:bodyPr>
            <a:normAutofit/>
          </a:bodyPr>
          <a:lstStyle/>
          <a:p>
            <a:pPr>
              <a:buFont typeface="Arial" panose="020B0604020202020204" pitchFamily="34" charset="0"/>
              <a:buChar char="•"/>
            </a:pPr>
            <a:r>
              <a:rPr lang="en-US" sz="2800" dirty="0"/>
              <a:t>If ≥ 1 repeat TC+ sample, must collect a repeat sample set for each repeat TC+ sample until no TC+ samples </a:t>
            </a:r>
            <a:r>
              <a:rPr lang="en-US" sz="2800" dirty="0">
                <a:solidFill>
                  <a:srgbClr val="FF0000"/>
                </a:solidFill>
              </a:rPr>
              <a:t>or treatment technique trigger has been exceeded &amp; </a:t>
            </a:r>
            <a:r>
              <a:rPr lang="en-US" sz="2800" dirty="0" smtClean="0">
                <a:solidFill>
                  <a:srgbClr val="FF0000"/>
                </a:solidFill>
              </a:rPr>
              <a:t>State Board/LPA </a:t>
            </a:r>
            <a:r>
              <a:rPr lang="en-US" sz="2800" dirty="0">
                <a:solidFill>
                  <a:srgbClr val="FF0000"/>
                </a:solidFill>
              </a:rPr>
              <a:t>notified</a:t>
            </a:r>
          </a:p>
          <a:p>
            <a:pPr>
              <a:buFont typeface="Arial" panose="020B0604020202020204" pitchFamily="34" charset="0"/>
              <a:buChar char="•"/>
            </a:pPr>
            <a:r>
              <a:rPr lang="en-US" sz="2800" dirty="0">
                <a:solidFill>
                  <a:srgbClr val="FF0000"/>
                </a:solidFill>
              </a:rPr>
              <a:t>If a treatment technique trigger is exceeded as a result of a routine TC+ sample, only one set of repeat samples is required for each TC+ routine sample</a:t>
            </a:r>
          </a:p>
          <a:p>
            <a:pPr marL="914400" indent="-457200">
              <a:buFont typeface="+mj-lt"/>
              <a:buAutoNum type="arabicPeriod"/>
            </a:pPr>
            <a:endParaRPr lang="en-US" dirty="0"/>
          </a:p>
        </p:txBody>
      </p:sp>
      <p:sp>
        <p:nvSpPr>
          <p:cNvPr id="6" name="Slide Number Placeholder 5"/>
          <p:cNvSpPr>
            <a:spLocks noGrp="1"/>
          </p:cNvSpPr>
          <p:nvPr>
            <p:ph type="sldNum" sz="quarter" idx="12"/>
          </p:nvPr>
        </p:nvSpPr>
        <p:spPr/>
        <p:txBody>
          <a:bodyPr/>
          <a:lstStyle/>
          <a:p>
            <a:fld id="{7FB9C470-7EC4-4C75-AF4B-7CDBDF44545F}" type="slidenum">
              <a:rPr lang="en-US" smtClean="0">
                <a:solidFill>
                  <a:srgbClr val="073E87"/>
                </a:solidFill>
              </a:rPr>
              <a:pPr/>
              <a:t>18</a:t>
            </a:fld>
            <a:endParaRPr lang="en-US" dirty="0">
              <a:solidFill>
                <a:srgbClr val="073E87"/>
              </a:solidFill>
            </a:endParaRPr>
          </a:p>
        </p:txBody>
      </p:sp>
      <p:sp>
        <p:nvSpPr>
          <p:cNvPr id="3" name="Title 2"/>
          <p:cNvSpPr>
            <a:spLocks noGrp="1"/>
          </p:cNvSpPr>
          <p:nvPr>
            <p:ph type="title"/>
          </p:nvPr>
        </p:nvSpPr>
        <p:spPr/>
        <p:txBody>
          <a:bodyPr>
            <a:normAutofit/>
          </a:bodyPr>
          <a:lstStyle/>
          <a:p>
            <a:r>
              <a:rPr lang="en-US" sz="3600" dirty="0" smtClean="0">
                <a:solidFill>
                  <a:schemeClr val="bg1"/>
                </a:solidFill>
              </a:rPr>
              <a:t>Section 64424</a:t>
            </a:r>
            <a:br>
              <a:rPr lang="en-US" sz="3600" dirty="0" smtClean="0">
                <a:solidFill>
                  <a:schemeClr val="bg1"/>
                </a:solidFill>
              </a:rPr>
            </a:br>
            <a:r>
              <a:rPr lang="en-US" sz="3600" dirty="0" smtClean="0">
                <a:solidFill>
                  <a:schemeClr val="bg1"/>
                </a:solidFill>
              </a:rPr>
              <a:t>Repeat Sampling </a:t>
            </a:r>
            <a:endParaRPr lang="en-US" sz="3600" dirty="0">
              <a:solidFill>
                <a:schemeClr val="bg1"/>
              </a:solidFill>
            </a:endParaRPr>
          </a:p>
        </p:txBody>
      </p:sp>
      <p:cxnSp>
        <p:nvCxnSpPr>
          <p:cNvPr id="5" name="Straight Connector 4"/>
          <p:cNvCxnSpPr/>
          <p:nvPr/>
        </p:nvCxnSpPr>
        <p:spPr>
          <a:xfrm flipV="1">
            <a:off x="685800" y="3886200"/>
            <a:ext cx="7924800" cy="9524"/>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41455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209800"/>
            <a:ext cx="8458200" cy="4191000"/>
          </a:xfrm>
        </p:spPr>
        <p:txBody>
          <a:bodyPr>
            <a:noAutofit/>
          </a:bodyPr>
          <a:lstStyle/>
          <a:p>
            <a:pPr>
              <a:buFont typeface="Arial" panose="020B0604020202020204" pitchFamily="34" charset="0"/>
              <a:buChar char="•"/>
            </a:pPr>
            <a:r>
              <a:rPr lang="en-US" sz="2800" dirty="0"/>
              <a:t>Water system must request a sample be invalidated if</a:t>
            </a:r>
          </a:p>
          <a:p>
            <a:pPr lvl="1">
              <a:buFont typeface="Courier New" panose="02070309020205020404" pitchFamily="49" charset="0"/>
              <a:buChar char="o"/>
            </a:pPr>
            <a:r>
              <a:rPr lang="en-US" dirty="0"/>
              <a:t>Repeats collected at routine site are TC+ and repeats collected w/in 5 connections are TC-</a:t>
            </a:r>
          </a:p>
          <a:p>
            <a:pPr lvl="1">
              <a:buFont typeface="Courier New" panose="02070309020205020404" pitchFamily="49" charset="0"/>
              <a:buChar char="o"/>
            </a:pPr>
            <a:r>
              <a:rPr lang="en-US" dirty="0"/>
              <a:t>Lab did not follow analytical method and provides required documentation of error</a:t>
            </a:r>
          </a:p>
          <a:p>
            <a:pPr>
              <a:buFont typeface="Arial" panose="020B0604020202020204" pitchFamily="34" charset="0"/>
              <a:buChar char="•"/>
            </a:pPr>
            <a:r>
              <a:rPr lang="en-US" sz="2800" dirty="0"/>
              <a:t>Whenever a TC- sample is invalidated by lab for interference, replacement sample must be collected w/in 24 hours</a:t>
            </a:r>
            <a:r>
              <a:rPr lang="en-US" sz="2800" dirty="0" smtClean="0"/>
              <a:t>.</a:t>
            </a:r>
          </a:p>
          <a:p>
            <a:pPr>
              <a:buFont typeface="Arial" panose="020B0604020202020204" pitchFamily="34" charset="0"/>
              <a:buChar char="•"/>
            </a:pPr>
            <a:r>
              <a:rPr lang="en-US" sz="2800" dirty="0"/>
              <a:t>Invalidation request must be in writing</a:t>
            </a:r>
          </a:p>
          <a:p>
            <a:pPr>
              <a:buFont typeface="Arial" panose="020B0604020202020204" pitchFamily="34" charset="0"/>
              <a:buChar char="•"/>
            </a:pPr>
            <a:endParaRPr lang="en-US" sz="2800" dirty="0"/>
          </a:p>
          <a:p>
            <a:pPr marL="914400" indent="-457200">
              <a:buFont typeface="+mj-lt"/>
              <a:buAutoNum type="arabicPeriod"/>
            </a:pPr>
            <a:endParaRPr lang="en-US" sz="2800" dirty="0"/>
          </a:p>
        </p:txBody>
      </p:sp>
      <p:sp>
        <p:nvSpPr>
          <p:cNvPr id="6" name="Slide Number Placeholder 5"/>
          <p:cNvSpPr>
            <a:spLocks noGrp="1"/>
          </p:cNvSpPr>
          <p:nvPr>
            <p:ph type="sldNum" sz="quarter" idx="12"/>
          </p:nvPr>
        </p:nvSpPr>
        <p:spPr/>
        <p:txBody>
          <a:bodyPr/>
          <a:lstStyle/>
          <a:p>
            <a:fld id="{7FB9C470-7EC4-4C75-AF4B-7CDBDF44545F}" type="slidenum">
              <a:rPr lang="en-US" smtClean="0">
                <a:solidFill>
                  <a:srgbClr val="073E87"/>
                </a:solidFill>
              </a:rPr>
              <a:pPr/>
              <a:t>19</a:t>
            </a:fld>
            <a:endParaRPr lang="en-US" dirty="0">
              <a:solidFill>
                <a:srgbClr val="073E87"/>
              </a:solidFill>
            </a:endParaRPr>
          </a:p>
        </p:txBody>
      </p:sp>
      <p:sp>
        <p:nvSpPr>
          <p:cNvPr id="3" name="Title 2"/>
          <p:cNvSpPr>
            <a:spLocks noGrp="1"/>
          </p:cNvSpPr>
          <p:nvPr>
            <p:ph type="title"/>
          </p:nvPr>
        </p:nvSpPr>
        <p:spPr/>
        <p:txBody>
          <a:bodyPr>
            <a:normAutofit/>
          </a:bodyPr>
          <a:lstStyle/>
          <a:p>
            <a:r>
              <a:rPr lang="en-US" sz="3600" dirty="0" smtClean="0">
                <a:solidFill>
                  <a:schemeClr val="bg1"/>
                </a:solidFill>
              </a:rPr>
              <a:t>Section 64425</a:t>
            </a:r>
            <a:br>
              <a:rPr lang="en-US" sz="3600" dirty="0" smtClean="0">
                <a:solidFill>
                  <a:schemeClr val="bg1"/>
                </a:solidFill>
              </a:rPr>
            </a:br>
            <a:r>
              <a:rPr lang="en-US" sz="3600" dirty="0" smtClean="0">
                <a:solidFill>
                  <a:schemeClr val="bg1"/>
                </a:solidFill>
              </a:rPr>
              <a:t>Sample Invalidation </a:t>
            </a:r>
            <a:endParaRPr lang="en-US" sz="3600" dirty="0">
              <a:solidFill>
                <a:schemeClr val="bg1"/>
              </a:solidFill>
            </a:endParaRPr>
          </a:p>
        </p:txBody>
      </p:sp>
      <p:cxnSp>
        <p:nvCxnSpPr>
          <p:cNvPr id="5" name="Straight Connector 4"/>
          <p:cNvCxnSpPr/>
          <p:nvPr/>
        </p:nvCxnSpPr>
        <p:spPr>
          <a:xfrm flipV="1">
            <a:off x="762000" y="5572125"/>
            <a:ext cx="7772400" cy="9525"/>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748469" y="4191000"/>
            <a:ext cx="7785931" cy="1905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21311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3077817" y="2684104"/>
            <a:ext cx="2895600" cy="2590800"/>
          </a:xfrm>
          <a:prstGeom prst="ellipse">
            <a:avLst/>
          </a:prstGeom>
          <a:pattFill prst="wdDnDiag">
            <a:fgClr>
              <a:srgbClr val="00B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Oval 4"/>
          <p:cNvSpPr/>
          <p:nvPr/>
        </p:nvSpPr>
        <p:spPr>
          <a:xfrm>
            <a:off x="2773017" y="2684105"/>
            <a:ext cx="2895600" cy="2590800"/>
          </a:xfrm>
          <a:prstGeom prst="ellipse">
            <a:avLst/>
          </a:prstGeom>
          <a:gradFill>
            <a:gsLst>
              <a:gs pos="0">
                <a:schemeClr val="accent1">
                  <a:tint val="66000"/>
                  <a:satMod val="160000"/>
                </a:schemeClr>
              </a:gs>
              <a:gs pos="51000">
                <a:schemeClr val="accent1">
                  <a:tint val="44500"/>
                  <a:satMod val="160000"/>
                  <a:alpha val="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Oval 5"/>
          <p:cNvSpPr/>
          <p:nvPr/>
        </p:nvSpPr>
        <p:spPr>
          <a:xfrm>
            <a:off x="5420967" y="2019300"/>
            <a:ext cx="457200" cy="457200"/>
          </a:xfrm>
          <a:prstGeom prst="ellipse">
            <a:avLst/>
          </a:prstGeom>
          <a:pattFill prst="wdDnDiag">
            <a:fgClr>
              <a:srgbClr val="00B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Oval 6"/>
          <p:cNvSpPr/>
          <p:nvPr/>
        </p:nvSpPr>
        <p:spPr>
          <a:xfrm>
            <a:off x="780422" y="1981200"/>
            <a:ext cx="457200" cy="457200"/>
          </a:xfrm>
          <a:prstGeom prst="ellipse">
            <a:avLst/>
          </a:prstGeom>
          <a:gradFill>
            <a:gsLst>
              <a:gs pos="0">
                <a:schemeClr val="accent1">
                  <a:tint val="66000"/>
                  <a:satMod val="160000"/>
                </a:schemeClr>
              </a:gs>
              <a:gs pos="51000">
                <a:schemeClr val="accent1">
                  <a:tint val="44500"/>
                  <a:satMod val="160000"/>
                  <a:alpha val="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p:nvSpPr>
        <p:spPr>
          <a:xfrm>
            <a:off x="1453427" y="1929800"/>
            <a:ext cx="2508973" cy="523220"/>
          </a:xfrm>
          <a:prstGeom prst="rect">
            <a:avLst/>
          </a:prstGeom>
          <a:noFill/>
        </p:spPr>
        <p:txBody>
          <a:bodyPr wrap="square" rtlCol="0">
            <a:spAutoFit/>
          </a:bodyPr>
          <a:lstStyle/>
          <a:p>
            <a:r>
              <a:rPr lang="en-US" sz="2800" b="1" dirty="0"/>
              <a:t>CA Draft </a:t>
            </a:r>
            <a:r>
              <a:rPr lang="en-US" sz="2800" b="1" dirty="0" smtClean="0"/>
              <a:t>RTCR</a:t>
            </a:r>
            <a:endParaRPr lang="en-US" sz="2800" b="1" dirty="0"/>
          </a:p>
        </p:txBody>
      </p:sp>
      <p:sp>
        <p:nvSpPr>
          <p:cNvPr id="9" name="TextBox 8"/>
          <p:cNvSpPr txBox="1"/>
          <p:nvPr/>
        </p:nvSpPr>
        <p:spPr>
          <a:xfrm>
            <a:off x="6088213" y="1954935"/>
            <a:ext cx="2362036" cy="523220"/>
          </a:xfrm>
          <a:prstGeom prst="rect">
            <a:avLst/>
          </a:prstGeom>
          <a:noFill/>
        </p:spPr>
        <p:txBody>
          <a:bodyPr wrap="square" rtlCol="0">
            <a:spAutoFit/>
          </a:bodyPr>
          <a:lstStyle/>
          <a:p>
            <a:r>
              <a:rPr lang="en-US" sz="2800" b="1" dirty="0"/>
              <a:t>Federal RCTR</a:t>
            </a:r>
          </a:p>
        </p:txBody>
      </p:sp>
      <p:cxnSp>
        <p:nvCxnSpPr>
          <p:cNvPr id="11" name="Straight Arrow Connector 10"/>
          <p:cNvCxnSpPr/>
          <p:nvPr/>
        </p:nvCxnSpPr>
        <p:spPr>
          <a:xfrm>
            <a:off x="1509663" y="3141304"/>
            <a:ext cx="1415754" cy="60960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flipV="1">
            <a:off x="381000" y="3134236"/>
            <a:ext cx="1128663" cy="706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81000" y="3134236"/>
            <a:ext cx="0" cy="3114164"/>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456949" y="3404116"/>
            <a:ext cx="2573627" cy="1154162"/>
          </a:xfrm>
          <a:prstGeom prst="rect">
            <a:avLst/>
          </a:prstGeom>
          <a:noFill/>
        </p:spPr>
        <p:txBody>
          <a:bodyPr wrap="square" rtlCol="0">
            <a:spAutoFit/>
          </a:bodyPr>
          <a:lstStyle/>
          <a:p>
            <a:r>
              <a:rPr lang="en-US" sz="2300" dirty="0"/>
              <a:t>Current more stringent CA TCR Requirements</a:t>
            </a:r>
          </a:p>
        </p:txBody>
      </p:sp>
      <p:cxnSp>
        <p:nvCxnSpPr>
          <p:cNvPr id="19" name="Straight Connector 18"/>
          <p:cNvCxnSpPr/>
          <p:nvPr/>
        </p:nvCxnSpPr>
        <p:spPr>
          <a:xfrm>
            <a:off x="372392" y="3674704"/>
            <a:ext cx="95428"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516442" y="4699857"/>
            <a:ext cx="2538544" cy="1154162"/>
          </a:xfrm>
          <a:prstGeom prst="rect">
            <a:avLst/>
          </a:prstGeom>
          <a:noFill/>
        </p:spPr>
        <p:txBody>
          <a:bodyPr wrap="square" rtlCol="0">
            <a:spAutoFit/>
          </a:bodyPr>
          <a:lstStyle/>
          <a:p>
            <a:r>
              <a:rPr lang="en-US" sz="2300" dirty="0"/>
              <a:t>Requirements left to States by federal </a:t>
            </a:r>
            <a:r>
              <a:rPr lang="en-US" sz="2300" dirty="0" smtClean="0"/>
              <a:t>RTCR</a:t>
            </a:r>
            <a:endParaRPr lang="en-US" sz="2300" dirty="0"/>
          </a:p>
        </p:txBody>
      </p:sp>
      <p:sp>
        <p:nvSpPr>
          <p:cNvPr id="23" name="TextBox 22"/>
          <p:cNvSpPr txBox="1"/>
          <p:nvPr/>
        </p:nvSpPr>
        <p:spPr>
          <a:xfrm>
            <a:off x="451780" y="6017567"/>
            <a:ext cx="4131180" cy="461665"/>
          </a:xfrm>
          <a:prstGeom prst="rect">
            <a:avLst/>
          </a:prstGeom>
          <a:noFill/>
        </p:spPr>
        <p:txBody>
          <a:bodyPr wrap="square" rtlCol="0">
            <a:spAutoFit/>
          </a:bodyPr>
          <a:lstStyle/>
          <a:p>
            <a:r>
              <a:rPr lang="en-US" sz="2300" dirty="0"/>
              <a:t>Additional  CA Requirements</a:t>
            </a:r>
          </a:p>
        </p:txBody>
      </p:sp>
      <p:cxnSp>
        <p:nvCxnSpPr>
          <p:cNvPr id="24" name="Straight Connector 23"/>
          <p:cNvCxnSpPr/>
          <p:nvPr/>
        </p:nvCxnSpPr>
        <p:spPr>
          <a:xfrm>
            <a:off x="394151" y="5267614"/>
            <a:ext cx="119641"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373049" y="6248400"/>
            <a:ext cx="95428"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6392516" y="3141304"/>
            <a:ext cx="2370483" cy="1862048"/>
          </a:xfrm>
          <a:prstGeom prst="rect">
            <a:avLst/>
          </a:prstGeom>
          <a:noFill/>
        </p:spPr>
        <p:txBody>
          <a:bodyPr wrap="square" rtlCol="0">
            <a:spAutoFit/>
          </a:bodyPr>
          <a:lstStyle/>
          <a:p>
            <a:r>
              <a:rPr lang="en-US" sz="2300" dirty="0"/>
              <a:t>Parts of the federal </a:t>
            </a:r>
            <a:r>
              <a:rPr lang="en-US" sz="2300" dirty="0" smtClean="0"/>
              <a:t>RTCR less stringent than the proposed CA RTCR</a:t>
            </a:r>
            <a:endParaRPr lang="en-US" sz="2300" dirty="0"/>
          </a:p>
        </p:txBody>
      </p:sp>
      <p:cxnSp>
        <p:nvCxnSpPr>
          <p:cNvPr id="35" name="Straight Arrow Connector 34"/>
          <p:cNvCxnSpPr>
            <a:stCxn id="33" idx="1"/>
          </p:cNvCxnSpPr>
          <p:nvPr/>
        </p:nvCxnSpPr>
        <p:spPr>
          <a:xfrm flipH="1" flipV="1">
            <a:off x="5821018" y="3827105"/>
            <a:ext cx="571498" cy="24522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516442" y="914400"/>
            <a:ext cx="8001000" cy="584775"/>
          </a:xfrm>
          <a:prstGeom prst="rect">
            <a:avLst/>
          </a:prstGeom>
          <a:noFill/>
        </p:spPr>
        <p:txBody>
          <a:bodyPr wrap="square" rtlCol="0">
            <a:spAutoFit/>
          </a:bodyPr>
          <a:lstStyle/>
          <a:p>
            <a:pPr algn="ctr"/>
            <a:r>
              <a:rPr lang="en-US" sz="3200" b="1" dirty="0">
                <a:solidFill>
                  <a:schemeClr val="accent2">
                    <a:lumMod val="75000"/>
                  </a:schemeClr>
                </a:solidFill>
              </a:rPr>
              <a:t>California Proposed </a:t>
            </a:r>
            <a:r>
              <a:rPr lang="en-US" sz="3200" b="1" dirty="0" smtClean="0">
                <a:solidFill>
                  <a:schemeClr val="accent2">
                    <a:lumMod val="75000"/>
                  </a:schemeClr>
                </a:solidFill>
              </a:rPr>
              <a:t>RTCR </a:t>
            </a:r>
            <a:r>
              <a:rPr lang="en-US" sz="3200" b="1" dirty="0">
                <a:solidFill>
                  <a:schemeClr val="accent2">
                    <a:lumMod val="75000"/>
                  </a:schemeClr>
                </a:solidFill>
              </a:rPr>
              <a:t>vs Federal </a:t>
            </a:r>
            <a:r>
              <a:rPr lang="en-US" sz="3200" b="1" dirty="0" smtClean="0">
                <a:solidFill>
                  <a:schemeClr val="accent2">
                    <a:lumMod val="75000"/>
                  </a:schemeClr>
                </a:solidFill>
              </a:rPr>
              <a:t>RTCR</a:t>
            </a:r>
            <a:endParaRPr lang="en-US" sz="3200" b="1" dirty="0">
              <a:solidFill>
                <a:schemeClr val="accent2">
                  <a:lumMod val="75000"/>
                </a:schemeClr>
              </a:solidFill>
            </a:endParaRPr>
          </a:p>
        </p:txBody>
      </p:sp>
      <p:sp>
        <p:nvSpPr>
          <p:cNvPr id="37" name="Rectangle 36"/>
          <p:cNvSpPr/>
          <p:nvPr/>
        </p:nvSpPr>
        <p:spPr>
          <a:xfrm>
            <a:off x="182217" y="1752600"/>
            <a:ext cx="8686800" cy="4876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p:cNvSpPr/>
          <p:nvPr/>
        </p:nvSpPr>
        <p:spPr>
          <a:xfrm>
            <a:off x="525118" y="152400"/>
            <a:ext cx="8085482" cy="646331"/>
          </a:xfrm>
          <a:prstGeom prst="rect">
            <a:avLst/>
          </a:prstGeom>
        </p:spPr>
        <p:txBody>
          <a:bodyPr wrap="square">
            <a:spAutoFit/>
          </a:bodyPr>
          <a:lstStyle/>
          <a:p>
            <a:pPr algn="ctr"/>
            <a:r>
              <a:rPr lang="en-US" sz="3600" dirty="0">
                <a:solidFill>
                  <a:schemeClr val="bg1"/>
                </a:solidFill>
              </a:rPr>
              <a:t>Revised Total Coliform Rule </a:t>
            </a:r>
            <a:r>
              <a:rPr lang="en-US" sz="3600" dirty="0" smtClean="0">
                <a:solidFill>
                  <a:schemeClr val="bg1"/>
                </a:solidFill>
              </a:rPr>
              <a:t>(RTCR)</a:t>
            </a:r>
            <a:endParaRPr lang="en-US" sz="3600" dirty="0">
              <a:solidFill>
                <a:schemeClr val="bg1"/>
              </a:solidFill>
            </a:endParaRPr>
          </a:p>
        </p:txBody>
      </p:sp>
      <p:sp>
        <p:nvSpPr>
          <p:cNvPr id="2" name="TextBox 1"/>
          <p:cNvSpPr txBox="1"/>
          <p:nvPr/>
        </p:nvSpPr>
        <p:spPr>
          <a:xfrm>
            <a:off x="3505200" y="3349551"/>
            <a:ext cx="1828800" cy="1200329"/>
          </a:xfrm>
          <a:prstGeom prst="rect">
            <a:avLst/>
          </a:prstGeom>
          <a:noFill/>
        </p:spPr>
        <p:txBody>
          <a:bodyPr wrap="square" rtlCol="0">
            <a:spAutoFit/>
          </a:bodyPr>
          <a:lstStyle/>
          <a:p>
            <a:r>
              <a:rPr lang="en-US" dirty="0" smtClean="0"/>
              <a:t>MAJORITY OF CA RTCR IS THE SAME AS THE FEDERAL RTCR</a:t>
            </a:r>
            <a:endParaRPr lang="en-US" dirty="0"/>
          </a:p>
        </p:txBody>
      </p:sp>
      <p:sp>
        <p:nvSpPr>
          <p:cNvPr id="3" name="Slide Number Placeholder 2"/>
          <p:cNvSpPr>
            <a:spLocks noGrp="1"/>
          </p:cNvSpPr>
          <p:nvPr>
            <p:ph type="sldNum" sz="quarter" idx="12"/>
          </p:nvPr>
        </p:nvSpPr>
        <p:spPr/>
        <p:txBody>
          <a:bodyPr/>
          <a:lstStyle/>
          <a:p>
            <a:fld id="{7FB9C470-7EC4-4C75-AF4B-7CDBDF44545F}" type="slidenum">
              <a:rPr lang="en-US" smtClean="0">
                <a:solidFill>
                  <a:srgbClr val="073E87"/>
                </a:solidFill>
              </a:rPr>
              <a:pPr/>
              <a:t>2</a:t>
            </a:fld>
            <a:endParaRPr lang="en-US" dirty="0">
              <a:solidFill>
                <a:srgbClr val="073E87"/>
              </a:solidFill>
            </a:endParaRPr>
          </a:p>
        </p:txBody>
      </p:sp>
    </p:spTree>
    <p:extLst>
      <p:ext uri="{BB962C8B-B14F-4D97-AF65-F5344CB8AC3E}">
        <p14:creationId xmlns:p14="http://schemas.microsoft.com/office/powerpoint/2010/main" val="10472715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752600"/>
            <a:ext cx="8534400" cy="5105400"/>
          </a:xfrm>
        </p:spPr>
        <p:txBody>
          <a:bodyPr>
            <a:noAutofit/>
          </a:bodyPr>
          <a:lstStyle/>
          <a:p>
            <a:pPr>
              <a:buFont typeface="Arial" panose="020B0604020202020204" pitchFamily="34" charset="0"/>
              <a:buChar char="•"/>
            </a:pPr>
            <a:r>
              <a:rPr lang="en-US" sz="2800" dirty="0" smtClean="0"/>
              <a:t>Invalidation </a:t>
            </a:r>
            <a:r>
              <a:rPr lang="en-US" sz="2800" dirty="0"/>
              <a:t>due to interference - requirement specific to routine and repeat samples.</a:t>
            </a:r>
          </a:p>
          <a:p>
            <a:pPr>
              <a:buFont typeface="Arial" panose="020B0604020202020204" pitchFamily="34" charset="0"/>
              <a:buChar char="•"/>
            </a:pPr>
            <a:r>
              <a:rPr lang="en-US" sz="2800" dirty="0">
                <a:solidFill>
                  <a:srgbClr val="FF0000"/>
                </a:solidFill>
              </a:rPr>
              <a:t>An invalidated TC+ sample does not count toward meeting the minimum required number of routine and repeat </a:t>
            </a:r>
            <a:r>
              <a:rPr lang="en-US" sz="2800" dirty="0" smtClean="0">
                <a:solidFill>
                  <a:srgbClr val="FF0000"/>
                </a:solidFill>
              </a:rPr>
              <a:t>samples</a:t>
            </a:r>
          </a:p>
          <a:p>
            <a:pPr>
              <a:buFont typeface="Arial" panose="020B0604020202020204" pitchFamily="34" charset="0"/>
              <a:buChar char="•"/>
            </a:pPr>
            <a:r>
              <a:rPr lang="en-US" sz="2800" dirty="0" smtClean="0"/>
              <a:t>When a sample is declared invalid by a laboratory due to interference problems, collect a replacement sample from the same location within 24 hours of being notified of the interference problem. </a:t>
            </a:r>
            <a:endParaRPr lang="en-US" sz="2800" dirty="0"/>
          </a:p>
          <a:p>
            <a:pPr>
              <a:buFont typeface="Arial" panose="020B0604020202020204" pitchFamily="34" charset="0"/>
              <a:buChar char="•"/>
            </a:pPr>
            <a:endParaRPr lang="en-US" sz="2800" dirty="0"/>
          </a:p>
          <a:p>
            <a:pPr marL="914400" indent="-457200">
              <a:buFont typeface="+mj-lt"/>
              <a:buAutoNum type="arabicPeriod"/>
            </a:pPr>
            <a:endParaRPr lang="en-US" sz="2800" dirty="0"/>
          </a:p>
        </p:txBody>
      </p:sp>
      <p:sp>
        <p:nvSpPr>
          <p:cNvPr id="6" name="Slide Number Placeholder 5"/>
          <p:cNvSpPr>
            <a:spLocks noGrp="1"/>
          </p:cNvSpPr>
          <p:nvPr>
            <p:ph type="sldNum" sz="quarter" idx="12"/>
          </p:nvPr>
        </p:nvSpPr>
        <p:spPr/>
        <p:txBody>
          <a:bodyPr/>
          <a:lstStyle/>
          <a:p>
            <a:fld id="{7FB9C470-7EC4-4C75-AF4B-7CDBDF44545F}" type="slidenum">
              <a:rPr lang="en-US" smtClean="0">
                <a:solidFill>
                  <a:srgbClr val="073E87"/>
                </a:solidFill>
              </a:rPr>
              <a:pPr/>
              <a:t>20</a:t>
            </a:fld>
            <a:endParaRPr lang="en-US" dirty="0">
              <a:solidFill>
                <a:srgbClr val="073E87"/>
              </a:solidFill>
            </a:endParaRPr>
          </a:p>
        </p:txBody>
      </p:sp>
      <p:sp>
        <p:nvSpPr>
          <p:cNvPr id="3" name="Title 2"/>
          <p:cNvSpPr>
            <a:spLocks noGrp="1"/>
          </p:cNvSpPr>
          <p:nvPr>
            <p:ph type="title"/>
          </p:nvPr>
        </p:nvSpPr>
        <p:spPr/>
        <p:txBody>
          <a:bodyPr>
            <a:normAutofit/>
          </a:bodyPr>
          <a:lstStyle/>
          <a:p>
            <a:r>
              <a:rPr lang="en-US" sz="3600" dirty="0" smtClean="0">
                <a:solidFill>
                  <a:schemeClr val="bg1"/>
                </a:solidFill>
              </a:rPr>
              <a:t>Section 64425</a:t>
            </a:r>
            <a:br>
              <a:rPr lang="en-US" sz="3600" dirty="0" smtClean="0">
                <a:solidFill>
                  <a:schemeClr val="bg1"/>
                </a:solidFill>
              </a:rPr>
            </a:br>
            <a:r>
              <a:rPr lang="en-US" sz="3600" dirty="0" smtClean="0">
                <a:solidFill>
                  <a:schemeClr val="bg1"/>
                </a:solidFill>
              </a:rPr>
              <a:t>Sample Invalidation </a:t>
            </a:r>
            <a:endParaRPr lang="en-US" sz="3600" dirty="0">
              <a:solidFill>
                <a:schemeClr val="bg1"/>
              </a:solidFill>
            </a:endParaRPr>
          </a:p>
        </p:txBody>
      </p:sp>
      <p:cxnSp>
        <p:nvCxnSpPr>
          <p:cNvPr id="5" name="Straight Connector 4"/>
          <p:cNvCxnSpPr/>
          <p:nvPr/>
        </p:nvCxnSpPr>
        <p:spPr>
          <a:xfrm>
            <a:off x="685800" y="2739283"/>
            <a:ext cx="80772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685800" y="4114800"/>
            <a:ext cx="80772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10824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09800"/>
            <a:ext cx="8458200" cy="3885962"/>
          </a:xfrm>
        </p:spPr>
        <p:txBody>
          <a:bodyPr>
            <a:noAutofit/>
          </a:bodyPr>
          <a:lstStyle/>
          <a:p>
            <a:pPr marL="0" indent="0">
              <a:spcAft>
                <a:spcPts val="600"/>
              </a:spcAft>
              <a:buNone/>
            </a:pPr>
            <a:r>
              <a:rPr lang="en-US" dirty="0" smtClean="0"/>
              <a:t>While the RTCR replaces the total coliform MCL and public notification with assessment and correction, there will still be cases that will indicate a Possible Significant Rise in Bacterial Count.</a:t>
            </a:r>
          </a:p>
          <a:p>
            <a:pPr marL="0" indent="0">
              <a:spcAft>
                <a:spcPts val="600"/>
              </a:spcAft>
              <a:buNone/>
            </a:pPr>
            <a:r>
              <a:rPr lang="en-US" dirty="0" smtClean="0"/>
              <a:t>A Possible Significant Rise condition will require that the PWS notify the State Board/LPA by </a:t>
            </a:r>
            <a:r>
              <a:rPr lang="en-US" dirty="0" smtClean="0">
                <a:solidFill>
                  <a:srgbClr val="FF0000"/>
                </a:solidFill>
              </a:rPr>
              <a:t>the end of the day on which it receives the positive bacteriological results.</a:t>
            </a:r>
          </a:p>
          <a:p>
            <a:pPr marL="0" indent="0">
              <a:buNone/>
            </a:pPr>
            <a:r>
              <a:rPr lang="en-US" dirty="0" smtClean="0"/>
              <a:t>A Possible Significant </a:t>
            </a:r>
            <a:r>
              <a:rPr lang="en-US" dirty="0"/>
              <a:t>Rise </a:t>
            </a:r>
            <a:r>
              <a:rPr lang="en-US" dirty="0" smtClean="0"/>
              <a:t>condition will require </a:t>
            </a:r>
            <a:r>
              <a:rPr lang="en-US" dirty="0"/>
              <a:t>the PWS </a:t>
            </a:r>
            <a:r>
              <a:rPr lang="en-US" dirty="0" smtClean="0"/>
              <a:t>to </a:t>
            </a:r>
            <a:r>
              <a:rPr lang="en-US" dirty="0"/>
              <a:t>conduct an investigation of possible causes and submit a report identifying probable causes </a:t>
            </a:r>
            <a:r>
              <a:rPr lang="en-US" dirty="0">
                <a:solidFill>
                  <a:srgbClr val="FF0000"/>
                </a:solidFill>
              </a:rPr>
              <a:t>with timelines for </a:t>
            </a:r>
            <a:r>
              <a:rPr lang="en-US" dirty="0" smtClean="0">
                <a:solidFill>
                  <a:srgbClr val="FF0000"/>
                </a:solidFill>
              </a:rPr>
              <a:t>corrective actions not completed.</a:t>
            </a:r>
            <a:endParaRPr lang="en-US" dirty="0">
              <a:solidFill>
                <a:srgbClr val="FF0000"/>
              </a:solidFill>
            </a:endParaRPr>
          </a:p>
        </p:txBody>
      </p:sp>
      <p:sp>
        <p:nvSpPr>
          <p:cNvPr id="6" name="Slide Number Placeholder 5"/>
          <p:cNvSpPr>
            <a:spLocks noGrp="1"/>
          </p:cNvSpPr>
          <p:nvPr>
            <p:ph type="sldNum" sz="quarter" idx="12"/>
          </p:nvPr>
        </p:nvSpPr>
        <p:spPr/>
        <p:txBody>
          <a:bodyPr/>
          <a:lstStyle/>
          <a:p>
            <a:fld id="{7FB9C470-7EC4-4C75-AF4B-7CDBDF44545F}" type="slidenum">
              <a:rPr lang="en-US" smtClean="0">
                <a:solidFill>
                  <a:srgbClr val="073E87"/>
                </a:solidFill>
              </a:rPr>
              <a:pPr/>
              <a:t>21</a:t>
            </a:fld>
            <a:endParaRPr lang="en-US" dirty="0">
              <a:solidFill>
                <a:srgbClr val="073E87"/>
              </a:solidFill>
            </a:endParaRPr>
          </a:p>
        </p:txBody>
      </p:sp>
      <p:sp>
        <p:nvSpPr>
          <p:cNvPr id="2" name="TextBox 1"/>
          <p:cNvSpPr txBox="1"/>
          <p:nvPr/>
        </p:nvSpPr>
        <p:spPr>
          <a:xfrm>
            <a:off x="569650" y="304800"/>
            <a:ext cx="7848600" cy="1477328"/>
          </a:xfrm>
          <a:prstGeom prst="rect">
            <a:avLst/>
          </a:prstGeom>
          <a:noFill/>
        </p:spPr>
        <p:txBody>
          <a:bodyPr wrap="square" rtlCol="0">
            <a:spAutoFit/>
          </a:bodyPr>
          <a:lstStyle/>
          <a:p>
            <a:pPr algn="ctr"/>
            <a:r>
              <a:rPr lang="en-US" sz="3600" dirty="0">
                <a:solidFill>
                  <a:schemeClr val="bg1"/>
                </a:solidFill>
              </a:rPr>
              <a:t>Section </a:t>
            </a:r>
            <a:r>
              <a:rPr lang="en-US" sz="3600" dirty="0" smtClean="0">
                <a:solidFill>
                  <a:schemeClr val="bg1"/>
                </a:solidFill>
              </a:rPr>
              <a:t>64426</a:t>
            </a:r>
          </a:p>
          <a:p>
            <a:pPr algn="ctr"/>
            <a:r>
              <a:rPr lang="en-US" sz="3600" dirty="0" smtClean="0">
                <a:solidFill>
                  <a:schemeClr val="bg1"/>
                </a:solidFill>
              </a:rPr>
              <a:t>Significant </a:t>
            </a:r>
            <a:r>
              <a:rPr lang="en-US" sz="3600" dirty="0">
                <a:solidFill>
                  <a:schemeClr val="bg1"/>
                </a:solidFill>
              </a:rPr>
              <a:t>Rise in Bacterial Count</a:t>
            </a:r>
          </a:p>
          <a:p>
            <a:endParaRPr lang="en-US" dirty="0"/>
          </a:p>
        </p:txBody>
      </p:sp>
      <p:cxnSp>
        <p:nvCxnSpPr>
          <p:cNvPr id="5" name="Straight Connector 4"/>
          <p:cNvCxnSpPr/>
          <p:nvPr/>
        </p:nvCxnSpPr>
        <p:spPr>
          <a:xfrm flipV="1">
            <a:off x="533400" y="3657600"/>
            <a:ext cx="7924800" cy="762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533400" y="4953000"/>
            <a:ext cx="7924800" cy="7620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21350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2927" y="1828800"/>
            <a:ext cx="8229600" cy="4572001"/>
          </a:xfrm>
        </p:spPr>
        <p:txBody>
          <a:bodyPr>
            <a:normAutofit/>
          </a:bodyPr>
          <a:lstStyle/>
          <a:p>
            <a:pPr marL="0" indent="0">
              <a:buNone/>
            </a:pPr>
            <a:endParaRPr lang="en-US" sz="2000" dirty="0"/>
          </a:p>
          <a:p>
            <a:pPr marL="0" indent="0">
              <a:buNone/>
            </a:pPr>
            <a:r>
              <a:rPr lang="en-US" b="1" i="1" dirty="0" smtClean="0"/>
              <a:t>Three Cases Trigger a Possible Significant Rise.</a:t>
            </a:r>
          </a:p>
          <a:p>
            <a:pPr marL="0" indent="0">
              <a:buNone/>
            </a:pPr>
            <a:r>
              <a:rPr lang="en-US" dirty="0" smtClean="0"/>
              <a:t>1) </a:t>
            </a:r>
            <a:r>
              <a:rPr lang="en-US" sz="2800" dirty="0" smtClean="0"/>
              <a:t>For PWS collecting 40 or more routine samples per month.  A routine total coliform positive sample is followed by 2 or more positive repeat samples.</a:t>
            </a:r>
          </a:p>
          <a:p>
            <a:pPr marL="0" indent="0">
              <a:buNone/>
            </a:pPr>
            <a:r>
              <a:rPr lang="en-US" sz="2800" dirty="0" smtClean="0"/>
              <a:t>2) A water system has a sample that is positive for </a:t>
            </a:r>
            <a:r>
              <a:rPr lang="en-US" sz="2800" i="1" dirty="0" smtClean="0"/>
              <a:t>E. coli</a:t>
            </a:r>
            <a:r>
              <a:rPr lang="en-US" sz="2800" dirty="0" smtClean="0"/>
              <a:t>.</a:t>
            </a:r>
          </a:p>
          <a:p>
            <a:pPr marL="0" indent="0">
              <a:buNone/>
            </a:pPr>
            <a:r>
              <a:rPr lang="en-US" sz="2800" dirty="0" smtClean="0">
                <a:solidFill>
                  <a:srgbClr val="FF0000"/>
                </a:solidFill>
              </a:rPr>
              <a:t>3) A water system has a sample that is greater than 23 Most Probable Number (MPN)/100ml.  Or greater than 23 Colony-Forming Units (CFU)/100ml.</a:t>
            </a:r>
            <a:endParaRPr lang="en-US" sz="2800" dirty="0">
              <a:solidFill>
                <a:srgbClr val="FF0000"/>
              </a:solidFill>
            </a:endParaRPr>
          </a:p>
        </p:txBody>
      </p:sp>
      <p:sp>
        <p:nvSpPr>
          <p:cNvPr id="5" name="Slide Number Placeholder 4"/>
          <p:cNvSpPr>
            <a:spLocks noGrp="1"/>
          </p:cNvSpPr>
          <p:nvPr>
            <p:ph type="sldNum" sz="quarter" idx="12"/>
          </p:nvPr>
        </p:nvSpPr>
        <p:spPr/>
        <p:txBody>
          <a:bodyPr/>
          <a:lstStyle/>
          <a:p>
            <a:fld id="{7FB9C470-7EC4-4C75-AF4B-7CDBDF44545F}" type="slidenum">
              <a:rPr lang="en-US" smtClean="0">
                <a:solidFill>
                  <a:srgbClr val="073E87"/>
                </a:solidFill>
              </a:rPr>
              <a:pPr/>
              <a:t>22</a:t>
            </a:fld>
            <a:endParaRPr lang="en-US" dirty="0">
              <a:solidFill>
                <a:srgbClr val="073E87"/>
              </a:solidFill>
            </a:endParaRPr>
          </a:p>
        </p:txBody>
      </p:sp>
      <p:sp>
        <p:nvSpPr>
          <p:cNvPr id="4" name="TextBox 3"/>
          <p:cNvSpPr txBox="1"/>
          <p:nvPr/>
        </p:nvSpPr>
        <p:spPr>
          <a:xfrm>
            <a:off x="228600" y="381000"/>
            <a:ext cx="8458200" cy="1477328"/>
          </a:xfrm>
          <a:prstGeom prst="rect">
            <a:avLst/>
          </a:prstGeom>
          <a:noFill/>
        </p:spPr>
        <p:txBody>
          <a:bodyPr wrap="square" rtlCol="0">
            <a:spAutoFit/>
          </a:bodyPr>
          <a:lstStyle/>
          <a:p>
            <a:pPr algn="ctr"/>
            <a:r>
              <a:rPr lang="en-US" sz="3600" dirty="0" smtClean="0">
                <a:solidFill>
                  <a:schemeClr val="bg1"/>
                </a:solidFill>
              </a:rPr>
              <a:t>Section 64426</a:t>
            </a:r>
            <a:endParaRPr lang="en-US" sz="3600" dirty="0">
              <a:solidFill>
                <a:schemeClr val="bg1"/>
              </a:solidFill>
            </a:endParaRPr>
          </a:p>
          <a:p>
            <a:pPr algn="ctr"/>
            <a:r>
              <a:rPr lang="en-US" sz="3600" dirty="0">
                <a:solidFill>
                  <a:schemeClr val="bg1"/>
                </a:solidFill>
              </a:rPr>
              <a:t>Significant Rise in Bacterial Count</a:t>
            </a:r>
          </a:p>
          <a:p>
            <a:endParaRPr lang="en-US" dirty="0"/>
          </a:p>
        </p:txBody>
      </p:sp>
      <p:cxnSp>
        <p:nvCxnSpPr>
          <p:cNvPr id="6" name="Straight Connector 5"/>
          <p:cNvCxnSpPr/>
          <p:nvPr/>
        </p:nvCxnSpPr>
        <p:spPr>
          <a:xfrm flipV="1">
            <a:off x="533400" y="4038601"/>
            <a:ext cx="7920527" cy="381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533400" y="4876800"/>
            <a:ext cx="7920527" cy="7620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385118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057400"/>
            <a:ext cx="8229600" cy="4267200"/>
          </a:xfrm>
        </p:spPr>
        <p:txBody>
          <a:bodyPr>
            <a:noAutofit/>
          </a:bodyPr>
          <a:lstStyle/>
          <a:p>
            <a:pPr marL="0" indent="0">
              <a:buNone/>
            </a:pPr>
            <a:r>
              <a:rPr lang="en-US" sz="2800" dirty="0" smtClean="0"/>
              <a:t>Investigations are at a minimum to include the following:</a:t>
            </a:r>
          </a:p>
          <a:p>
            <a:pPr marL="514350" indent="-514350">
              <a:buAutoNum type="arabicParenR"/>
            </a:pPr>
            <a:r>
              <a:rPr lang="en-US" sz="2800" dirty="0" smtClean="0"/>
              <a:t>Current operating procedures and records</a:t>
            </a:r>
          </a:p>
          <a:p>
            <a:pPr marL="514350" indent="-514350">
              <a:buAutoNum type="arabicParenR"/>
            </a:pPr>
            <a:r>
              <a:rPr lang="en-US" sz="2800" dirty="0" smtClean="0"/>
              <a:t>Interruptions in the treatment process</a:t>
            </a:r>
          </a:p>
          <a:p>
            <a:pPr marL="514350" indent="-514350">
              <a:buAutoNum type="arabicParenR"/>
            </a:pPr>
            <a:r>
              <a:rPr lang="en-US" sz="2800" dirty="0" smtClean="0"/>
              <a:t>System pressure loss to less than 5 psi</a:t>
            </a:r>
          </a:p>
          <a:p>
            <a:pPr marL="514350" indent="-514350">
              <a:buAutoNum type="arabicParenR"/>
            </a:pPr>
            <a:r>
              <a:rPr lang="en-US" sz="2800" dirty="0" smtClean="0"/>
              <a:t>Vandalism and/or unauthorized access</a:t>
            </a:r>
          </a:p>
          <a:p>
            <a:pPr marL="514350" indent="-514350">
              <a:buAutoNum type="arabicParenR"/>
            </a:pPr>
            <a:r>
              <a:rPr lang="en-US" sz="2800" dirty="0" smtClean="0"/>
              <a:t>Evidence indicating contamination</a:t>
            </a:r>
          </a:p>
          <a:p>
            <a:pPr marL="514350" indent="-514350">
              <a:buAutoNum type="arabicParenR"/>
            </a:pPr>
            <a:r>
              <a:rPr lang="en-US" sz="2800" dirty="0" smtClean="0"/>
              <a:t>Analytical results of additional sampling</a:t>
            </a:r>
          </a:p>
          <a:p>
            <a:pPr marL="514350" indent="-514350">
              <a:buAutoNum type="arabicParenR"/>
            </a:pPr>
            <a:r>
              <a:rPr lang="en-US" sz="2800" dirty="0" smtClean="0"/>
              <a:t>Community illness suspected (waterborne)</a:t>
            </a:r>
            <a:endParaRPr lang="en-US" sz="2800" dirty="0"/>
          </a:p>
        </p:txBody>
      </p:sp>
      <p:sp>
        <p:nvSpPr>
          <p:cNvPr id="5" name="Slide Number Placeholder 4"/>
          <p:cNvSpPr>
            <a:spLocks noGrp="1"/>
          </p:cNvSpPr>
          <p:nvPr>
            <p:ph type="sldNum" sz="quarter" idx="12"/>
          </p:nvPr>
        </p:nvSpPr>
        <p:spPr>
          <a:xfrm>
            <a:off x="3991088" y="6416675"/>
            <a:ext cx="1161826" cy="365125"/>
          </a:xfrm>
        </p:spPr>
        <p:txBody>
          <a:bodyPr/>
          <a:lstStyle/>
          <a:p>
            <a:fld id="{7FB9C470-7EC4-4C75-AF4B-7CDBDF44545F}" type="slidenum">
              <a:rPr lang="en-US" smtClean="0">
                <a:solidFill>
                  <a:srgbClr val="073E87"/>
                </a:solidFill>
              </a:rPr>
              <a:pPr/>
              <a:t>23</a:t>
            </a:fld>
            <a:endParaRPr lang="en-US" dirty="0">
              <a:solidFill>
                <a:srgbClr val="073E87"/>
              </a:solidFill>
            </a:endParaRPr>
          </a:p>
        </p:txBody>
      </p:sp>
      <p:sp>
        <p:nvSpPr>
          <p:cNvPr id="2" name="TextBox 1"/>
          <p:cNvSpPr txBox="1"/>
          <p:nvPr/>
        </p:nvSpPr>
        <p:spPr>
          <a:xfrm>
            <a:off x="533400" y="381000"/>
            <a:ext cx="7924800" cy="1200329"/>
          </a:xfrm>
          <a:prstGeom prst="rect">
            <a:avLst/>
          </a:prstGeom>
          <a:noFill/>
        </p:spPr>
        <p:txBody>
          <a:bodyPr wrap="square" rtlCol="0">
            <a:spAutoFit/>
          </a:bodyPr>
          <a:lstStyle/>
          <a:p>
            <a:pPr algn="ctr"/>
            <a:r>
              <a:rPr lang="en-US" sz="3600" dirty="0" smtClean="0">
                <a:solidFill>
                  <a:schemeClr val="bg1"/>
                </a:solidFill>
              </a:rPr>
              <a:t>Section 64426</a:t>
            </a:r>
            <a:endParaRPr lang="en-US" sz="3600" dirty="0">
              <a:solidFill>
                <a:schemeClr val="bg1"/>
              </a:solidFill>
            </a:endParaRPr>
          </a:p>
          <a:p>
            <a:pPr algn="ctr"/>
            <a:r>
              <a:rPr lang="en-US" sz="3600" dirty="0">
                <a:solidFill>
                  <a:schemeClr val="bg1"/>
                </a:solidFill>
              </a:rPr>
              <a:t>Significant Rise in Bacterial </a:t>
            </a:r>
            <a:r>
              <a:rPr lang="en-US" sz="3600" dirty="0" smtClean="0">
                <a:solidFill>
                  <a:schemeClr val="bg1"/>
                </a:solidFill>
              </a:rPr>
              <a:t>Count</a:t>
            </a:r>
            <a:endParaRPr lang="en-US" sz="3600" dirty="0">
              <a:solidFill>
                <a:schemeClr val="bg1"/>
              </a:solidFill>
            </a:endParaRPr>
          </a:p>
        </p:txBody>
      </p:sp>
    </p:spTree>
    <p:extLst>
      <p:ext uri="{BB962C8B-B14F-4D97-AF65-F5344CB8AC3E}">
        <p14:creationId xmlns:p14="http://schemas.microsoft.com/office/powerpoint/2010/main" val="27602988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6632" y="3124200"/>
            <a:ext cx="7924800" cy="1752600"/>
          </a:xfrm>
        </p:spPr>
        <p:txBody>
          <a:bodyPr>
            <a:normAutofit fontScale="92500" lnSpcReduction="10000"/>
          </a:bodyPr>
          <a:lstStyle/>
          <a:p>
            <a:pPr marL="0" indent="0">
              <a:buNone/>
            </a:pPr>
            <a:r>
              <a:rPr lang="en-US" sz="3000" dirty="0" smtClean="0"/>
              <a:t>Within 24 hours of receiving notification from the State Board/LPA of a significant rise in bacteriological count, the PWS shall implement its emergency notification plan.</a:t>
            </a:r>
          </a:p>
          <a:p>
            <a:pPr marL="0" indent="0">
              <a:buNone/>
            </a:pPr>
            <a:endParaRPr lang="en-US" dirty="0"/>
          </a:p>
          <a:p>
            <a:pPr marL="0" indent="0">
              <a:buNone/>
            </a:pPr>
            <a:endParaRPr lang="en-US" dirty="0"/>
          </a:p>
        </p:txBody>
      </p:sp>
      <p:sp>
        <p:nvSpPr>
          <p:cNvPr id="5" name="Slide Number Placeholder 4"/>
          <p:cNvSpPr>
            <a:spLocks noGrp="1"/>
          </p:cNvSpPr>
          <p:nvPr>
            <p:ph type="sldNum" sz="quarter" idx="12"/>
          </p:nvPr>
        </p:nvSpPr>
        <p:spPr/>
        <p:txBody>
          <a:bodyPr/>
          <a:lstStyle/>
          <a:p>
            <a:fld id="{7FB9C470-7EC4-4C75-AF4B-7CDBDF44545F}" type="slidenum">
              <a:rPr lang="en-US" smtClean="0">
                <a:solidFill>
                  <a:srgbClr val="073E87"/>
                </a:solidFill>
              </a:rPr>
              <a:pPr/>
              <a:t>24</a:t>
            </a:fld>
            <a:endParaRPr lang="en-US" dirty="0">
              <a:solidFill>
                <a:srgbClr val="073E87"/>
              </a:solidFill>
            </a:endParaRPr>
          </a:p>
        </p:txBody>
      </p:sp>
      <p:sp>
        <p:nvSpPr>
          <p:cNvPr id="2" name="TextBox 1"/>
          <p:cNvSpPr txBox="1"/>
          <p:nvPr/>
        </p:nvSpPr>
        <p:spPr>
          <a:xfrm>
            <a:off x="602202" y="304800"/>
            <a:ext cx="7772400" cy="1200329"/>
          </a:xfrm>
          <a:prstGeom prst="rect">
            <a:avLst/>
          </a:prstGeom>
          <a:noFill/>
        </p:spPr>
        <p:txBody>
          <a:bodyPr wrap="square" rtlCol="0">
            <a:spAutoFit/>
          </a:bodyPr>
          <a:lstStyle/>
          <a:p>
            <a:pPr algn="ctr"/>
            <a:r>
              <a:rPr lang="en-US" sz="3600" dirty="0">
                <a:solidFill>
                  <a:schemeClr val="bg1"/>
                </a:solidFill>
              </a:rPr>
              <a:t>Section 64426</a:t>
            </a:r>
          </a:p>
          <a:p>
            <a:pPr algn="ctr"/>
            <a:r>
              <a:rPr lang="en-US" sz="3600" dirty="0">
                <a:solidFill>
                  <a:schemeClr val="bg1"/>
                </a:solidFill>
              </a:rPr>
              <a:t>Significant Rise in Bacterial </a:t>
            </a:r>
            <a:r>
              <a:rPr lang="en-US" sz="3600" dirty="0" smtClean="0">
                <a:solidFill>
                  <a:schemeClr val="bg1"/>
                </a:solidFill>
              </a:rPr>
              <a:t>Count</a:t>
            </a:r>
            <a:endParaRPr lang="en-US" sz="3600" dirty="0">
              <a:solidFill>
                <a:schemeClr val="bg1"/>
              </a:solidFill>
            </a:endParaRPr>
          </a:p>
        </p:txBody>
      </p:sp>
    </p:spTree>
    <p:extLst>
      <p:ext uri="{BB962C8B-B14F-4D97-AF65-F5344CB8AC3E}">
        <p14:creationId xmlns:p14="http://schemas.microsoft.com/office/powerpoint/2010/main" val="28997014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33600"/>
            <a:ext cx="8229600" cy="3886200"/>
          </a:xfrm>
        </p:spPr>
        <p:txBody>
          <a:bodyPr>
            <a:normAutofit lnSpcReduction="10000"/>
          </a:bodyPr>
          <a:lstStyle/>
          <a:p>
            <a:pPr marL="0" indent="0">
              <a:buNone/>
            </a:pPr>
            <a:r>
              <a:rPr lang="en-US" dirty="0" smtClean="0">
                <a:solidFill>
                  <a:srgbClr val="FF0000"/>
                </a:solidFill>
              </a:rPr>
              <a:t>The E. </a:t>
            </a:r>
            <a:r>
              <a:rPr lang="en-US" i="1" dirty="0" smtClean="0">
                <a:solidFill>
                  <a:srgbClr val="FF0000"/>
                </a:solidFill>
              </a:rPr>
              <a:t>coli</a:t>
            </a:r>
            <a:r>
              <a:rPr lang="en-US" dirty="0" smtClean="0">
                <a:solidFill>
                  <a:srgbClr val="FF0000"/>
                </a:solidFill>
              </a:rPr>
              <a:t> MCL is violated when any of the following occurs:</a:t>
            </a:r>
          </a:p>
          <a:p>
            <a:pPr marL="457200" indent="-457200">
              <a:spcAft>
                <a:spcPts val="600"/>
              </a:spcAft>
              <a:buAutoNum type="arabicParenR"/>
            </a:pPr>
            <a:r>
              <a:rPr lang="en-US" dirty="0" smtClean="0">
                <a:solidFill>
                  <a:srgbClr val="FF0000"/>
                </a:solidFill>
              </a:rPr>
              <a:t>A repeat sample is </a:t>
            </a:r>
            <a:r>
              <a:rPr lang="en-US" i="1" dirty="0" smtClean="0">
                <a:solidFill>
                  <a:srgbClr val="FF0000"/>
                </a:solidFill>
              </a:rPr>
              <a:t>E. coli</a:t>
            </a:r>
            <a:r>
              <a:rPr lang="en-US" dirty="0" smtClean="0">
                <a:solidFill>
                  <a:srgbClr val="FF0000"/>
                </a:solidFill>
              </a:rPr>
              <a:t> positive following a routine total coliform positive</a:t>
            </a:r>
          </a:p>
          <a:p>
            <a:pPr marL="457200" indent="-457200">
              <a:spcAft>
                <a:spcPts val="600"/>
              </a:spcAft>
              <a:buAutoNum type="arabicParenR"/>
            </a:pPr>
            <a:r>
              <a:rPr lang="en-US" dirty="0" smtClean="0">
                <a:solidFill>
                  <a:srgbClr val="FF0000"/>
                </a:solidFill>
              </a:rPr>
              <a:t>A repeat sample is total coliform positive following a routine </a:t>
            </a:r>
            <a:r>
              <a:rPr lang="en-US" i="1" dirty="0" smtClean="0">
                <a:solidFill>
                  <a:srgbClr val="FF0000"/>
                </a:solidFill>
              </a:rPr>
              <a:t>E. coli</a:t>
            </a:r>
            <a:r>
              <a:rPr lang="en-US" dirty="0" smtClean="0">
                <a:solidFill>
                  <a:srgbClr val="FF0000"/>
                </a:solidFill>
              </a:rPr>
              <a:t> positive</a:t>
            </a:r>
          </a:p>
          <a:p>
            <a:pPr marL="457200" indent="-457200">
              <a:spcAft>
                <a:spcPts val="600"/>
              </a:spcAft>
              <a:buAutoNum type="arabicParenR"/>
            </a:pPr>
            <a:r>
              <a:rPr lang="en-US" dirty="0" smtClean="0">
                <a:solidFill>
                  <a:srgbClr val="FF0000"/>
                </a:solidFill>
              </a:rPr>
              <a:t>The PWS fails to collect the required repeat samples following an </a:t>
            </a:r>
            <a:r>
              <a:rPr lang="en-US" i="1" dirty="0" smtClean="0">
                <a:solidFill>
                  <a:srgbClr val="FF0000"/>
                </a:solidFill>
              </a:rPr>
              <a:t>E.coli </a:t>
            </a:r>
            <a:r>
              <a:rPr lang="en-US" dirty="0" smtClean="0">
                <a:solidFill>
                  <a:srgbClr val="FF0000"/>
                </a:solidFill>
              </a:rPr>
              <a:t>positive routine sample</a:t>
            </a:r>
          </a:p>
          <a:p>
            <a:pPr marL="457200" indent="-457200">
              <a:buAutoNum type="arabicParenR"/>
            </a:pPr>
            <a:r>
              <a:rPr lang="en-US" dirty="0" smtClean="0">
                <a:solidFill>
                  <a:srgbClr val="FF0000"/>
                </a:solidFill>
              </a:rPr>
              <a:t>The PWS fails to test for </a:t>
            </a:r>
            <a:r>
              <a:rPr lang="en-US" i="1" dirty="0" smtClean="0">
                <a:solidFill>
                  <a:srgbClr val="FF0000"/>
                </a:solidFill>
              </a:rPr>
              <a:t>E. coli</a:t>
            </a:r>
            <a:r>
              <a:rPr lang="en-US" dirty="0" smtClean="0">
                <a:solidFill>
                  <a:srgbClr val="FF0000"/>
                </a:solidFill>
              </a:rPr>
              <a:t> when any repeat samples are positive for total coliform</a:t>
            </a:r>
          </a:p>
          <a:p>
            <a:pPr marL="0" indent="0">
              <a:buNone/>
            </a:pPr>
            <a:endParaRPr lang="en-US" sz="2000" b="1" dirty="0">
              <a:solidFill>
                <a:srgbClr val="FF0000"/>
              </a:solidFill>
            </a:endParaRPr>
          </a:p>
        </p:txBody>
      </p:sp>
      <p:sp>
        <p:nvSpPr>
          <p:cNvPr id="6" name="Slide Number Placeholder 5"/>
          <p:cNvSpPr>
            <a:spLocks noGrp="1"/>
          </p:cNvSpPr>
          <p:nvPr>
            <p:ph type="sldNum" sz="quarter" idx="12"/>
          </p:nvPr>
        </p:nvSpPr>
        <p:spPr/>
        <p:txBody>
          <a:bodyPr/>
          <a:lstStyle/>
          <a:p>
            <a:fld id="{7FB9C470-7EC4-4C75-AF4B-7CDBDF44545F}" type="slidenum">
              <a:rPr lang="en-US" smtClean="0">
                <a:solidFill>
                  <a:srgbClr val="073E87"/>
                </a:solidFill>
              </a:rPr>
              <a:pPr/>
              <a:t>25</a:t>
            </a:fld>
            <a:endParaRPr lang="en-US" dirty="0">
              <a:solidFill>
                <a:srgbClr val="073E87"/>
              </a:solidFill>
            </a:endParaRPr>
          </a:p>
        </p:txBody>
      </p:sp>
      <p:sp>
        <p:nvSpPr>
          <p:cNvPr id="2" name="TextBox 1"/>
          <p:cNvSpPr txBox="1"/>
          <p:nvPr/>
        </p:nvSpPr>
        <p:spPr>
          <a:xfrm>
            <a:off x="685800" y="533400"/>
            <a:ext cx="7848600" cy="369332"/>
          </a:xfrm>
          <a:prstGeom prst="rect">
            <a:avLst/>
          </a:prstGeom>
          <a:noFill/>
        </p:spPr>
        <p:txBody>
          <a:bodyPr wrap="square" rtlCol="0">
            <a:spAutoFit/>
          </a:bodyPr>
          <a:lstStyle/>
          <a:p>
            <a:r>
              <a:rPr lang="en-US" dirty="0" smtClean="0"/>
              <a:t> </a:t>
            </a:r>
            <a:endParaRPr lang="en-US" dirty="0"/>
          </a:p>
        </p:txBody>
      </p:sp>
      <p:sp>
        <p:nvSpPr>
          <p:cNvPr id="4" name="TextBox 3"/>
          <p:cNvSpPr txBox="1"/>
          <p:nvPr/>
        </p:nvSpPr>
        <p:spPr>
          <a:xfrm>
            <a:off x="304800" y="533400"/>
            <a:ext cx="8534400" cy="1477328"/>
          </a:xfrm>
          <a:prstGeom prst="rect">
            <a:avLst/>
          </a:prstGeom>
          <a:noFill/>
        </p:spPr>
        <p:txBody>
          <a:bodyPr wrap="square" rtlCol="0">
            <a:spAutoFit/>
          </a:bodyPr>
          <a:lstStyle/>
          <a:p>
            <a:pPr algn="ctr"/>
            <a:r>
              <a:rPr lang="en-US" sz="3600" dirty="0">
                <a:solidFill>
                  <a:schemeClr val="bg1"/>
                </a:solidFill>
              </a:rPr>
              <a:t>Section </a:t>
            </a:r>
            <a:r>
              <a:rPr lang="en-US" sz="3600" dirty="0" smtClean="0">
                <a:solidFill>
                  <a:schemeClr val="bg1"/>
                </a:solidFill>
              </a:rPr>
              <a:t>64426.1</a:t>
            </a:r>
          </a:p>
          <a:p>
            <a:pPr algn="ctr"/>
            <a:r>
              <a:rPr lang="en-US" sz="3600" i="1" dirty="0" smtClean="0">
                <a:solidFill>
                  <a:schemeClr val="bg1"/>
                </a:solidFill>
              </a:rPr>
              <a:t>E. coli </a:t>
            </a:r>
            <a:r>
              <a:rPr lang="en-US" sz="3600" dirty="0" smtClean="0">
                <a:solidFill>
                  <a:schemeClr val="bg1"/>
                </a:solidFill>
              </a:rPr>
              <a:t>Maximum </a:t>
            </a:r>
            <a:r>
              <a:rPr lang="en-US" sz="3600" dirty="0">
                <a:solidFill>
                  <a:schemeClr val="bg1"/>
                </a:solidFill>
              </a:rPr>
              <a:t>Contaminant Level (MCL)</a:t>
            </a:r>
          </a:p>
          <a:p>
            <a:endParaRPr lang="en-US" b="1" dirty="0">
              <a:solidFill>
                <a:srgbClr val="FF0000"/>
              </a:solidFill>
            </a:endParaRPr>
          </a:p>
        </p:txBody>
      </p:sp>
    </p:spTree>
    <p:extLst>
      <p:ext uri="{BB962C8B-B14F-4D97-AF65-F5344CB8AC3E}">
        <p14:creationId xmlns:p14="http://schemas.microsoft.com/office/powerpoint/2010/main" val="80476486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590800"/>
            <a:ext cx="8229600" cy="2590800"/>
          </a:xfrm>
        </p:spPr>
        <p:txBody>
          <a:bodyPr>
            <a:normAutofit/>
          </a:bodyPr>
          <a:lstStyle/>
          <a:p>
            <a:pPr>
              <a:buFont typeface="Arial" panose="020B0604020202020204" pitchFamily="34" charset="0"/>
              <a:buChar char="•"/>
            </a:pPr>
            <a:r>
              <a:rPr lang="en-US" dirty="0" smtClean="0">
                <a:solidFill>
                  <a:srgbClr val="FF0000"/>
                </a:solidFill>
              </a:rPr>
              <a:t>A PWS that is not in compliance with the E. coli MCL during any month must notify the State Board/LPA </a:t>
            </a:r>
            <a:r>
              <a:rPr lang="en-US" b="1" dirty="0" smtClean="0">
                <a:solidFill>
                  <a:srgbClr val="FF0000"/>
                </a:solidFill>
              </a:rPr>
              <a:t>by the end of the day it makes this determination</a:t>
            </a:r>
            <a:r>
              <a:rPr lang="en-US" dirty="0" smtClean="0"/>
              <a:t>.</a:t>
            </a:r>
          </a:p>
          <a:p>
            <a:pPr>
              <a:buFont typeface="Arial" panose="020B0604020202020204" pitchFamily="34" charset="0"/>
              <a:buChar char="•"/>
            </a:pPr>
            <a:r>
              <a:rPr lang="en-US" dirty="0" smtClean="0">
                <a:solidFill>
                  <a:srgbClr val="FF0000"/>
                </a:solidFill>
              </a:rPr>
              <a:t>The PWS must also notify its customers via a Tier 1 public notice.</a:t>
            </a:r>
          </a:p>
          <a:p>
            <a:pPr marL="0" indent="0">
              <a:buNone/>
            </a:pPr>
            <a:endParaRPr lang="en-US" dirty="0"/>
          </a:p>
          <a:p>
            <a:pPr marL="0" indent="0">
              <a:buNone/>
            </a:pPr>
            <a:endParaRPr lang="en-US" dirty="0"/>
          </a:p>
        </p:txBody>
      </p:sp>
      <p:sp>
        <p:nvSpPr>
          <p:cNvPr id="6" name="Slide Number Placeholder 5"/>
          <p:cNvSpPr>
            <a:spLocks noGrp="1"/>
          </p:cNvSpPr>
          <p:nvPr>
            <p:ph type="sldNum" sz="quarter" idx="12"/>
          </p:nvPr>
        </p:nvSpPr>
        <p:spPr/>
        <p:txBody>
          <a:bodyPr/>
          <a:lstStyle/>
          <a:p>
            <a:fld id="{7FB9C470-7EC4-4C75-AF4B-7CDBDF44545F}" type="slidenum">
              <a:rPr lang="en-US" smtClean="0">
                <a:solidFill>
                  <a:srgbClr val="073E87"/>
                </a:solidFill>
              </a:rPr>
              <a:pPr/>
              <a:t>26</a:t>
            </a:fld>
            <a:endParaRPr lang="en-US" dirty="0">
              <a:solidFill>
                <a:srgbClr val="073E87"/>
              </a:solidFill>
            </a:endParaRPr>
          </a:p>
        </p:txBody>
      </p:sp>
      <p:sp>
        <p:nvSpPr>
          <p:cNvPr id="2" name="TextBox 1"/>
          <p:cNvSpPr txBox="1"/>
          <p:nvPr/>
        </p:nvSpPr>
        <p:spPr>
          <a:xfrm>
            <a:off x="266700" y="457200"/>
            <a:ext cx="8686800" cy="1200329"/>
          </a:xfrm>
          <a:prstGeom prst="rect">
            <a:avLst/>
          </a:prstGeom>
          <a:noFill/>
        </p:spPr>
        <p:txBody>
          <a:bodyPr wrap="square" rtlCol="0">
            <a:spAutoFit/>
          </a:bodyPr>
          <a:lstStyle/>
          <a:p>
            <a:pPr algn="ctr"/>
            <a:r>
              <a:rPr lang="en-US" sz="3600" dirty="0">
                <a:solidFill>
                  <a:schemeClr val="bg1"/>
                </a:solidFill>
              </a:rPr>
              <a:t>Section 64426.1</a:t>
            </a:r>
          </a:p>
          <a:p>
            <a:pPr algn="ctr"/>
            <a:r>
              <a:rPr lang="en-US" sz="3600" i="1" dirty="0" smtClean="0">
                <a:solidFill>
                  <a:schemeClr val="bg1"/>
                </a:solidFill>
              </a:rPr>
              <a:t>E. coli </a:t>
            </a:r>
            <a:r>
              <a:rPr lang="en-US" sz="3600" dirty="0">
                <a:solidFill>
                  <a:schemeClr val="bg1"/>
                </a:solidFill>
              </a:rPr>
              <a:t>Maximum Contaminant Level (MCL</a:t>
            </a:r>
            <a:r>
              <a:rPr lang="en-US" sz="3600" dirty="0" smtClean="0">
                <a:solidFill>
                  <a:schemeClr val="bg1"/>
                </a:solidFill>
              </a:rPr>
              <a:t>)</a:t>
            </a:r>
            <a:endParaRPr lang="en-US" sz="3600" dirty="0">
              <a:solidFill>
                <a:schemeClr val="bg1"/>
              </a:solidFill>
            </a:endParaRPr>
          </a:p>
        </p:txBody>
      </p:sp>
      <p:cxnSp>
        <p:nvCxnSpPr>
          <p:cNvPr id="4" name="Straight Connector 3"/>
          <p:cNvCxnSpPr/>
          <p:nvPr/>
        </p:nvCxnSpPr>
        <p:spPr>
          <a:xfrm flipV="1">
            <a:off x="838200" y="3733800"/>
            <a:ext cx="7543800" cy="1905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585406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133600"/>
            <a:ext cx="8229600" cy="4343400"/>
          </a:xfrm>
        </p:spPr>
        <p:txBody>
          <a:bodyPr>
            <a:normAutofit/>
          </a:bodyPr>
          <a:lstStyle/>
          <a:p>
            <a:pPr marL="0" indent="0">
              <a:buNone/>
            </a:pPr>
            <a:r>
              <a:rPr lang="en-US" sz="2800" dirty="0" smtClean="0">
                <a:solidFill>
                  <a:srgbClr val="FF0000"/>
                </a:solidFill>
              </a:rPr>
              <a:t>A PWS will be in violation of a Coliform Treatment Technique if:</a:t>
            </a:r>
            <a:endParaRPr lang="en-US" sz="2800" dirty="0">
              <a:solidFill>
                <a:srgbClr val="FF0000"/>
              </a:solidFill>
            </a:endParaRPr>
          </a:p>
          <a:p>
            <a:pPr marL="514350" indent="-514350">
              <a:buFont typeface="+mj-lt"/>
              <a:buAutoNum type="arabicParenR"/>
            </a:pPr>
            <a:r>
              <a:rPr lang="en-US" sz="2800" dirty="0" smtClean="0">
                <a:solidFill>
                  <a:srgbClr val="FF0000"/>
                </a:solidFill>
              </a:rPr>
              <a:t>The PWS exceeds a coliform treatment trigger and then fails to conduct the required assessment or corrective action within the timeframe specified; or</a:t>
            </a:r>
          </a:p>
          <a:p>
            <a:pPr marL="514350" indent="-514350">
              <a:buFont typeface="+mj-lt"/>
              <a:buAutoNum type="arabicParenR"/>
            </a:pPr>
            <a:r>
              <a:rPr lang="en-US" sz="2800" dirty="0" smtClean="0">
                <a:solidFill>
                  <a:srgbClr val="FF0000"/>
                </a:solidFill>
              </a:rPr>
              <a:t>A seasonal system fails to complete an approved startup procedure prior to serving water to the public. (example, seasonal campgrounds)</a:t>
            </a:r>
          </a:p>
        </p:txBody>
      </p:sp>
      <p:sp>
        <p:nvSpPr>
          <p:cNvPr id="6" name="Slide Number Placeholder 5"/>
          <p:cNvSpPr>
            <a:spLocks noGrp="1"/>
          </p:cNvSpPr>
          <p:nvPr>
            <p:ph type="sldNum" sz="quarter" idx="12"/>
          </p:nvPr>
        </p:nvSpPr>
        <p:spPr/>
        <p:txBody>
          <a:bodyPr/>
          <a:lstStyle/>
          <a:p>
            <a:fld id="{7FB9C470-7EC4-4C75-AF4B-7CDBDF44545F}" type="slidenum">
              <a:rPr lang="en-US" smtClean="0">
                <a:solidFill>
                  <a:srgbClr val="073E87"/>
                </a:solidFill>
              </a:rPr>
              <a:pPr/>
              <a:t>27</a:t>
            </a:fld>
            <a:endParaRPr lang="en-US" dirty="0">
              <a:solidFill>
                <a:srgbClr val="073E87"/>
              </a:solidFill>
            </a:endParaRPr>
          </a:p>
        </p:txBody>
      </p:sp>
      <p:sp>
        <p:nvSpPr>
          <p:cNvPr id="2" name="TextBox 1"/>
          <p:cNvSpPr txBox="1"/>
          <p:nvPr/>
        </p:nvSpPr>
        <p:spPr>
          <a:xfrm>
            <a:off x="474216" y="457200"/>
            <a:ext cx="8229600" cy="1200329"/>
          </a:xfrm>
          <a:prstGeom prst="rect">
            <a:avLst/>
          </a:prstGeom>
          <a:noFill/>
        </p:spPr>
        <p:txBody>
          <a:bodyPr wrap="square" rtlCol="0">
            <a:spAutoFit/>
          </a:bodyPr>
          <a:lstStyle/>
          <a:p>
            <a:pPr algn="ctr"/>
            <a:r>
              <a:rPr lang="en-US" sz="3600" dirty="0" smtClean="0">
                <a:solidFill>
                  <a:schemeClr val="bg1"/>
                </a:solidFill>
              </a:rPr>
              <a:t>Section 64426.6</a:t>
            </a:r>
          </a:p>
          <a:p>
            <a:pPr algn="ctr"/>
            <a:r>
              <a:rPr lang="en-US" sz="3600" dirty="0" smtClean="0">
                <a:solidFill>
                  <a:schemeClr val="bg1"/>
                </a:solidFill>
              </a:rPr>
              <a:t>Coliform Treatment Technique</a:t>
            </a:r>
            <a:endParaRPr lang="en-US" sz="3600" dirty="0">
              <a:solidFill>
                <a:schemeClr val="bg1"/>
              </a:solidFill>
            </a:endParaRPr>
          </a:p>
        </p:txBody>
      </p:sp>
      <p:cxnSp>
        <p:nvCxnSpPr>
          <p:cNvPr id="4" name="Straight Connector 3"/>
          <p:cNvCxnSpPr/>
          <p:nvPr/>
        </p:nvCxnSpPr>
        <p:spPr>
          <a:xfrm flipV="1">
            <a:off x="981698" y="4876800"/>
            <a:ext cx="7400302" cy="1905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226486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09800"/>
            <a:ext cx="8458200" cy="3450696"/>
          </a:xfrm>
        </p:spPr>
        <p:txBody>
          <a:bodyPr>
            <a:normAutofit/>
          </a:bodyPr>
          <a:lstStyle/>
          <a:p>
            <a:pPr>
              <a:buFont typeface="Arial" panose="020B0604020202020204" pitchFamily="34" charset="0"/>
              <a:buChar char="•"/>
            </a:pPr>
            <a:r>
              <a:rPr lang="en-US" dirty="0" smtClean="0">
                <a:solidFill>
                  <a:srgbClr val="FF0000"/>
                </a:solidFill>
              </a:rPr>
              <a:t>Determining a Trigger Exceedance Includes:</a:t>
            </a:r>
          </a:p>
          <a:p>
            <a:pPr lvl="1">
              <a:buFont typeface="Courier New" panose="02070309020205020404" pitchFamily="49" charset="0"/>
              <a:buChar char="o"/>
            </a:pPr>
            <a:r>
              <a:rPr lang="en-US" dirty="0" smtClean="0">
                <a:solidFill>
                  <a:srgbClr val="FF0000"/>
                </a:solidFill>
              </a:rPr>
              <a:t>Results of all routine and repeat samples collected in a calendar month</a:t>
            </a:r>
          </a:p>
          <a:p>
            <a:pPr lvl="1">
              <a:buFont typeface="Courier New" panose="02070309020205020404" pitchFamily="49" charset="0"/>
              <a:buChar char="o"/>
            </a:pPr>
            <a:r>
              <a:rPr lang="en-US" dirty="0" smtClean="0">
                <a:solidFill>
                  <a:srgbClr val="FF0000"/>
                </a:solidFill>
              </a:rPr>
              <a:t>Replacement samples collected for properly invalidated routine and repeat samples</a:t>
            </a:r>
          </a:p>
          <a:p>
            <a:pPr>
              <a:buFont typeface="Arial" panose="020B0604020202020204" pitchFamily="34" charset="0"/>
              <a:buChar char="•"/>
            </a:pPr>
            <a:r>
              <a:rPr lang="en-US" dirty="0" smtClean="0">
                <a:solidFill>
                  <a:srgbClr val="FF0000"/>
                </a:solidFill>
              </a:rPr>
              <a:t>Does not include:</a:t>
            </a:r>
          </a:p>
          <a:p>
            <a:pPr lvl="1">
              <a:buFont typeface="Courier New" panose="02070309020205020404" pitchFamily="49" charset="0"/>
              <a:buChar char="o"/>
            </a:pPr>
            <a:r>
              <a:rPr lang="en-US" dirty="0" smtClean="0">
                <a:solidFill>
                  <a:srgbClr val="FF0000"/>
                </a:solidFill>
              </a:rPr>
              <a:t>Special samples collected after water system pressure loss &lt; 5 psi</a:t>
            </a:r>
          </a:p>
          <a:p>
            <a:pPr lvl="1">
              <a:buFont typeface="Courier New" panose="02070309020205020404" pitchFamily="49" charset="0"/>
              <a:buChar char="o"/>
            </a:pPr>
            <a:r>
              <a:rPr lang="en-US" dirty="0" smtClean="0">
                <a:solidFill>
                  <a:srgbClr val="FF0000"/>
                </a:solidFill>
              </a:rPr>
              <a:t>Quarterly samples for wells that are continuously disinfected </a:t>
            </a:r>
          </a:p>
        </p:txBody>
      </p:sp>
      <p:sp>
        <p:nvSpPr>
          <p:cNvPr id="5" name="Slide Number Placeholder 4"/>
          <p:cNvSpPr>
            <a:spLocks noGrp="1"/>
          </p:cNvSpPr>
          <p:nvPr>
            <p:ph type="sldNum" sz="quarter" idx="12"/>
          </p:nvPr>
        </p:nvSpPr>
        <p:spPr/>
        <p:txBody>
          <a:bodyPr/>
          <a:lstStyle/>
          <a:p>
            <a:fld id="{7FB9C470-7EC4-4C75-AF4B-7CDBDF44545F}" type="slidenum">
              <a:rPr lang="en-US" smtClean="0">
                <a:solidFill>
                  <a:srgbClr val="073E87"/>
                </a:solidFill>
              </a:rPr>
              <a:pPr/>
              <a:t>28</a:t>
            </a:fld>
            <a:endParaRPr lang="en-US" dirty="0">
              <a:solidFill>
                <a:srgbClr val="073E87"/>
              </a:solidFill>
            </a:endParaRPr>
          </a:p>
        </p:txBody>
      </p:sp>
      <p:sp>
        <p:nvSpPr>
          <p:cNvPr id="2" name="Title 1"/>
          <p:cNvSpPr>
            <a:spLocks noGrp="1"/>
          </p:cNvSpPr>
          <p:nvPr>
            <p:ph type="title"/>
          </p:nvPr>
        </p:nvSpPr>
        <p:spPr>
          <a:xfrm>
            <a:off x="152400" y="228600"/>
            <a:ext cx="8839200" cy="1447800"/>
          </a:xfrm>
        </p:spPr>
        <p:txBody>
          <a:bodyPr>
            <a:normAutofit/>
          </a:bodyPr>
          <a:lstStyle/>
          <a:p>
            <a:r>
              <a:rPr lang="en-US" sz="3600" dirty="0" smtClean="0">
                <a:solidFill>
                  <a:schemeClr val="bg1"/>
                </a:solidFill>
              </a:rPr>
              <a:t>Section 64426.7</a:t>
            </a:r>
            <a:br>
              <a:rPr lang="en-US" sz="3600" dirty="0" smtClean="0">
                <a:solidFill>
                  <a:schemeClr val="bg1"/>
                </a:solidFill>
              </a:rPr>
            </a:br>
            <a:r>
              <a:rPr lang="en-US" sz="3600" dirty="0" smtClean="0">
                <a:solidFill>
                  <a:schemeClr val="bg1"/>
                </a:solidFill>
              </a:rPr>
              <a:t>Coliform Treatment Technique Triggers</a:t>
            </a:r>
            <a:endParaRPr lang="en-US" sz="3600" dirty="0">
              <a:solidFill>
                <a:schemeClr val="bg1"/>
              </a:solidFill>
            </a:endParaRPr>
          </a:p>
        </p:txBody>
      </p:sp>
    </p:spTree>
    <p:extLst>
      <p:ext uri="{BB962C8B-B14F-4D97-AF65-F5344CB8AC3E}">
        <p14:creationId xmlns:p14="http://schemas.microsoft.com/office/powerpoint/2010/main" val="690487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1" y="2438400"/>
            <a:ext cx="8229600" cy="3886200"/>
          </a:xfrm>
        </p:spPr>
        <p:txBody>
          <a:bodyPr/>
          <a:lstStyle/>
          <a:p>
            <a:pPr marL="0" indent="0">
              <a:buNone/>
            </a:pPr>
            <a:r>
              <a:rPr lang="en-US" sz="2800" dirty="0" smtClean="0">
                <a:solidFill>
                  <a:srgbClr val="FF0000"/>
                </a:solidFill>
              </a:rPr>
              <a:t>Level 1 Coliform Treatment Technique Triggers</a:t>
            </a:r>
          </a:p>
          <a:p>
            <a:pPr marL="914400" lvl="1" indent="-514350">
              <a:spcBef>
                <a:spcPts val="600"/>
              </a:spcBef>
              <a:spcAft>
                <a:spcPts val="600"/>
              </a:spcAft>
              <a:buFont typeface="+mj-lt"/>
              <a:buAutoNum type="arabicParenR"/>
            </a:pPr>
            <a:r>
              <a:rPr lang="en-US" sz="2800" dirty="0" smtClean="0">
                <a:solidFill>
                  <a:srgbClr val="FF0000"/>
                </a:solidFill>
              </a:rPr>
              <a:t>If 40 or more samples are collected in a month, more than 5.0% are total coliform-positive</a:t>
            </a:r>
          </a:p>
          <a:p>
            <a:pPr marL="914400" lvl="1" indent="-514350">
              <a:spcBef>
                <a:spcPts val="600"/>
              </a:spcBef>
              <a:spcAft>
                <a:spcPts val="600"/>
              </a:spcAft>
              <a:buFont typeface="+mj-lt"/>
              <a:buAutoNum type="arabicParenR"/>
            </a:pPr>
            <a:r>
              <a:rPr lang="en-US" sz="2800" dirty="0" smtClean="0">
                <a:solidFill>
                  <a:srgbClr val="FF0000"/>
                </a:solidFill>
              </a:rPr>
              <a:t>If fewer than 40 samples collected in a month, two or more samples are total coliform-positive</a:t>
            </a:r>
          </a:p>
          <a:p>
            <a:pPr marL="914400" lvl="1" indent="-514350">
              <a:buFont typeface="+mj-lt"/>
              <a:buAutoNum type="arabicParenR"/>
            </a:pPr>
            <a:r>
              <a:rPr lang="en-US" sz="2800" dirty="0" smtClean="0">
                <a:solidFill>
                  <a:srgbClr val="FF0000"/>
                </a:solidFill>
              </a:rPr>
              <a:t>Failure to take all required repeat samples after any total coliform-positive sample</a:t>
            </a:r>
          </a:p>
          <a:p>
            <a:pPr lvl="1"/>
            <a:endParaRPr lang="en-US" dirty="0"/>
          </a:p>
        </p:txBody>
      </p:sp>
      <p:sp>
        <p:nvSpPr>
          <p:cNvPr id="7" name="Slide Number Placeholder 6"/>
          <p:cNvSpPr>
            <a:spLocks noGrp="1"/>
          </p:cNvSpPr>
          <p:nvPr>
            <p:ph type="sldNum" sz="quarter" idx="12"/>
          </p:nvPr>
        </p:nvSpPr>
        <p:spPr/>
        <p:txBody>
          <a:bodyPr/>
          <a:lstStyle/>
          <a:p>
            <a:fld id="{7FB9C470-7EC4-4C75-AF4B-7CDBDF44545F}" type="slidenum">
              <a:rPr lang="en-US" smtClean="0">
                <a:solidFill>
                  <a:srgbClr val="073E87"/>
                </a:solidFill>
              </a:rPr>
              <a:pPr/>
              <a:t>29</a:t>
            </a:fld>
            <a:endParaRPr lang="en-US" dirty="0">
              <a:solidFill>
                <a:srgbClr val="073E87"/>
              </a:solidFill>
            </a:endParaRPr>
          </a:p>
        </p:txBody>
      </p:sp>
      <p:sp>
        <p:nvSpPr>
          <p:cNvPr id="2" name="Title 1"/>
          <p:cNvSpPr>
            <a:spLocks noGrp="1"/>
          </p:cNvSpPr>
          <p:nvPr>
            <p:ph type="title"/>
          </p:nvPr>
        </p:nvSpPr>
        <p:spPr>
          <a:xfrm>
            <a:off x="152400" y="338328"/>
            <a:ext cx="8839200" cy="1252728"/>
          </a:xfrm>
        </p:spPr>
        <p:txBody>
          <a:bodyPr>
            <a:normAutofit/>
          </a:bodyPr>
          <a:lstStyle/>
          <a:p>
            <a:r>
              <a:rPr lang="en-US" sz="3600" dirty="0" smtClean="0">
                <a:solidFill>
                  <a:schemeClr val="bg1"/>
                </a:solidFill>
              </a:rPr>
              <a:t>Section 64426.7</a:t>
            </a:r>
            <a:br>
              <a:rPr lang="en-US" sz="3600" dirty="0" smtClean="0">
                <a:solidFill>
                  <a:schemeClr val="bg1"/>
                </a:solidFill>
              </a:rPr>
            </a:br>
            <a:r>
              <a:rPr lang="en-US" sz="3600" dirty="0" smtClean="0">
                <a:solidFill>
                  <a:schemeClr val="bg1"/>
                </a:solidFill>
              </a:rPr>
              <a:t>Coliform Treatment Technique Triggers</a:t>
            </a:r>
            <a:endParaRPr lang="en-US" sz="3600" dirty="0">
              <a:solidFill>
                <a:schemeClr val="bg1"/>
              </a:solidFill>
            </a:endParaRPr>
          </a:p>
        </p:txBody>
      </p:sp>
      <p:cxnSp>
        <p:nvCxnSpPr>
          <p:cNvPr id="5" name="Straight Connector 4"/>
          <p:cNvCxnSpPr/>
          <p:nvPr/>
        </p:nvCxnSpPr>
        <p:spPr>
          <a:xfrm>
            <a:off x="1447800" y="3886200"/>
            <a:ext cx="7086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447800" y="4953000"/>
            <a:ext cx="7086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39471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Acronym Definitions</a:t>
            </a:r>
            <a:endParaRPr lang="en-US" dirty="0"/>
          </a:p>
        </p:txBody>
      </p:sp>
      <p:sp>
        <p:nvSpPr>
          <p:cNvPr id="6" name="Slide Number Placeholder 5"/>
          <p:cNvSpPr>
            <a:spLocks noGrp="1"/>
          </p:cNvSpPr>
          <p:nvPr>
            <p:ph type="sldNum" sz="quarter" idx="12"/>
          </p:nvPr>
        </p:nvSpPr>
        <p:spPr/>
        <p:txBody>
          <a:bodyPr/>
          <a:lstStyle/>
          <a:p>
            <a:fld id="{7FB9C470-7EC4-4C75-AF4B-7CDBDF44545F}" type="slidenum">
              <a:rPr lang="en-US" smtClean="0">
                <a:solidFill>
                  <a:srgbClr val="073E87"/>
                </a:solidFill>
              </a:rPr>
              <a:pPr/>
              <a:t>3</a:t>
            </a:fld>
            <a:endParaRPr lang="en-US" dirty="0">
              <a:solidFill>
                <a:srgbClr val="073E87"/>
              </a:solidFill>
            </a:endParaRPr>
          </a:p>
        </p:txBody>
      </p:sp>
      <p:sp>
        <p:nvSpPr>
          <p:cNvPr id="3" name="Content Placeholder 2"/>
          <p:cNvSpPr>
            <a:spLocks noGrp="1"/>
          </p:cNvSpPr>
          <p:nvPr>
            <p:ph sz="quarter" idx="13"/>
          </p:nvPr>
        </p:nvSpPr>
        <p:spPr/>
        <p:txBody>
          <a:bodyPr>
            <a:noAutofit/>
          </a:bodyPr>
          <a:lstStyle/>
          <a:p>
            <a:pPr>
              <a:buFont typeface="Arial" panose="020B0604020202020204" pitchFamily="34" charset="0"/>
              <a:buChar char="•"/>
            </a:pPr>
            <a:r>
              <a:rPr lang="en-US" sz="1400" b="1" dirty="0" smtClean="0"/>
              <a:t>BAT </a:t>
            </a:r>
            <a:r>
              <a:rPr lang="en-US" sz="1400" dirty="0" smtClean="0"/>
              <a:t>– best available technology/treatment </a:t>
            </a:r>
            <a:endParaRPr lang="en-US" sz="1400" b="1" dirty="0" smtClean="0"/>
          </a:p>
          <a:p>
            <a:pPr>
              <a:buFont typeface="Arial" panose="020B0604020202020204" pitchFamily="34" charset="0"/>
              <a:buChar char="•"/>
            </a:pPr>
            <a:r>
              <a:rPr lang="en-US" sz="1400" b="1" dirty="0" smtClean="0"/>
              <a:t>BSSP</a:t>
            </a:r>
            <a:r>
              <a:rPr lang="en-US" sz="1400" dirty="0" smtClean="0"/>
              <a:t> </a:t>
            </a:r>
            <a:r>
              <a:rPr lang="en-US" sz="1400" dirty="0"/>
              <a:t>– bacteriological sample siting </a:t>
            </a:r>
            <a:r>
              <a:rPr lang="en-US" sz="1400" dirty="0" smtClean="0"/>
              <a:t>plan</a:t>
            </a:r>
          </a:p>
          <a:p>
            <a:pPr>
              <a:spcBef>
                <a:spcPts val="0"/>
              </a:spcBef>
              <a:buFont typeface="Arial" panose="020B0604020202020204" pitchFamily="34" charset="0"/>
              <a:buChar char="•"/>
            </a:pPr>
            <a:r>
              <a:rPr lang="en-US" sz="1400" b="1" dirty="0" smtClean="0"/>
              <a:t>CCR </a:t>
            </a:r>
            <a:r>
              <a:rPr lang="en-US" sz="1400" dirty="0" smtClean="0"/>
              <a:t>– consumer confidence report</a:t>
            </a:r>
            <a:endParaRPr lang="en-US" sz="1400" b="1" dirty="0" smtClean="0"/>
          </a:p>
          <a:p>
            <a:pPr>
              <a:buFont typeface="Arial" panose="020B0604020202020204" pitchFamily="34" charset="0"/>
              <a:buChar char="•"/>
            </a:pPr>
            <a:r>
              <a:rPr lang="en-US" sz="1400" b="1" dirty="0" smtClean="0"/>
              <a:t>CFU </a:t>
            </a:r>
            <a:r>
              <a:rPr lang="en-US" sz="1400" dirty="0"/>
              <a:t> </a:t>
            </a:r>
            <a:r>
              <a:rPr lang="en-US" sz="1400" dirty="0" smtClean="0"/>
              <a:t>- colony formation unit</a:t>
            </a:r>
            <a:endParaRPr lang="en-US" sz="1400" b="1" dirty="0" smtClean="0"/>
          </a:p>
          <a:p>
            <a:pPr>
              <a:buFont typeface="Arial" panose="020B0604020202020204" pitchFamily="34" charset="0"/>
              <a:buChar char="•"/>
            </a:pPr>
            <a:r>
              <a:rPr lang="en-US" sz="1400" b="1" dirty="0" smtClean="0"/>
              <a:t>CWS </a:t>
            </a:r>
            <a:r>
              <a:rPr lang="en-US" sz="1400" dirty="0" smtClean="0"/>
              <a:t>– community water system</a:t>
            </a:r>
          </a:p>
          <a:p>
            <a:pPr>
              <a:buFont typeface="Arial" panose="020B0604020202020204" pitchFamily="34" charset="0"/>
              <a:buChar char="•"/>
            </a:pPr>
            <a:r>
              <a:rPr lang="en-US" sz="1400" b="1" dirty="0" smtClean="0"/>
              <a:t>EC </a:t>
            </a:r>
            <a:r>
              <a:rPr lang="en-US" sz="1400" dirty="0" smtClean="0"/>
              <a:t>– </a:t>
            </a:r>
            <a:r>
              <a:rPr lang="en-US" sz="1400" i="1" dirty="0" smtClean="0"/>
              <a:t>E. coli</a:t>
            </a:r>
            <a:r>
              <a:rPr lang="en-US" sz="1400" dirty="0" smtClean="0"/>
              <a:t> </a:t>
            </a:r>
            <a:endParaRPr lang="en-US" sz="1400" b="1" dirty="0"/>
          </a:p>
          <a:p>
            <a:pPr>
              <a:buFont typeface="Arial" panose="020B0604020202020204" pitchFamily="34" charset="0"/>
              <a:buChar char="•"/>
            </a:pPr>
            <a:r>
              <a:rPr lang="en-US" sz="1400" b="1" dirty="0"/>
              <a:t>GWR</a:t>
            </a:r>
            <a:r>
              <a:rPr lang="en-US" sz="1400" dirty="0"/>
              <a:t> – ground water rule</a:t>
            </a:r>
          </a:p>
          <a:p>
            <a:pPr>
              <a:buFont typeface="Arial" panose="020B0604020202020204" pitchFamily="34" charset="0"/>
              <a:buChar char="•"/>
            </a:pPr>
            <a:r>
              <a:rPr lang="en-US" sz="1400" b="1" dirty="0"/>
              <a:t>GWUDI</a:t>
            </a:r>
            <a:r>
              <a:rPr lang="en-US" sz="1400" dirty="0"/>
              <a:t> – groundwater under the direct influence of surface water</a:t>
            </a:r>
          </a:p>
          <a:p>
            <a:pPr>
              <a:buFont typeface="Arial" panose="020B0604020202020204" pitchFamily="34" charset="0"/>
              <a:buChar char="•"/>
            </a:pPr>
            <a:r>
              <a:rPr lang="en-US" sz="1400" b="1" dirty="0"/>
              <a:t>HAA5</a:t>
            </a:r>
            <a:r>
              <a:rPr lang="en-US" sz="1400" dirty="0"/>
              <a:t> - </a:t>
            </a:r>
            <a:r>
              <a:rPr lang="en-US" sz="1400" dirty="0" err="1"/>
              <a:t>haloacetic</a:t>
            </a:r>
            <a:r>
              <a:rPr lang="en-US" sz="1400" dirty="0"/>
              <a:t> acids (Five)</a:t>
            </a:r>
          </a:p>
          <a:p>
            <a:pPr marL="342900" lvl="1" indent="-342900">
              <a:buFont typeface="Arial" panose="020B0604020202020204" pitchFamily="34" charset="0"/>
              <a:buChar char="•"/>
            </a:pPr>
            <a:r>
              <a:rPr lang="en-US" sz="1400" b="1" dirty="0"/>
              <a:t>IOC</a:t>
            </a:r>
            <a:r>
              <a:rPr lang="en-US" sz="1400" dirty="0"/>
              <a:t> – inorganic chemicals</a:t>
            </a:r>
          </a:p>
          <a:p>
            <a:pPr>
              <a:buFont typeface="Arial" panose="020B0604020202020204" pitchFamily="34" charset="0"/>
              <a:buChar char="•"/>
            </a:pPr>
            <a:r>
              <a:rPr lang="en-US" sz="1400" b="1" dirty="0"/>
              <a:t>LPA</a:t>
            </a:r>
            <a:r>
              <a:rPr lang="en-US" sz="1400" dirty="0"/>
              <a:t> – local primacy </a:t>
            </a:r>
            <a:r>
              <a:rPr lang="en-US" sz="1400" dirty="0" smtClean="0"/>
              <a:t>agency</a:t>
            </a:r>
          </a:p>
          <a:p>
            <a:pPr>
              <a:buFont typeface="Arial" panose="020B0604020202020204" pitchFamily="34" charset="0"/>
              <a:buChar char="•"/>
            </a:pPr>
            <a:r>
              <a:rPr lang="en-US" sz="1400" b="1" dirty="0" smtClean="0"/>
              <a:t>MCL</a:t>
            </a:r>
            <a:r>
              <a:rPr lang="en-US" sz="1400" dirty="0" smtClean="0"/>
              <a:t> </a:t>
            </a:r>
            <a:r>
              <a:rPr lang="en-US" sz="1400" b="1" dirty="0" smtClean="0"/>
              <a:t>– </a:t>
            </a:r>
            <a:r>
              <a:rPr lang="en-US" sz="1400" dirty="0" smtClean="0"/>
              <a:t>maximum contaminant level</a:t>
            </a:r>
            <a:endParaRPr lang="en-US" sz="1400" b="1" dirty="0" smtClean="0"/>
          </a:p>
          <a:p>
            <a:pPr>
              <a:buFont typeface="Arial" panose="020B0604020202020204" pitchFamily="34" charset="0"/>
              <a:buChar char="•"/>
            </a:pPr>
            <a:r>
              <a:rPr lang="en-US" sz="1400" b="1" dirty="0"/>
              <a:t>mL</a:t>
            </a:r>
            <a:r>
              <a:rPr lang="en-US" sz="1400" dirty="0"/>
              <a:t> – </a:t>
            </a:r>
            <a:r>
              <a:rPr lang="en-US" sz="1400" dirty="0" smtClean="0"/>
              <a:t>milliliters</a:t>
            </a:r>
          </a:p>
          <a:p>
            <a:pPr>
              <a:buFont typeface="Arial" panose="020B0604020202020204" pitchFamily="34" charset="0"/>
              <a:buChar char="•"/>
            </a:pPr>
            <a:r>
              <a:rPr lang="en-US" sz="1400" b="1" dirty="0" smtClean="0"/>
              <a:t>M&amp;R </a:t>
            </a:r>
            <a:r>
              <a:rPr lang="en-US" sz="1400" dirty="0" smtClean="0"/>
              <a:t>– monitoring and reporting</a:t>
            </a:r>
          </a:p>
        </p:txBody>
      </p:sp>
      <p:sp>
        <p:nvSpPr>
          <p:cNvPr id="4" name="Content Placeholder 3"/>
          <p:cNvSpPr>
            <a:spLocks noGrp="1"/>
          </p:cNvSpPr>
          <p:nvPr>
            <p:ph sz="quarter" idx="14"/>
          </p:nvPr>
        </p:nvSpPr>
        <p:spPr/>
        <p:txBody>
          <a:bodyPr>
            <a:noAutofit/>
          </a:bodyPr>
          <a:lstStyle/>
          <a:p>
            <a:pPr>
              <a:buFont typeface="Arial" panose="020B0604020202020204" pitchFamily="34" charset="0"/>
              <a:buChar char="•"/>
            </a:pPr>
            <a:r>
              <a:rPr lang="en-US" sz="1400" b="1" dirty="0"/>
              <a:t>MPN </a:t>
            </a:r>
            <a:r>
              <a:rPr lang="en-US" sz="1400" dirty="0"/>
              <a:t>– most probable </a:t>
            </a:r>
            <a:r>
              <a:rPr lang="en-US" sz="1400" dirty="0" smtClean="0"/>
              <a:t>number</a:t>
            </a:r>
            <a:endParaRPr lang="en-US" sz="1400" b="1" dirty="0" smtClean="0"/>
          </a:p>
          <a:p>
            <a:pPr>
              <a:buFont typeface="Arial" panose="020B0604020202020204" pitchFamily="34" charset="0"/>
              <a:buChar char="•"/>
            </a:pPr>
            <a:r>
              <a:rPr lang="en-US" sz="1400" b="1" dirty="0" smtClean="0"/>
              <a:t>NTNC </a:t>
            </a:r>
            <a:r>
              <a:rPr lang="en-US" sz="1400" dirty="0"/>
              <a:t>– non-transient non-community</a:t>
            </a:r>
          </a:p>
          <a:p>
            <a:pPr>
              <a:buFont typeface="Arial" panose="020B0604020202020204" pitchFamily="34" charset="0"/>
              <a:buChar char="•"/>
            </a:pPr>
            <a:r>
              <a:rPr lang="en-US" sz="1400" b="1" dirty="0"/>
              <a:t>NTU </a:t>
            </a:r>
            <a:r>
              <a:rPr lang="en-US" sz="1400" dirty="0"/>
              <a:t>– </a:t>
            </a:r>
            <a:r>
              <a:rPr lang="en-US" sz="1400" dirty="0" err="1"/>
              <a:t>nephelometric</a:t>
            </a:r>
            <a:r>
              <a:rPr lang="en-US" sz="1400" dirty="0"/>
              <a:t> turbidity </a:t>
            </a:r>
            <a:r>
              <a:rPr lang="en-US" sz="1400" dirty="0" smtClean="0"/>
              <a:t>unit</a:t>
            </a:r>
            <a:endParaRPr lang="en-US" sz="1400" b="1" dirty="0" smtClean="0"/>
          </a:p>
          <a:p>
            <a:pPr>
              <a:buFont typeface="Arial" panose="020B0604020202020204" pitchFamily="34" charset="0"/>
              <a:buChar char="•"/>
            </a:pPr>
            <a:r>
              <a:rPr lang="en-US" sz="1400" b="1" dirty="0" smtClean="0"/>
              <a:t>PN</a:t>
            </a:r>
            <a:r>
              <a:rPr lang="en-US" sz="1400" dirty="0" smtClean="0"/>
              <a:t> </a:t>
            </a:r>
            <a:r>
              <a:rPr lang="en-US" sz="1400" dirty="0"/>
              <a:t>– public notification</a:t>
            </a:r>
          </a:p>
          <a:p>
            <a:pPr>
              <a:buFont typeface="Arial" panose="020B0604020202020204" pitchFamily="34" charset="0"/>
              <a:buChar char="•"/>
            </a:pPr>
            <a:r>
              <a:rPr lang="en-US" sz="1400" b="1" dirty="0" smtClean="0"/>
              <a:t>REP</a:t>
            </a:r>
            <a:r>
              <a:rPr lang="en-US" sz="1400" dirty="0" smtClean="0"/>
              <a:t> </a:t>
            </a:r>
            <a:r>
              <a:rPr lang="en-US" sz="1400" dirty="0"/>
              <a:t>– repeat sample site</a:t>
            </a:r>
          </a:p>
          <a:p>
            <a:pPr>
              <a:buFont typeface="Arial" panose="020B0604020202020204" pitchFamily="34" charset="0"/>
              <a:buChar char="•"/>
            </a:pPr>
            <a:r>
              <a:rPr lang="en-US" sz="1400" b="1" dirty="0" smtClean="0"/>
              <a:t>PSI</a:t>
            </a:r>
            <a:r>
              <a:rPr lang="en-US" sz="1400" dirty="0" smtClean="0"/>
              <a:t> </a:t>
            </a:r>
            <a:r>
              <a:rPr lang="en-US" sz="1400" dirty="0"/>
              <a:t>– pounds per square </a:t>
            </a:r>
            <a:r>
              <a:rPr lang="en-US" sz="1400" dirty="0" smtClean="0"/>
              <a:t>inch</a:t>
            </a:r>
          </a:p>
          <a:p>
            <a:pPr>
              <a:buFont typeface="Arial" panose="020B0604020202020204" pitchFamily="34" charset="0"/>
              <a:buChar char="•"/>
            </a:pPr>
            <a:r>
              <a:rPr lang="en-US" sz="1400" b="1" dirty="0"/>
              <a:t>PWS</a:t>
            </a:r>
            <a:r>
              <a:rPr lang="en-US" sz="1400" dirty="0"/>
              <a:t> – public water </a:t>
            </a:r>
            <a:r>
              <a:rPr lang="en-US" sz="1400" dirty="0" smtClean="0"/>
              <a:t>system</a:t>
            </a:r>
          </a:p>
          <a:p>
            <a:pPr>
              <a:buFont typeface="Arial" panose="020B0604020202020204" pitchFamily="34" charset="0"/>
              <a:buChar char="•"/>
            </a:pPr>
            <a:r>
              <a:rPr lang="en-US" sz="1400" b="1" dirty="0"/>
              <a:t>REP</a:t>
            </a:r>
            <a:r>
              <a:rPr lang="en-US" sz="1400" dirty="0"/>
              <a:t> – repeat sample site</a:t>
            </a:r>
          </a:p>
          <a:p>
            <a:pPr>
              <a:buFont typeface="Arial" panose="020B0604020202020204" pitchFamily="34" charset="0"/>
              <a:buChar char="•"/>
            </a:pPr>
            <a:r>
              <a:rPr lang="en-US" sz="1400" b="1" dirty="0"/>
              <a:t>ROU</a:t>
            </a:r>
            <a:r>
              <a:rPr lang="en-US" sz="1400" dirty="0"/>
              <a:t> – routine sample site</a:t>
            </a:r>
          </a:p>
          <a:p>
            <a:pPr>
              <a:buFont typeface="Arial" panose="020B0604020202020204" pitchFamily="34" charset="0"/>
              <a:buChar char="•"/>
            </a:pPr>
            <a:r>
              <a:rPr lang="en-US" sz="1400" b="1" dirty="0" smtClean="0"/>
              <a:t>RTCR</a:t>
            </a:r>
            <a:r>
              <a:rPr lang="en-US" sz="1400" dirty="0" smtClean="0"/>
              <a:t> </a:t>
            </a:r>
            <a:r>
              <a:rPr lang="en-US" sz="1400" dirty="0"/>
              <a:t>– revised total coliform rule</a:t>
            </a:r>
          </a:p>
          <a:p>
            <a:pPr marL="342900" lvl="1" indent="-342900">
              <a:buFont typeface="Arial" panose="020B0604020202020204" pitchFamily="34" charset="0"/>
              <a:buChar char="•"/>
            </a:pPr>
            <a:r>
              <a:rPr lang="en-US" sz="1400" b="1" dirty="0"/>
              <a:t>SC</a:t>
            </a:r>
            <a:r>
              <a:rPr lang="en-US" sz="1400" dirty="0"/>
              <a:t> – service </a:t>
            </a:r>
            <a:r>
              <a:rPr lang="en-US" sz="1400" dirty="0" smtClean="0"/>
              <a:t>connections</a:t>
            </a:r>
          </a:p>
          <a:p>
            <a:pPr marL="342900" lvl="1" indent="-342900">
              <a:buFont typeface="Arial" panose="020B0604020202020204" pitchFamily="34" charset="0"/>
              <a:buChar char="•"/>
            </a:pPr>
            <a:r>
              <a:rPr lang="en-US" sz="1400" b="1" dirty="0" smtClean="0"/>
              <a:t>SW </a:t>
            </a:r>
            <a:r>
              <a:rPr lang="en-US" sz="1400" dirty="0" smtClean="0"/>
              <a:t>– surface water</a:t>
            </a:r>
          </a:p>
          <a:p>
            <a:pPr marL="342900" lvl="1" indent="-342900">
              <a:buFont typeface="Arial" panose="020B0604020202020204" pitchFamily="34" charset="0"/>
              <a:buChar char="•"/>
            </a:pPr>
            <a:r>
              <a:rPr lang="en-US" sz="1400" b="1" dirty="0" smtClean="0"/>
              <a:t>TC </a:t>
            </a:r>
            <a:r>
              <a:rPr lang="en-US" sz="1400" dirty="0" smtClean="0"/>
              <a:t>– total coliform</a:t>
            </a:r>
            <a:endParaRPr lang="en-US" sz="1400" b="1" dirty="0" smtClean="0"/>
          </a:p>
          <a:p>
            <a:pPr marL="342900" lvl="1" indent="-342900">
              <a:buFont typeface="Arial" panose="020B0604020202020204" pitchFamily="34" charset="0"/>
              <a:buChar char="•"/>
            </a:pPr>
            <a:r>
              <a:rPr lang="en-US" sz="1400" b="1" dirty="0" smtClean="0"/>
              <a:t>TNC </a:t>
            </a:r>
            <a:r>
              <a:rPr lang="en-US" sz="1400" dirty="0" smtClean="0"/>
              <a:t>– transient non-community</a:t>
            </a:r>
            <a:endParaRPr lang="en-US" sz="1400" b="1"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endParaRPr lang="en-US" sz="1400" dirty="0"/>
          </a:p>
        </p:txBody>
      </p:sp>
    </p:spTree>
    <p:extLst>
      <p:ext uri="{BB962C8B-B14F-4D97-AF65-F5344CB8AC3E}">
        <p14:creationId xmlns:p14="http://schemas.microsoft.com/office/powerpoint/2010/main" val="394093081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514600"/>
            <a:ext cx="8229599" cy="3611563"/>
          </a:xfrm>
        </p:spPr>
        <p:txBody>
          <a:bodyPr>
            <a:normAutofit lnSpcReduction="10000"/>
          </a:bodyPr>
          <a:lstStyle/>
          <a:p>
            <a:pPr marL="0" indent="0">
              <a:buNone/>
            </a:pPr>
            <a:r>
              <a:rPr lang="en-US" sz="2800" dirty="0" smtClean="0">
                <a:solidFill>
                  <a:srgbClr val="FF0000"/>
                </a:solidFill>
              </a:rPr>
              <a:t>Level 2 Coliform Treatment Technique Trigger</a:t>
            </a:r>
          </a:p>
          <a:p>
            <a:pPr marL="914400" lvl="1" indent="-514350">
              <a:buFont typeface="+mj-lt"/>
              <a:buAutoNum type="arabicParenR"/>
            </a:pPr>
            <a:r>
              <a:rPr lang="en-US" sz="2800" dirty="0" smtClean="0">
                <a:solidFill>
                  <a:srgbClr val="FF0000"/>
                </a:solidFill>
              </a:rPr>
              <a:t>E.coli MCL violation defined in Section 64426.1</a:t>
            </a:r>
          </a:p>
          <a:p>
            <a:pPr marL="914400" lvl="1" indent="-514350">
              <a:buFont typeface="+mj-lt"/>
              <a:buAutoNum type="arabicParenR"/>
            </a:pPr>
            <a:r>
              <a:rPr lang="en-US" sz="2800" dirty="0" smtClean="0">
                <a:solidFill>
                  <a:srgbClr val="FF0000"/>
                </a:solidFill>
              </a:rPr>
              <a:t>Second Level 1 trigger in a rolling 12-month period, except if the State Board/LPA determines a likely reason for the total-coliform positive samples for the first Level 1 trigger and that the water system has corrected the problem.</a:t>
            </a:r>
          </a:p>
          <a:p>
            <a:pPr marL="1314450" lvl="2" indent="-514350">
              <a:buFont typeface="+mj-lt"/>
              <a:buAutoNum type="arabicPeriod"/>
            </a:pPr>
            <a:endParaRPr lang="en-US" dirty="0" smtClean="0"/>
          </a:p>
          <a:p>
            <a:endParaRPr lang="en-US" dirty="0"/>
          </a:p>
        </p:txBody>
      </p:sp>
      <p:sp>
        <p:nvSpPr>
          <p:cNvPr id="6" name="Slide Number Placeholder 5"/>
          <p:cNvSpPr>
            <a:spLocks noGrp="1"/>
          </p:cNvSpPr>
          <p:nvPr>
            <p:ph type="sldNum" sz="quarter" idx="12"/>
          </p:nvPr>
        </p:nvSpPr>
        <p:spPr/>
        <p:txBody>
          <a:bodyPr/>
          <a:lstStyle/>
          <a:p>
            <a:fld id="{7FB9C470-7EC4-4C75-AF4B-7CDBDF44545F}" type="slidenum">
              <a:rPr lang="en-US" smtClean="0">
                <a:solidFill>
                  <a:srgbClr val="073E87"/>
                </a:solidFill>
              </a:rPr>
              <a:pPr/>
              <a:t>30</a:t>
            </a:fld>
            <a:endParaRPr lang="en-US" dirty="0">
              <a:solidFill>
                <a:srgbClr val="073E87"/>
              </a:solidFill>
            </a:endParaRPr>
          </a:p>
        </p:txBody>
      </p:sp>
      <p:sp>
        <p:nvSpPr>
          <p:cNvPr id="2" name="Title 1"/>
          <p:cNvSpPr>
            <a:spLocks noGrp="1"/>
          </p:cNvSpPr>
          <p:nvPr>
            <p:ph type="title"/>
          </p:nvPr>
        </p:nvSpPr>
        <p:spPr>
          <a:xfrm>
            <a:off x="152400" y="338328"/>
            <a:ext cx="8839200" cy="1252728"/>
          </a:xfrm>
        </p:spPr>
        <p:txBody>
          <a:bodyPr>
            <a:normAutofit/>
          </a:bodyPr>
          <a:lstStyle/>
          <a:p>
            <a:r>
              <a:rPr lang="en-US" sz="3600" dirty="0">
                <a:solidFill>
                  <a:schemeClr val="bg1"/>
                </a:solidFill>
              </a:rPr>
              <a:t>Section 64426.7</a:t>
            </a:r>
            <a:br>
              <a:rPr lang="en-US" sz="3600" dirty="0">
                <a:solidFill>
                  <a:schemeClr val="bg1"/>
                </a:solidFill>
              </a:rPr>
            </a:br>
            <a:r>
              <a:rPr lang="en-US" sz="3600" dirty="0">
                <a:solidFill>
                  <a:schemeClr val="bg1"/>
                </a:solidFill>
              </a:rPr>
              <a:t>Coliform Treatment Technique Triggers</a:t>
            </a:r>
          </a:p>
        </p:txBody>
      </p:sp>
      <p:cxnSp>
        <p:nvCxnSpPr>
          <p:cNvPr id="4" name="Straight Connector 3"/>
          <p:cNvCxnSpPr/>
          <p:nvPr/>
        </p:nvCxnSpPr>
        <p:spPr>
          <a:xfrm>
            <a:off x="1371600" y="3429000"/>
            <a:ext cx="7086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93934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514600"/>
            <a:ext cx="8763000" cy="3450696"/>
          </a:xfrm>
        </p:spPr>
        <p:txBody>
          <a:bodyPr>
            <a:normAutofit lnSpcReduction="10000"/>
          </a:bodyPr>
          <a:lstStyle/>
          <a:p>
            <a:pPr marL="0" indent="0">
              <a:buNone/>
            </a:pPr>
            <a:r>
              <a:rPr lang="en-US" dirty="0">
                <a:solidFill>
                  <a:srgbClr val="FF0000"/>
                </a:solidFill>
              </a:rPr>
              <a:t>Identify the presence of sanitary defects and defects in coliform monitoring practices in these areas:</a:t>
            </a:r>
          </a:p>
          <a:p>
            <a:pPr marL="914400" lvl="1" indent="-514350">
              <a:buFont typeface="+mj-lt"/>
              <a:buAutoNum type="arabicParenR"/>
            </a:pPr>
            <a:r>
              <a:rPr lang="en-US" dirty="0">
                <a:solidFill>
                  <a:srgbClr val="FF0000"/>
                </a:solidFill>
              </a:rPr>
              <a:t>Sample sites, sampling protocol and processing</a:t>
            </a:r>
          </a:p>
          <a:p>
            <a:pPr marL="914400" lvl="1" indent="-514350">
              <a:buFont typeface="+mj-lt"/>
              <a:buAutoNum type="arabicParenR"/>
            </a:pPr>
            <a:r>
              <a:rPr lang="en-US" dirty="0">
                <a:solidFill>
                  <a:srgbClr val="FF0000"/>
                </a:solidFill>
              </a:rPr>
              <a:t>Events that could affect distribution system water quality</a:t>
            </a:r>
          </a:p>
          <a:p>
            <a:pPr marL="914400" lvl="1" indent="-514350">
              <a:buFont typeface="+mj-lt"/>
              <a:buAutoNum type="arabicParenR"/>
            </a:pPr>
            <a:r>
              <a:rPr lang="en-US" dirty="0">
                <a:solidFill>
                  <a:srgbClr val="FF0000"/>
                </a:solidFill>
              </a:rPr>
              <a:t>Changes in distribution system operation and maintenance that could affect distribution system water quality</a:t>
            </a:r>
          </a:p>
          <a:p>
            <a:pPr marL="914400" lvl="1" indent="-514350">
              <a:buFont typeface="+mj-lt"/>
              <a:buAutoNum type="arabicParenR"/>
            </a:pPr>
            <a:r>
              <a:rPr lang="en-US" dirty="0">
                <a:solidFill>
                  <a:srgbClr val="FF0000"/>
                </a:solidFill>
              </a:rPr>
              <a:t>Source and treatment considerations that affect distributed water quality</a:t>
            </a:r>
          </a:p>
          <a:p>
            <a:pPr marL="914400" lvl="1" indent="-514350">
              <a:buFont typeface="+mj-lt"/>
              <a:buAutoNum type="arabicParenR"/>
            </a:pPr>
            <a:r>
              <a:rPr lang="en-US" dirty="0">
                <a:solidFill>
                  <a:srgbClr val="FF0000"/>
                </a:solidFill>
              </a:rPr>
              <a:t>Existing water quality data</a:t>
            </a:r>
          </a:p>
          <a:p>
            <a:endParaRPr lang="en-US" dirty="0"/>
          </a:p>
        </p:txBody>
      </p:sp>
      <p:sp>
        <p:nvSpPr>
          <p:cNvPr id="6" name="Slide Number Placeholder 5"/>
          <p:cNvSpPr>
            <a:spLocks noGrp="1"/>
          </p:cNvSpPr>
          <p:nvPr>
            <p:ph type="sldNum" sz="quarter" idx="12"/>
          </p:nvPr>
        </p:nvSpPr>
        <p:spPr/>
        <p:txBody>
          <a:bodyPr/>
          <a:lstStyle/>
          <a:p>
            <a:fld id="{7FB9C470-7EC4-4C75-AF4B-7CDBDF44545F}" type="slidenum">
              <a:rPr lang="en-US" smtClean="0">
                <a:solidFill>
                  <a:srgbClr val="073E87"/>
                </a:solidFill>
              </a:rPr>
              <a:pPr/>
              <a:t>31</a:t>
            </a:fld>
            <a:endParaRPr lang="en-US" dirty="0">
              <a:solidFill>
                <a:srgbClr val="073E87"/>
              </a:solidFill>
            </a:endParaRPr>
          </a:p>
        </p:txBody>
      </p:sp>
      <p:sp>
        <p:nvSpPr>
          <p:cNvPr id="2" name="Title 1"/>
          <p:cNvSpPr>
            <a:spLocks noGrp="1"/>
          </p:cNvSpPr>
          <p:nvPr>
            <p:ph type="title"/>
          </p:nvPr>
        </p:nvSpPr>
        <p:spPr/>
        <p:txBody>
          <a:bodyPr>
            <a:normAutofit/>
          </a:bodyPr>
          <a:lstStyle/>
          <a:p>
            <a:r>
              <a:rPr lang="en-US" sz="3600" dirty="0">
                <a:solidFill>
                  <a:schemeClr val="bg1"/>
                </a:solidFill>
              </a:rPr>
              <a:t>Section 64426.8</a:t>
            </a:r>
            <a:br>
              <a:rPr lang="en-US" sz="3600" dirty="0">
                <a:solidFill>
                  <a:schemeClr val="bg1"/>
                </a:solidFill>
              </a:rPr>
            </a:br>
            <a:r>
              <a:rPr lang="en-US" sz="3600" dirty="0">
                <a:solidFill>
                  <a:schemeClr val="bg1"/>
                </a:solidFill>
              </a:rPr>
              <a:t>Level 1 and 2 Assessments</a:t>
            </a:r>
          </a:p>
        </p:txBody>
      </p:sp>
      <p:cxnSp>
        <p:nvCxnSpPr>
          <p:cNvPr id="5" name="Straight Connector 4"/>
          <p:cNvCxnSpPr/>
          <p:nvPr/>
        </p:nvCxnSpPr>
        <p:spPr>
          <a:xfrm>
            <a:off x="1219200" y="3581400"/>
            <a:ext cx="74676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219200" y="3962400"/>
            <a:ext cx="74676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219200" y="4648200"/>
            <a:ext cx="74676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219200" y="5334000"/>
            <a:ext cx="74676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35164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694252"/>
            <a:ext cx="8381999" cy="2944548"/>
          </a:xfrm>
        </p:spPr>
        <p:txBody>
          <a:bodyPr>
            <a:normAutofit/>
          </a:bodyPr>
          <a:lstStyle/>
          <a:p>
            <a:pPr>
              <a:spcBef>
                <a:spcPts val="600"/>
              </a:spcBef>
              <a:spcAft>
                <a:spcPts val="600"/>
              </a:spcAft>
              <a:buFont typeface="Arial" panose="020B0604020202020204" pitchFamily="34" charset="0"/>
              <a:buChar char="•"/>
            </a:pPr>
            <a:r>
              <a:rPr lang="en-US" dirty="0">
                <a:solidFill>
                  <a:srgbClr val="FF0000"/>
                </a:solidFill>
              </a:rPr>
              <a:t>Assessments must be conducted as soon as practical after exceeding corresponding coliform treatment technique </a:t>
            </a:r>
            <a:r>
              <a:rPr lang="en-US" dirty="0" smtClean="0">
                <a:solidFill>
                  <a:srgbClr val="FF0000"/>
                </a:solidFill>
              </a:rPr>
              <a:t>trigger</a:t>
            </a:r>
          </a:p>
          <a:p>
            <a:pPr>
              <a:spcBef>
                <a:spcPts val="600"/>
              </a:spcBef>
              <a:spcAft>
                <a:spcPts val="600"/>
              </a:spcAft>
              <a:buFont typeface="Arial" panose="020B0604020202020204" pitchFamily="34" charset="0"/>
              <a:buChar char="•"/>
            </a:pPr>
            <a:r>
              <a:rPr lang="en-US" dirty="0" smtClean="0">
                <a:solidFill>
                  <a:srgbClr val="FF0000"/>
                </a:solidFill>
              </a:rPr>
              <a:t>Water system staff will conduct Level 1 Assessments</a:t>
            </a:r>
          </a:p>
          <a:p>
            <a:pPr>
              <a:buFont typeface="Arial" panose="020B0604020202020204" pitchFamily="34" charset="0"/>
              <a:buChar char="•"/>
            </a:pPr>
            <a:r>
              <a:rPr lang="en-US" dirty="0" smtClean="0">
                <a:solidFill>
                  <a:srgbClr val="FF0000"/>
                </a:solidFill>
              </a:rPr>
              <a:t>State Board staff (or LPA county staff) will conduct Level 2 Assessments</a:t>
            </a:r>
          </a:p>
        </p:txBody>
      </p:sp>
      <p:sp>
        <p:nvSpPr>
          <p:cNvPr id="7" name="Slide Number Placeholder 6"/>
          <p:cNvSpPr>
            <a:spLocks noGrp="1"/>
          </p:cNvSpPr>
          <p:nvPr>
            <p:ph type="sldNum" sz="quarter" idx="12"/>
          </p:nvPr>
        </p:nvSpPr>
        <p:spPr/>
        <p:txBody>
          <a:bodyPr/>
          <a:lstStyle/>
          <a:p>
            <a:fld id="{7FB9C470-7EC4-4C75-AF4B-7CDBDF44545F}" type="slidenum">
              <a:rPr lang="en-US" smtClean="0">
                <a:solidFill>
                  <a:srgbClr val="073E87"/>
                </a:solidFill>
              </a:rPr>
              <a:pPr/>
              <a:t>32</a:t>
            </a:fld>
            <a:endParaRPr lang="en-US" dirty="0">
              <a:solidFill>
                <a:srgbClr val="073E87"/>
              </a:solidFill>
            </a:endParaRPr>
          </a:p>
        </p:txBody>
      </p:sp>
      <p:sp>
        <p:nvSpPr>
          <p:cNvPr id="2" name="Title 1"/>
          <p:cNvSpPr>
            <a:spLocks noGrp="1"/>
          </p:cNvSpPr>
          <p:nvPr>
            <p:ph type="title"/>
          </p:nvPr>
        </p:nvSpPr>
        <p:spPr/>
        <p:txBody>
          <a:bodyPr>
            <a:normAutofit/>
          </a:bodyPr>
          <a:lstStyle/>
          <a:p>
            <a:r>
              <a:rPr lang="en-US" sz="3600" dirty="0">
                <a:solidFill>
                  <a:schemeClr val="bg1"/>
                </a:solidFill>
              </a:rPr>
              <a:t>Section 64426.8</a:t>
            </a:r>
            <a:br>
              <a:rPr lang="en-US" sz="3600" dirty="0">
                <a:solidFill>
                  <a:schemeClr val="bg1"/>
                </a:solidFill>
              </a:rPr>
            </a:br>
            <a:r>
              <a:rPr lang="en-US" sz="3600" dirty="0">
                <a:solidFill>
                  <a:schemeClr val="bg1"/>
                </a:solidFill>
              </a:rPr>
              <a:t>Level 1 and 2 Assessments</a:t>
            </a:r>
          </a:p>
        </p:txBody>
      </p:sp>
      <p:cxnSp>
        <p:nvCxnSpPr>
          <p:cNvPr id="4" name="Straight Connector 3"/>
          <p:cNvCxnSpPr/>
          <p:nvPr/>
        </p:nvCxnSpPr>
        <p:spPr>
          <a:xfrm>
            <a:off x="762000" y="3901155"/>
            <a:ext cx="7467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762000" y="4419600"/>
            <a:ext cx="7467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497438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0"/>
            <a:ext cx="8534400" cy="3886200"/>
          </a:xfrm>
        </p:spPr>
        <p:txBody>
          <a:bodyPr>
            <a:normAutofit fontScale="92500" lnSpcReduction="10000"/>
          </a:bodyPr>
          <a:lstStyle/>
          <a:p>
            <a:pPr>
              <a:spcBef>
                <a:spcPts val="600"/>
              </a:spcBef>
              <a:spcAft>
                <a:spcPts val="600"/>
              </a:spcAft>
              <a:buFont typeface="Arial" panose="020B0604020202020204" pitchFamily="34" charset="0"/>
              <a:buChar char="•"/>
            </a:pPr>
            <a:r>
              <a:rPr lang="en-US" sz="2800" dirty="0">
                <a:solidFill>
                  <a:srgbClr val="FF0000"/>
                </a:solidFill>
              </a:rPr>
              <a:t>Submit completed assessment to </a:t>
            </a:r>
            <a:r>
              <a:rPr lang="en-US" sz="2800" dirty="0" smtClean="0">
                <a:solidFill>
                  <a:srgbClr val="FF0000"/>
                </a:solidFill>
              </a:rPr>
              <a:t>State Board/LPA within </a:t>
            </a:r>
            <a:r>
              <a:rPr lang="en-US" sz="2800" dirty="0">
                <a:solidFill>
                  <a:srgbClr val="FF0000"/>
                </a:solidFill>
              </a:rPr>
              <a:t>30 days of learning it exceeded a trigger, or within 30 days after the water system has received results of all bacteriological samples, whichever occurs first </a:t>
            </a:r>
            <a:endParaRPr lang="en-US" sz="2800" dirty="0" smtClean="0">
              <a:solidFill>
                <a:srgbClr val="FF0000"/>
              </a:solidFill>
            </a:endParaRPr>
          </a:p>
          <a:p>
            <a:pPr>
              <a:spcBef>
                <a:spcPts val="600"/>
              </a:spcBef>
              <a:spcAft>
                <a:spcPts val="600"/>
              </a:spcAft>
              <a:buFont typeface="Arial" panose="020B0604020202020204" pitchFamily="34" charset="0"/>
              <a:buChar char="•"/>
            </a:pPr>
            <a:r>
              <a:rPr lang="en-US" sz="2800" dirty="0" smtClean="0">
                <a:solidFill>
                  <a:srgbClr val="FF0000"/>
                </a:solidFill>
              </a:rPr>
              <a:t>Identify </a:t>
            </a:r>
            <a:r>
              <a:rPr lang="en-US" sz="2800" dirty="0">
                <a:solidFill>
                  <a:srgbClr val="FF0000"/>
                </a:solidFill>
              </a:rPr>
              <a:t>corrective actions completed and propose timetable to complete remaining corrective </a:t>
            </a:r>
            <a:r>
              <a:rPr lang="en-US" sz="2800" dirty="0" smtClean="0">
                <a:solidFill>
                  <a:srgbClr val="FF0000"/>
                </a:solidFill>
              </a:rPr>
              <a:t>actions</a:t>
            </a:r>
          </a:p>
          <a:p>
            <a:pPr>
              <a:buFont typeface="Arial" panose="020B0604020202020204" pitchFamily="34" charset="0"/>
              <a:buChar char="•"/>
            </a:pPr>
            <a:r>
              <a:rPr lang="en-US" sz="2800" dirty="0">
                <a:solidFill>
                  <a:srgbClr val="FF0000"/>
                </a:solidFill>
              </a:rPr>
              <a:t>Water systems will also have to comply with any expedited or additional actions in response to an </a:t>
            </a:r>
            <a:r>
              <a:rPr lang="en-US" sz="2800" i="1" dirty="0">
                <a:solidFill>
                  <a:srgbClr val="FF0000"/>
                </a:solidFill>
              </a:rPr>
              <a:t>E.coli </a:t>
            </a:r>
            <a:r>
              <a:rPr lang="en-US" sz="2800" dirty="0">
                <a:solidFill>
                  <a:srgbClr val="FF0000"/>
                </a:solidFill>
              </a:rPr>
              <a:t>MCL violation</a:t>
            </a:r>
          </a:p>
          <a:p>
            <a:endParaRPr lang="en-US" dirty="0"/>
          </a:p>
        </p:txBody>
      </p:sp>
      <p:sp>
        <p:nvSpPr>
          <p:cNvPr id="7" name="Slide Number Placeholder 6"/>
          <p:cNvSpPr>
            <a:spLocks noGrp="1"/>
          </p:cNvSpPr>
          <p:nvPr>
            <p:ph type="sldNum" sz="quarter" idx="12"/>
          </p:nvPr>
        </p:nvSpPr>
        <p:spPr/>
        <p:txBody>
          <a:bodyPr/>
          <a:lstStyle/>
          <a:p>
            <a:fld id="{7FB9C470-7EC4-4C75-AF4B-7CDBDF44545F}" type="slidenum">
              <a:rPr lang="en-US" smtClean="0">
                <a:solidFill>
                  <a:srgbClr val="073E87"/>
                </a:solidFill>
              </a:rPr>
              <a:pPr/>
              <a:t>33</a:t>
            </a:fld>
            <a:endParaRPr lang="en-US" dirty="0">
              <a:solidFill>
                <a:srgbClr val="073E87"/>
              </a:solidFill>
            </a:endParaRPr>
          </a:p>
        </p:txBody>
      </p:sp>
      <p:sp>
        <p:nvSpPr>
          <p:cNvPr id="2" name="Title 1"/>
          <p:cNvSpPr>
            <a:spLocks noGrp="1"/>
          </p:cNvSpPr>
          <p:nvPr>
            <p:ph type="title"/>
          </p:nvPr>
        </p:nvSpPr>
        <p:spPr/>
        <p:txBody>
          <a:bodyPr>
            <a:normAutofit/>
          </a:bodyPr>
          <a:lstStyle/>
          <a:p>
            <a:r>
              <a:rPr lang="en-US" sz="3600" dirty="0" smtClean="0">
                <a:solidFill>
                  <a:schemeClr val="bg1"/>
                </a:solidFill>
              </a:rPr>
              <a:t>Section 64426.8</a:t>
            </a:r>
            <a:br>
              <a:rPr lang="en-US" sz="3600" dirty="0" smtClean="0">
                <a:solidFill>
                  <a:schemeClr val="bg1"/>
                </a:solidFill>
              </a:rPr>
            </a:br>
            <a:r>
              <a:rPr lang="en-US" sz="3600" dirty="0" smtClean="0">
                <a:solidFill>
                  <a:schemeClr val="bg1"/>
                </a:solidFill>
              </a:rPr>
              <a:t>Level 1 and 2 Assessments</a:t>
            </a:r>
            <a:endParaRPr lang="en-US" sz="3600" dirty="0">
              <a:solidFill>
                <a:schemeClr val="bg1"/>
              </a:solidFill>
            </a:endParaRPr>
          </a:p>
        </p:txBody>
      </p:sp>
      <p:cxnSp>
        <p:nvCxnSpPr>
          <p:cNvPr id="4" name="Straight Connector 3"/>
          <p:cNvCxnSpPr/>
          <p:nvPr/>
        </p:nvCxnSpPr>
        <p:spPr>
          <a:xfrm>
            <a:off x="685800" y="3810000"/>
            <a:ext cx="8001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685800" y="4724400"/>
            <a:ext cx="8001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312534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1" y="2362200"/>
            <a:ext cx="8250766" cy="3962400"/>
          </a:xfrm>
        </p:spPr>
        <p:txBody>
          <a:bodyPr>
            <a:normAutofit/>
          </a:bodyPr>
          <a:lstStyle/>
          <a:p>
            <a:pPr>
              <a:buFont typeface="Arial" panose="020B0604020202020204" pitchFamily="34" charset="0"/>
              <a:buChar char="•"/>
            </a:pPr>
            <a:r>
              <a:rPr lang="en-US" dirty="0">
                <a:solidFill>
                  <a:srgbClr val="FF0000"/>
                </a:solidFill>
              </a:rPr>
              <a:t>The </a:t>
            </a:r>
            <a:r>
              <a:rPr lang="en-US" dirty="0" smtClean="0">
                <a:solidFill>
                  <a:srgbClr val="FF0000"/>
                </a:solidFill>
              </a:rPr>
              <a:t>State Board/LPA </a:t>
            </a:r>
            <a:r>
              <a:rPr lang="en-US" dirty="0">
                <a:solidFill>
                  <a:srgbClr val="FF0000"/>
                </a:solidFill>
              </a:rPr>
              <a:t>may determine that an assessment is insufficient, including the proposed timetable for any corrective actions not yet completed, and direct a water system to submit a revised assessment within 30 days.</a:t>
            </a:r>
          </a:p>
          <a:p>
            <a:pPr>
              <a:buFont typeface="Arial" panose="020B0604020202020204" pitchFamily="34" charset="0"/>
              <a:buChar char="•"/>
            </a:pPr>
            <a:r>
              <a:rPr lang="en-US" dirty="0" smtClean="0">
                <a:solidFill>
                  <a:srgbClr val="FF0000"/>
                </a:solidFill>
              </a:rPr>
              <a:t>Water systems shall complete corrective actions by the time of submission of the assessment, or according to the State Board/LPA-approved timetable</a:t>
            </a:r>
          </a:p>
          <a:p>
            <a:pPr>
              <a:buFont typeface="Arial" panose="020B0604020202020204" pitchFamily="34" charset="0"/>
              <a:buChar char="•"/>
            </a:pPr>
            <a:r>
              <a:rPr lang="en-US" dirty="0" smtClean="0">
                <a:solidFill>
                  <a:srgbClr val="FF0000"/>
                </a:solidFill>
              </a:rPr>
              <a:t>Water systems have 5 business days to notify the State Board/LPA following the completion of each scheduled corrective action.</a:t>
            </a:r>
          </a:p>
        </p:txBody>
      </p:sp>
      <p:sp>
        <p:nvSpPr>
          <p:cNvPr id="7" name="Slide Number Placeholder 6"/>
          <p:cNvSpPr>
            <a:spLocks noGrp="1"/>
          </p:cNvSpPr>
          <p:nvPr>
            <p:ph type="sldNum" sz="quarter" idx="12"/>
          </p:nvPr>
        </p:nvSpPr>
        <p:spPr/>
        <p:txBody>
          <a:bodyPr/>
          <a:lstStyle/>
          <a:p>
            <a:fld id="{7FB9C470-7EC4-4C75-AF4B-7CDBDF44545F}" type="slidenum">
              <a:rPr lang="en-US" smtClean="0">
                <a:solidFill>
                  <a:srgbClr val="073E87"/>
                </a:solidFill>
              </a:rPr>
              <a:pPr/>
              <a:t>34</a:t>
            </a:fld>
            <a:endParaRPr lang="en-US" dirty="0">
              <a:solidFill>
                <a:srgbClr val="073E87"/>
              </a:solidFill>
            </a:endParaRPr>
          </a:p>
        </p:txBody>
      </p:sp>
      <p:sp>
        <p:nvSpPr>
          <p:cNvPr id="2" name="Title 1"/>
          <p:cNvSpPr>
            <a:spLocks noGrp="1"/>
          </p:cNvSpPr>
          <p:nvPr>
            <p:ph type="title"/>
          </p:nvPr>
        </p:nvSpPr>
        <p:spPr/>
        <p:txBody>
          <a:bodyPr>
            <a:normAutofit/>
          </a:bodyPr>
          <a:lstStyle/>
          <a:p>
            <a:r>
              <a:rPr lang="en-US" sz="3600" dirty="0">
                <a:solidFill>
                  <a:schemeClr val="bg1"/>
                </a:solidFill>
              </a:rPr>
              <a:t>Section 64426.8</a:t>
            </a:r>
            <a:br>
              <a:rPr lang="en-US" sz="3600" dirty="0">
                <a:solidFill>
                  <a:schemeClr val="bg1"/>
                </a:solidFill>
              </a:rPr>
            </a:br>
            <a:r>
              <a:rPr lang="en-US" sz="3600" dirty="0">
                <a:solidFill>
                  <a:schemeClr val="bg1"/>
                </a:solidFill>
              </a:rPr>
              <a:t>Level 1 and 2 Assessments</a:t>
            </a:r>
          </a:p>
        </p:txBody>
      </p:sp>
      <p:cxnSp>
        <p:nvCxnSpPr>
          <p:cNvPr id="4" name="Straight Connector 3"/>
          <p:cNvCxnSpPr/>
          <p:nvPr/>
        </p:nvCxnSpPr>
        <p:spPr>
          <a:xfrm>
            <a:off x="838200" y="3886200"/>
            <a:ext cx="7696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838200" y="5105400"/>
            <a:ext cx="7620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2141798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675467"/>
            <a:ext cx="8381999" cy="3450696"/>
          </a:xfrm>
        </p:spPr>
        <p:txBody>
          <a:bodyPr/>
          <a:lstStyle/>
          <a:p>
            <a:pPr>
              <a:buFont typeface="Arial" panose="020B0604020202020204" pitchFamily="34" charset="0"/>
              <a:buChar char="•"/>
            </a:pPr>
            <a:r>
              <a:rPr lang="en-US" dirty="0" smtClean="0">
                <a:solidFill>
                  <a:srgbClr val="FF0000"/>
                </a:solidFill>
              </a:rPr>
              <a:t>Failure of any of the following reporting requirements is a violation requiring a Tier 2 Public Notice</a:t>
            </a:r>
          </a:p>
          <a:p>
            <a:pPr marL="914400" lvl="1" indent="-514350">
              <a:buFont typeface="+mj-lt"/>
              <a:buAutoNum type="arabicParenR"/>
            </a:pPr>
            <a:r>
              <a:rPr lang="en-US" sz="2400" dirty="0" smtClean="0">
                <a:solidFill>
                  <a:srgbClr val="FF0000"/>
                </a:solidFill>
              </a:rPr>
              <a:t>Failure to submit a completed Level 1 or Level 2 assessment within 30 days of learning of the coliform treatment technique trigger.</a:t>
            </a:r>
          </a:p>
          <a:p>
            <a:pPr marL="914400" lvl="1" indent="-514350">
              <a:buFont typeface="+mj-lt"/>
              <a:buAutoNum type="arabicParenR"/>
            </a:pPr>
            <a:r>
              <a:rPr lang="en-US" sz="2400" dirty="0" smtClean="0">
                <a:solidFill>
                  <a:srgbClr val="FF0000"/>
                </a:solidFill>
              </a:rPr>
              <a:t>Failure to report the completion of a scheduled corrective action to the State Board/LPA within 5 business days</a:t>
            </a:r>
          </a:p>
        </p:txBody>
      </p:sp>
      <p:sp>
        <p:nvSpPr>
          <p:cNvPr id="6" name="Slide Number Placeholder 5"/>
          <p:cNvSpPr>
            <a:spLocks noGrp="1"/>
          </p:cNvSpPr>
          <p:nvPr>
            <p:ph type="sldNum" sz="quarter" idx="12"/>
          </p:nvPr>
        </p:nvSpPr>
        <p:spPr/>
        <p:txBody>
          <a:bodyPr/>
          <a:lstStyle/>
          <a:p>
            <a:fld id="{7FB9C470-7EC4-4C75-AF4B-7CDBDF44545F}" type="slidenum">
              <a:rPr lang="en-US" smtClean="0">
                <a:solidFill>
                  <a:srgbClr val="073E87"/>
                </a:solidFill>
              </a:rPr>
              <a:pPr/>
              <a:t>35</a:t>
            </a:fld>
            <a:endParaRPr lang="en-US" dirty="0">
              <a:solidFill>
                <a:srgbClr val="073E87"/>
              </a:solidFill>
            </a:endParaRPr>
          </a:p>
        </p:txBody>
      </p:sp>
      <p:sp>
        <p:nvSpPr>
          <p:cNvPr id="2" name="Title 1"/>
          <p:cNvSpPr>
            <a:spLocks noGrp="1"/>
          </p:cNvSpPr>
          <p:nvPr>
            <p:ph type="title"/>
          </p:nvPr>
        </p:nvSpPr>
        <p:spPr/>
        <p:txBody>
          <a:bodyPr>
            <a:noAutofit/>
          </a:bodyPr>
          <a:lstStyle/>
          <a:p>
            <a:r>
              <a:rPr lang="en-US" sz="3600" dirty="0">
                <a:solidFill>
                  <a:schemeClr val="bg1"/>
                </a:solidFill>
              </a:rPr>
              <a:t>Section 64426.8</a:t>
            </a:r>
            <a:br>
              <a:rPr lang="en-US" sz="3600" dirty="0">
                <a:solidFill>
                  <a:schemeClr val="bg1"/>
                </a:solidFill>
              </a:rPr>
            </a:br>
            <a:r>
              <a:rPr lang="en-US" sz="3600" dirty="0">
                <a:solidFill>
                  <a:schemeClr val="bg1"/>
                </a:solidFill>
              </a:rPr>
              <a:t>Level 1 and 2 Assessmen</a:t>
            </a:r>
            <a:r>
              <a:rPr lang="en-US" sz="4000" dirty="0">
                <a:solidFill>
                  <a:schemeClr val="bg1"/>
                </a:solidFill>
              </a:rPr>
              <a:t>ts</a:t>
            </a:r>
          </a:p>
        </p:txBody>
      </p:sp>
      <p:cxnSp>
        <p:nvCxnSpPr>
          <p:cNvPr id="4" name="Straight Connector 3"/>
          <p:cNvCxnSpPr/>
          <p:nvPr/>
        </p:nvCxnSpPr>
        <p:spPr>
          <a:xfrm flipV="1">
            <a:off x="1440679" y="4648200"/>
            <a:ext cx="6788921" cy="1905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402005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458199" cy="4343400"/>
          </a:xfrm>
        </p:spPr>
        <p:txBody>
          <a:bodyPr>
            <a:noAutofit/>
          </a:bodyPr>
          <a:lstStyle/>
          <a:p>
            <a:pPr>
              <a:buFont typeface="Arial" panose="020B0604020202020204" pitchFamily="34" charset="0"/>
              <a:buChar char="•"/>
            </a:pPr>
            <a:r>
              <a:rPr lang="en-US" dirty="0" smtClean="0">
                <a:solidFill>
                  <a:srgbClr val="FF0000"/>
                </a:solidFill>
              </a:rPr>
              <a:t>Start Up Plan</a:t>
            </a:r>
          </a:p>
          <a:p>
            <a:pPr lvl="1">
              <a:buFont typeface="Courier New" panose="02070309020205020404" pitchFamily="49" charset="0"/>
              <a:buChar char="o"/>
            </a:pPr>
            <a:r>
              <a:rPr lang="en-US" sz="2400" dirty="0" smtClean="0">
                <a:solidFill>
                  <a:srgbClr val="FF0000"/>
                </a:solidFill>
              </a:rPr>
              <a:t>Due 3 months after effective date of the regulation </a:t>
            </a:r>
          </a:p>
          <a:p>
            <a:pPr lvl="1">
              <a:buFont typeface="Courier New" panose="02070309020205020404" pitchFamily="49" charset="0"/>
              <a:buChar char="o"/>
            </a:pPr>
            <a:r>
              <a:rPr lang="en-US" sz="2400" dirty="0" smtClean="0">
                <a:solidFill>
                  <a:srgbClr val="FF0000"/>
                </a:solidFill>
              </a:rPr>
              <a:t>Includes</a:t>
            </a:r>
          </a:p>
          <a:p>
            <a:pPr marL="1084263" lvl="2" indent="-457200">
              <a:buFont typeface="+mj-lt"/>
              <a:buAutoNum type="arabicParenR"/>
            </a:pPr>
            <a:r>
              <a:rPr lang="en-US" sz="2400" dirty="0" smtClean="0">
                <a:solidFill>
                  <a:srgbClr val="FF0000"/>
                </a:solidFill>
              </a:rPr>
              <a:t>Notification to State Board/LPA prior start up.</a:t>
            </a:r>
          </a:p>
          <a:p>
            <a:pPr marL="1084263" lvl="2" indent="-457200">
              <a:buFont typeface="+mj-lt"/>
              <a:buAutoNum type="arabicParenR"/>
            </a:pPr>
            <a:r>
              <a:rPr lang="en-US" sz="2400" dirty="0" smtClean="0">
                <a:solidFill>
                  <a:srgbClr val="FF0000"/>
                </a:solidFill>
              </a:rPr>
              <a:t>Inspection of water system components</a:t>
            </a:r>
          </a:p>
          <a:p>
            <a:pPr marL="1084263" lvl="2" indent="-457200">
              <a:buFont typeface="+mj-lt"/>
              <a:buAutoNum type="arabicParenR"/>
            </a:pPr>
            <a:r>
              <a:rPr lang="en-US" sz="2400" dirty="0" smtClean="0">
                <a:solidFill>
                  <a:srgbClr val="FF0000"/>
                </a:solidFill>
              </a:rPr>
              <a:t>Disinfection and flushing procedures</a:t>
            </a:r>
          </a:p>
          <a:p>
            <a:pPr marL="1084263" lvl="2" indent="-457200">
              <a:buFont typeface="+mj-lt"/>
              <a:buAutoNum type="arabicParenR"/>
            </a:pPr>
            <a:r>
              <a:rPr lang="en-US" sz="2400" dirty="0" smtClean="0">
                <a:solidFill>
                  <a:srgbClr val="FF0000"/>
                </a:solidFill>
              </a:rPr>
              <a:t>Bacteriological and chlorine residual sampling plan</a:t>
            </a:r>
          </a:p>
          <a:p>
            <a:pPr marL="1084263" lvl="2" indent="-457200">
              <a:buFont typeface="+mj-lt"/>
              <a:buAutoNum type="arabicParenR"/>
            </a:pPr>
            <a:r>
              <a:rPr lang="en-US" sz="2400" dirty="0" smtClean="0">
                <a:solidFill>
                  <a:srgbClr val="FF0000"/>
                </a:solidFill>
              </a:rPr>
              <a:t>Use of certified operator for startup procedures</a:t>
            </a:r>
          </a:p>
          <a:p>
            <a:pPr lvl="1">
              <a:buFont typeface="Courier New" panose="02070309020205020404" pitchFamily="49" charset="0"/>
              <a:buChar char="o"/>
            </a:pPr>
            <a:r>
              <a:rPr lang="en-US" sz="2400" dirty="0" smtClean="0">
                <a:solidFill>
                  <a:srgbClr val="FF0000"/>
                </a:solidFill>
              </a:rPr>
              <a:t>Failure to notify State Board/LPA and/or submit start up sampling results requires public notification.</a:t>
            </a:r>
          </a:p>
        </p:txBody>
      </p:sp>
      <p:sp>
        <p:nvSpPr>
          <p:cNvPr id="11" name="Slide Number Placeholder 10"/>
          <p:cNvSpPr>
            <a:spLocks noGrp="1"/>
          </p:cNvSpPr>
          <p:nvPr>
            <p:ph type="sldNum" sz="quarter" idx="12"/>
          </p:nvPr>
        </p:nvSpPr>
        <p:spPr/>
        <p:txBody>
          <a:bodyPr/>
          <a:lstStyle/>
          <a:p>
            <a:fld id="{7FB9C470-7EC4-4C75-AF4B-7CDBDF44545F}" type="slidenum">
              <a:rPr lang="en-US" smtClean="0">
                <a:solidFill>
                  <a:srgbClr val="073E87"/>
                </a:solidFill>
              </a:rPr>
              <a:pPr/>
              <a:t>36</a:t>
            </a:fld>
            <a:endParaRPr lang="en-US" dirty="0">
              <a:solidFill>
                <a:srgbClr val="073E87"/>
              </a:solidFill>
            </a:endParaRPr>
          </a:p>
        </p:txBody>
      </p:sp>
      <p:sp>
        <p:nvSpPr>
          <p:cNvPr id="2" name="Title 1"/>
          <p:cNvSpPr>
            <a:spLocks noGrp="1"/>
          </p:cNvSpPr>
          <p:nvPr>
            <p:ph type="title"/>
          </p:nvPr>
        </p:nvSpPr>
        <p:spPr/>
        <p:txBody>
          <a:bodyPr>
            <a:normAutofit fontScale="90000"/>
          </a:bodyPr>
          <a:lstStyle/>
          <a:p>
            <a:r>
              <a:rPr lang="en-US" sz="4000" dirty="0" smtClean="0">
                <a:solidFill>
                  <a:schemeClr val="bg1"/>
                </a:solidFill>
              </a:rPr>
              <a:t>Section 64426.9</a:t>
            </a:r>
            <a:br>
              <a:rPr lang="en-US" sz="4000" dirty="0" smtClean="0">
                <a:solidFill>
                  <a:schemeClr val="bg1"/>
                </a:solidFill>
              </a:rPr>
            </a:br>
            <a:r>
              <a:rPr lang="en-US" sz="4000" dirty="0" smtClean="0">
                <a:solidFill>
                  <a:schemeClr val="bg1"/>
                </a:solidFill>
              </a:rPr>
              <a:t>Seasonal Systems</a:t>
            </a:r>
            <a:r>
              <a:rPr lang="en-US" b="1" dirty="0" smtClean="0">
                <a:solidFill>
                  <a:schemeClr val="bg1"/>
                </a:solidFill>
              </a:rPr>
              <a:t/>
            </a:r>
            <a:br>
              <a:rPr lang="en-US" b="1" dirty="0" smtClean="0">
                <a:solidFill>
                  <a:schemeClr val="bg1"/>
                </a:solidFill>
              </a:rPr>
            </a:br>
            <a:r>
              <a:rPr lang="en-US" sz="2700" u="sng" dirty="0" smtClean="0">
                <a:solidFill>
                  <a:schemeClr val="bg1"/>
                </a:solidFill>
              </a:rPr>
              <a:t>Start </a:t>
            </a:r>
            <a:r>
              <a:rPr lang="en-US" sz="2700" u="sng" dirty="0">
                <a:solidFill>
                  <a:schemeClr val="bg1"/>
                </a:solidFill>
              </a:rPr>
              <a:t>Up Plan</a:t>
            </a:r>
          </a:p>
        </p:txBody>
      </p:sp>
      <p:cxnSp>
        <p:nvCxnSpPr>
          <p:cNvPr id="4" name="Straight Connector 3"/>
          <p:cNvCxnSpPr/>
          <p:nvPr/>
        </p:nvCxnSpPr>
        <p:spPr>
          <a:xfrm flipV="1">
            <a:off x="1143000" y="2819400"/>
            <a:ext cx="7467600" cy="1905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371600" y="3752850"/>
            <a:ext cx="66294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V="1">
            <a:off x="1390835" y="4200525"/>
            <a:ext cx="6610165" cy="9525"/>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1390835" y="4581525"/>
            <a:ext cx="6610165" cy="9525"/>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390835" y="5069797"/>
            <a:ext cx="6610165"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1390835" y="5495925"/>
            <a:ext cx="6610165" cy="9525"/>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794497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675467"/>
            <a:ext cx="8381999" cy="3450696"/>
          </a:xfrm>
        </p:spPr>
        <p:txBody>
          <a:bodyPr/>
          <a:lstStyle/>
          <a:p>
            <a:pPr>
              <a:buFont typeface="Arial" panose="020B0604020202020204" pitchFamily="34" charset="0"/>
              <a:buChar char="•"/>
            </a:pPr>
            <a:r>
              <a:rPr lang="en-US" dirty="0" smtClean="0">
                <a:solidFill>
                  <a:srgbClr val="FF0000"/>
                </a:solidFill>
              </a:rPr>
              <a:t>A water system may propose an alternative start up plan.</a:t>
            </a:r>
          </a:p>
          <a:p>
            <a:pPr lvl="1">
              <a:buFont typeface="Courier New" panose="02070309020205020404" pitchFamily="49" charset="0"/>
              <a:buChar char="o"/>
            </a:pPr>
            <a:r>
              <a:rPr lang="en-US" sz="2400" dirty="0" smtClean="0">
                <a:solidFill>
                  <a:srgbClr val="FF0000"/>
                </a:solidFill>
              </a:rPr>
              <a:t>May be appropriate if the entire distribution system remains pressurized during seasonal closure</a:t>
            </a:r>
          </a:p>
          <a:p>
            <a:pPr lvl="1">
              <a:buFont typeface="Courier New" panose="02070309020205020404" pitchFamily="49" charset="0"/>
              <a:buChar char="o"/>
            </a:pPr>
            <a:r>
              <a:rPr lang="en-US" sz="2400" dirty="0" smtClean="0">
                <a:solidFill>
                  <a:srgbClr val="FF0000"/>
                </a:solidFill>
              </a:rPr>
              <a:t>Water system may request exemption from some start up requirements.</a:t>
            </a:r>
          </a:p>
          <a:p>
            <a:pPr lvl="1">
              <a:buFont typeface="Courier New" panose="02070309020205020404" pitchFamily="49" charset="0"/>
              <a:buChar char="o"/>
            </a:pPr>
            <a:r>
              <a:rPr lang="en-US" sz="2400" dirty="0" smtClean="0">
                <a:solidFill>
                  <a:srgbClr val="FF0000"/>
                </a:solidFill>
              </a:rPr>
              <a:t>Alternative must provide equivalent protection of public health and be approved by State Board/LPA</a:t>
            </a:r>
            <a:endParaRPr lang="en-US" sz="2400" dirty="0">
              <a:solidFill>
                <a:srgbClr val="FF0000"/>
              </a:solidFill>
            </a:endParaRPr>
          </a:p>
        </p:txBody>
      </p:sp>
      <p:sp>
        <p:nvSpPr>
          <p:cNvPr id="7" name="Slide Number Placeholder 6"/>
          <p:cNvSpPr>
            <a:spLocks noGrp="1"/>
          </p:cNvSpPr>
          <p:nvPr>
            <p:ph type="sldNum" sz="quarter" idx="12"/>
          </p:nvPr>
        </p:nvSpPr>
        <p:spPr/>
        <p:txBody>
          <a:bodyPr/>
          <a:lstStyle/>
          <a:p>
            <a:fld id="{7FB9C470-7EC4-4C75-AF4B-7CDBDF44545F}" type="slidenum">
              <a:rPr lang="en-US" smtClean="0">
                <a:solidFill>
                  <a:srgbClr val="073E87"/>
                </a:solidFill>
              </a:rPr>
              <a:pPr/>
              <a:t>37</a:t>
            </a:fld>
            <a:endParaRPr lang="en-US" dirty="0">
              <a:solidFill>
                <a:srgbClr val="073E87"/>
              </a:solidFill>
            </a:endParaRPr>
          </a:p>
        </p:txBody>
      </p:sp>
      <p:sp>
        <p:nvSpPr>
          <p:cNvPr id="2" name="Title 1"/>
          <p:cNvSpPr>
            <a:spLocks noGrp="1"/>
          </p:cNvSpPr>
          <p:nvPr>
            <p:ph type="title"/>
          </p:nvPr>
        </p:nvSpPr>
        <p:spPr/>
        <p:txBody>
          <a:bodyPr>
            <a:noAutofit/>
          </a:bodyPr>
          <a:lstStyle/>
          <a:p>
            <a:r>
              <a:rPr lang="en-US" sz="3600" dirty="0" smtClean="0">
                <a:solidFill>
                  <a:schemeClr val="bg1"/>
                </a:solidFill>
              </a:rPr>
              <a:t>Section 64426.9</a:t>
            </a:r>
            <a:br>
              <a:rPr lang="en-US" sz="3600" dirty="0" smtClean="0">
                <a:solidFill>
                  <a:schemeClr val="bg1"/>
                </a:solidFill>
              </a:rPr>
            </a:br>
            <a:r>
              <a:rPr lang="en-US" sz="3600" dirty="0" smtClean="0">
                <a:solidFill>
                  <a:schemeClr val="bg1"/>
                </a:solidFill>
              </a:rPr>
              <a:t>Seasonal </a:t>
            </a:r>
            <a:r>
              <a:rPr lang="en-US" sz="3600" dirty="0">
                <a:solidFill>
                  <a:schemeClr val="bg1"/>
                </a:solidFill>
              </a:rPr>
              <a:t>Systems</a:t>
            </a:r>
            <a:br>
              <a:rPr lang="en-US" sz="3600" dirty="0">
                <a:solidFill>
                  <a:schemeClr val="bg1"/>
                </a:solidFill>
              </a:rPr>
            </a:br>
            <a:r>
              <a:rPr lang="en-US" sz="2400" u="sng" dirty="0" smtClean="0">
                <a:solidFill>
                  <a:schemeClr val="bg1"/>
                </a:solidFill>
              </a:rPr>
              <a:t>Alternative Start Up Plan</a:t>
            </a:r>
            <a:endParaRPr lang="en-US" sz="2400" dirty="0">
              <a:solidFill>
                <a:schemeClr val="bg1"/>
              </a:solidFill>
            </a:endParaRPr>
          </a:p>
        </p:txBody>
      </p:sp>
      <p:cxnSp>
        <p:nvCxnSpPr>
          <p:cNvPr id="4" name="Straight Connector 3"/>
          <p:cNvCxnSpPr/>
          <p:nvPr/>
        </p:nvCxnSpPr>
        <p:spPr>
          <a:xfrm flipV="1">
            <a:off x="990600" y="3886200"/>
            <a:ext cx="7467600" cy="1905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flipV="1">
            <a:off x="990600" y="4724400"/>
            <a:ext cx="7467600" cy="1905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380711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33600"/>
            <a:ext cx="8229600" cy="3581400"/>
          </a:xfrm>
        </p:spPr>
        <p:txBody>
          <a:bodyPr>
            <a:noAutofit/>
          </a:bodyPr>
          <a:lstStyle/>
          <a:p>
            <a:endParaRPr lang="en-US" sz="2400" u="sng" dirty="0" smtClean="0"/>
          </a:p>
          <a:p>
            <a:pPr>
              <a:buFont typeface="Arial" panose="020B0604020202020204" pitchFamily="34" charset="0"/>
              <a:buChar char="•"/>
            </a:pPr>
            <a:r>
              <a:rPr lang="en-US" sz="2400" u="sng" dirty="0" smtClean="0">
                <a:solidFill>
                  <a:srgbClr val="FF0000"/>
                </a:solidFill>
              </a:rPr>
              <a:t>SEASONAL START UP</a:t>
            </a:r>
            <a:r>
              <a:rPr lang="en-US" sz="2400" dirty="0" smtClean="0">
                <a:solidFill>
                  <a:srgbClr val="FF0000"/>
                </a:solidFill>
              </a:rPr>
              <a:t> - Prior to serving the public</a:t>
            </a:r>
          </a:p>
          <a:p>
            <a:pPr lvl="1">
              <a:buFont typeface="Courier New" panose="02070309020205020404" pitchFamily="49" charset="0"/>
              <a:buChar char="o"/>
            </a:pPr>
            <a:r>
              <a:rPr lang="en-US" sz="2000" dirty="0" smtClean="0">
                <a:solidFill>
                  <a:srgbClr val="FF0000"/>
                </a:solidFill>
              </a:rPr>
              <a:t>Perform the actions described in the approved Start Up Plan</a:t>
            </a:r>
            <a:endParaRPr lang="en-US" sz="2000" dirty="0">
              <a:solidFill>
                <a:srgbClr val="FF0000"/>
              </a:solidFill>
            </a:endParaRPr>
          </a:p>
          <a:p>
            <a:pPr lvl="1">
              <a:buFont typeface="Courier New" panose="02070309020205020404" pitchFamily="49" charset="0"/>
              <a:buChar char="o"/>
            </a:pPr>
            <a:r>
              <a:rPr lang="en-US" sz="2000" dirty="0" smtClean="0">
                <a:solidFill>
                  <a:srgbClr val="FF0000"/>
                </a:solidFill>
              </a:rPr>
              <a:t>Certify to State Board/LPA the approved Start Up Plan has been completed</a:t>
            </a:r>
          </a:p>
          <a:p>
            <a:pPr lvl="2">
              <a:buFont typeface="Wingdings" panose="05000000000000000000" pitchFamily="2" charset="2"/>
              <a:buChar char="§"/>
            </a:pPr>
            <a:r>
              <a:rPr lang="en-US" sz="1600" dirty="0" smtClean="0">
                <a:solidFill>
                  <a:srgbClr val="FF0000"/>
                </a:solidFill>
              </a:rPr>
              <a:t>Certification includes results of bacteriological and chlorine residual samples</a:t>
            </a:r>
          </a:p>
          <a:p>
            <a:pPr lvl="1">
              <a:buFont typeface="Courier New" panose="02070309020205020404" pitchFamily="49" charset="0"/>
              <a:buChar char="o"/>
            </a:pPr>
            <a:r>
              <a:rPr lang="en-US" sz="2000" dirty="0" smtClean="0">
                <a:solidFill>
                  <a:srgbClr val="FF0000"/>
                </a:solidFill>
              </a:rPr>
              <a:t>Obtain Written approval from State Board/LPA to serve the public</a:t>
            </a:r>
          </a:p>
          <a:p>
            <a:pPr>
              <a:spcBef>
                <a:spcPts val="1200"/>
              </a:spcBef>
              <a:buFont typeface="Arial" panose="020B0604020202020204" pitchFamily="34" charset="0"/>
              <a:buChar char="•"/>
            </a:pPr>
            <a:r>
              <a:rPr lang="en-US" sz="2400" u="sng" dirty="0" smtClean="0">
                <a:solidFill>
                  <a:srgbClr val="FF0000"/>
                </a:solidFill>
              </a:rPr>
              <a:t>SEASONAL SHUT DOWN</a:t>
            </a:r>
            <a:r>
              <a:rPr lang="en-US" sz="2400" dirty="0" smtClean="0">
                <a:solidFill>
                  <a:srgbClr val="FF0000"/>
                </a:solidFill>
              </a:rPr>
              <a:t> - State Board/LPA must be notified within 10 days of the water system’s seasonal closure.</a:t>
            </a:r>
          </a:p>
        </p:txBody>
      </p:sp>
      <p:sp>
        <p:nvSpPr>
          <p:cNvPr id="8" name="Slide Number Placeholder 7"/>
          <p:cNvSpPr>
            <a:spLocks noGrp="1"/>
          </p:cNvSpPr>
          <p:nvPr>
            <p:ph type="sldNum" sz="quarter" idx="12"/>
          </p:nvPr>
        </p:nvSpPr>
        <p:spPr/>
        <p:txBody>
          <a:bodyPr/>
          <a:lstStyle/>
          <a:p>
            <a:fld id="{7FB9C470-7EC4-4C75-AF4B-7CDBDF44545F}" type="slidenum">
              <a:rPr lang="en-US" smtClean="0">
                <a:solidFill>
                  <a:srgbClr val="073E87"/>
                </a:solidFill>
              </a:rPr>
              <a:pPr/>
              <a:t>38</a:t>
            </a:fld>
            <a:endParaRPr lang="en-US" dirty="0">
              <a:solidFill>
                <a:srgbClr val="073E87"/>
              </a:solidFill>
            </a:endParaRPr>
          </a:p>
        </p:txBody>
      </p:sp>
      <p:sp>
        <p:nvSpPr>
          <p:cNvPr id="2" name="Title 1"/>
          <p:cNvSpPr>
            <a:spLocks noGrp="1"/>
          </p:cNvSpPr>
          <p:nvPr>
            <p:ph type="title"/>
          </p:nvPr>
        </p:nvSpPr>
        <p:spPr>
          <a:xfrm>
            <a:off x="381000" y="381000"/>
            <a:ext cx="8229600" cy="1143000"/>
          </a:xfrm>
        </p:spPr>
        <p:txBody>
          <a:bodyPr>
            <a:normAutofit fontScale="90000"/>
          </a:bodyPr>
          <a:lstStyle/>
          <a:p>
            <a:r>
              <a:rPr lang="en-US" sz="4000" dirty="0" smtClean="0">
                <a:solidFill>
                  <a:schemeClr val="bg1"/>
                </a:solidFill>
              </a:rPr>
              <a:t>Section 64426.9</a:t>
            </a:r>
            <a:br>
              <a:rPr lang="en-US" sz="4000" dirty="0" smtClean="0">
                <a:solidFill>
                  <a:schemeClr val="bg1"/>
                </a:solidFill>
              </a:rPr>
            </a:br>
            <a:r>
              <a:rPr lang="en-US" sz="4000" dirty="0" smtClean="0">
                <a:solidFill>
                  <a:schemeClr val="bg1"/>
                </a:solidFill>
              </a:rPr>
              <a:t>Seasonal Systems</a:t>
            </a:r>
            <a:r>
              <a:rPr lang="en-US" dirty="0" smtClean="0">
                <a:solidFill>
                  <a:schemeClr val="bg1"/>
                </a:solidFill>
              </a:rPr>
              <a:t/>
            </a:r>
            <a:br>
              <a:rPr lang="en-US" dirty="0" smtClean="0">
                <a:solidFill>
                  <a:schemeClr val="bg1"/>
                </a:solidFill>
              </a:rPr>
            </a:br>
            <a:r>
              <a:rPr lang="en-US" sz="2700" u="sng" dirty="0" smtClean="0">
                <a:solidFill>
                  <a:schemeClr val="bg1"/>
                </a:solidFill>
              </a:rPr>
              <a:t>Start Up and Shutdown</a:t>
            </a:r>
            <a:endParaRPr lang="en-US" u="sng" dirty="0">
              <a:solidFill>
                <a:schemeClr val="bg1"/>
              </a:solidFill>
            </a:endParaRPr>
          </a:p>
        </p:txBody>
      </p:sp>
      <p:cxnSp>
        <p:nvCxnSpPr>
          <p:cNvPr id="4" name="Straight Connector 3"/>
          <p:cNvCxnSpPr/>
          <p:nvPr/>
        </p:nvCxnSpPr>
        <p:spPr>
          <a:xfrm flipV="1">
            <a:off x="1143000" y="3352800"/>
            <a:ext cx="6788921" cy="1905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flipV="1">
            <a:off x="1143000" y="4029075"/>
            <a:ext cx="6788921" cy="1905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V="1">
            <a:off x="838200" y="4781550"/>
            <a:ext cx="7391400" cy="1905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327098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2900" y="2743200"/>
            <a:ext cx="8458199" cy="3450696"/>
          </a:xfrm>
        </p:spPr>
        <p:txBody>
          <a:bodyPr>
            <a:normAutofit/>
          </a:bodyPr>
          <a:lstStyle/>
          <a:p>
            <a:pPr>
              <a:buFont typeface="Arial" panose="020B0604020202020204" pitchFamily="34" charset="0"/>
              <a:buChar char="•"/>
            </a:pPr>
            <a:r>
              <a:rPr lang="en-US" sz="2400" dirty="0" smtClean="0">
                <a:solidFill>
                  <a:srgbClr val="FF0000"/>
                </a:solidFill>
              </a:rPr>
              <a:t>Systems must measure the disinfectant residual at the same time and place as the additional routine and repeat distribution coliform samples.  The results must be reported to State Board/LPA </a:t>
            </a:r>
          </a:p>
          <a:p>
            <a:pPr>
              <a:buFont typeface="Arial" panose="020B0604020202020204" pitchFamily="34" charset="0"/>
              <a:buChar char="•"/>
            </a:pPr>
            <a:r>
              <a:rPr lang="en-US" sz="2400" dirty="0" smtClean="0">
                <a:solidFill>
                  <a:srgbClr val="FF0000"/>
                </a:solidFill>
              </a:rPr>
              <a:t>Water systems who produce or purchase surface water may use distribution chlorine residuals per 64427 to comply with the Surface Water Treatment Regulations.</a:t>
            </a:r>
          </a:p>
          <a:p>
            <a:pPr marL="0" indent="0">
              <a:buNone/>
            </a:pPr>
            <a:endParaRPr lang="en-US" sz="2400" b="1" dirty="0" smtClean="0">
              <a:solidFill>
                <a:srgbClr val="FF0000"/>
              </a:solidFill>
            </a:endParaRPr>
          </a:p>
          <a:p>
            <a:pPr marL="0" indent="0">
              <a:buNone/>
            </a:pPr>
            <a:endParaRPr lang="en-US" sz="2400" b="1" dirty="0" smtClean="0">
              <a:solidFill>
                <a:srgbClr val="FF0000"/>
              </a:solidFill>
            </a:endParaRPr>
          </a:p>
          <a:p>
            <a:endParaRPr lang="en-US" sz="2400" dirty="0"/>
          </a:p>
        </p:txBody>
      </p:sp>
      <p:sp>
        <p:nvSpPr>
          <p:cNvPr id="6" name="Slide Number Placeholder 5"/>
          <p:cNvSpPr>
            <a:spLocks noGrp="1"/>
          </p:cNvSpPr>
          <p:nvPr>
            <p:ph type="sldNum" sz="quarter" idx="12"/>
          </p:nvPr>
        </p:nvSpPr>
        <p:spPr/>
        <p:txBody>
          <a:bodyPr/>
          <a:lstStyle/>
          <a:p>
            <a:fld id="{7FB9C470-7EC4-4C75-AF4B-7CDBDF44545F}" type="slidenum">
              <a:rPr lang="en-US" smtClean="0">
                <a:solidFill>
                  <a:srgbClr val="073E87"/>
                </a:solidFill>
              </a:rPr>
              <a:pPr/>
              <a:t>39</a:t>
            </a:fld>
            <a:endParaRPr lang="en-US" dirty="0">
              <a:solidFill>
                <a:srgbClr val="073E87"/>
              </a:solidFill>
            </a:endParaRPr>
          </a:p>
        </p:txBody>
      </p:sp>
      <p:sp>
        <p:nvSpPr>
          <p:cNvPr id="2" name="Title 1"/>
          <p:cNvSpPr>
            <a:spLocks noGrp="1"/>
          </p:cNvSpPr>
          <p:nvPr>
            <p:ph type="title"/>
          </p:nvPr>
        </p:nvSpPr>
        <p:spPr>
          <a:xfrm>
            <a:off x="457200" y="381000"/>
            <a:ext cx="8229600" cy="1252728"/>
          </a:xfrm>
        </p:spPr>
        <p:txBody>
          <a:bodyPr>
            <a:normAutofit fontScale="90000"/>
          </a:bodyPr>
          <a:lstStyle/>
          <a:p>
            <a:r>
              <a:rPr lang="en-US" sz="4000" dirty="0" smtClean="0">
                <a:solidFill>
                  <a:schemeClr val="bg1"/>
                </a:solidFill>
              </a:rPr>
              <a:t>Section 64427</a:t>
            </a:r>
            <a:br>
              <a:rPr lang="en-US" sz="4000" dirty="0" smtClean="0">
                <a:solidFill>
                  <a:schemeClr val="bg1"/>
                </a:solidFill>
              </a:rPr>
            </a:br>
            <a:r>
              <a:rPr lang="en-US" sz="4000" dirty="0" smtClean="0">
                <a:solidFill>
                  <a:schemeClr val="bg1"/>
                </a:solidFill>
              </a:rPr>
              <a:t>Disinfectant Residual</a:t>
            </a:r>
            <a:r>
              <a:rPr lang="en-US" dirty="0">
                <a:solidFill>
                  <a:schemeClr val="bg1"/>
                </a:solidFill>
              </a:rPr>
              <a:t/>
            </a:r>
            <a:br>
              <a:rPr lang="en-US" dirty="0">
                <a:solidFill>
                  <a:schemeClr val="bg1"/>
                </a:solidFill>
              </a:rPr>
            </a:br>
            <a:r>
              <a:rPr lang="en-US" sz="2700" u="sng" dirty="0" smtClean="0">
                <a:solidFill>
                  <a:schemeClr val="bg1"/>
                </a:solidFill>
              </a:rPr>
              <a:t>Monitoring and Reporting</a:t>
            </a:r>
            <a:endParaRPr lang="en-US" u="sng" dirty="0">
              <a:solidFill>
                <a:schemeClr val="bg1"/>
              </a:solidFill>
            </a:endParaRPr>
          </a:p>
        </p:txBody>
      </p:sp>
      <p:cxnSp>
        <p:nvCxnSpPr>
          <p:cNvPr id="4" name="Straight Connector 3"/>
          <p:cNvCxnSpPr/>
          <p:nvPr/>
        </p:nvCxnSpPr>
        <p:spPr>
          <a:xfrm>
            <a:off x="685800" y="4267200"/>
            <a:ext cx="76962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177469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2600" y="2209800"/>
            <a:ext cx="5486400" cy="3450696"/>
          </a:xfrm>
        </p:spPr>
        <p:txBody>
          <a:bodyPr>
            <a:noAutofit/>
          </a:bodyPr>
          <a:lstStyle/>
          <a:p>
            <a:pPr marL="0" indent="0">
              <a:buNone/>
            </a:pPr>
            <a:r>
              <a:rPr lang="en-US" sz="2800" dirty="0" smtClean="0">
                <a:solidFill>
                  <a:srgbClr val="FF0000"/>
                </a:solidFill>
              </a:rPr>
              <a:t>Adding the following definitions:</a:t>
            </a:r>
          </a:p>
          <a:p>
            <a:pPr lvl="1">
              <a:buFont typeface="Arial" panose="020B0604020202020204" pitchFamily="34" charset="0"/>
              <a:buChar char="•"/>
            </a:pPr>
            <a:r>
              <a:rPr lang="en-US" sz="2800" dirty="0" smtClean="0">
                <a:solidFill>
                  <a:srgbClr val="FF0000"/>
                </a:solidFill>
              </a:rPr>
              <a:t>Clean Compliance History</a:t>
            </a:r>
          </a:p>
          <a:p>
            <a:pPr lvl="1">
              <a:buFont typeface="Arial" panose="020B0604020202020204" pitchFamily="34" charset="0"/>
              <a:buChar char="•"/>
            </a:pPr>
            <a:r>
              <a:rPr lang="en-US" sz="2800" dirty="0" smtClean="0">
                <a:solidFill>
                  <a:srgbClr val="FF0000"/>
                </a:solidFill>
              </a:rPr>
              <a:t>Level I Assessment</a:t>
            </a:r>
          </a:p>
          <a:p>
            <a:pPr lvl="1">
              <a:buFont typeface="Arial" panose="020B0604020202020204" pitchFamily="34" charset="0"/>
              <a:buChar char="•"/>
            </a:pPr>
            <a:r>
              <a:rPr lang="en-US" sz="2800" dirty="0" smtClean="0">
                <a:solidFill>
                  <a:srgbClr val="FF0000"/>
                </a:solidFill>
              </a:rPr>
              <a:t>Level II Assessment</a:t>
            </a:r>
          </a:p>
          <a:p>
            <a:pPr lvl="1">
              <a:buFont typeface="Arial" panose="020B0604020202020204" pitchFamily="34" charset="0"/>
              <a:buChar char="•"/>
            </a:pPr>
            <a:r>
              <a:rPr lang="en-US" sz="2800" dirty="0" smtClean="0">
                <a:solidFill>
                  <a:srgbClr val="FF0000"/>
                </a:solidFill>
              </a:rPr>
              <a:t>Protected Water Source</a:t>
            </a:r>
          </a:p>
          <a:p>
            <a:pPr lvl="1">
              <a:buFont typeface="Arial" panose="020B0604020202020204" pitchFamily="34" charset="0"/>
              <a:buChar char="•"/>
            </a:pPr>
            <a:r>
              <a:rPr lang="en-US" sz="2800" dirty="0" smtClean="0">
                <a:solidFill>
                  <a:srgbClr val="FF0000"/>
                </a:solidFill>
              </a:rPr>
              <a:t>Sanitary Defect</a:t>
            </a:r>
          </a:p>
          <a:p>
            <a:pPr lvl="1">
              <a:buFont typeface="Arial" panose="020B0604020202020204" pitchFamily="34" charset="0"/>
              <a:buChar char="•"/>
            </a:pPr>
            <a:r>
              <a:rPr lang="en-US" sz="2800" dirty="0" smtClean="0">
                <a:solidFill>
                  <a:srgbClr val="FF0000"/>
                </a:solidFill>
              </a:rPr>
              <a:t>Seasonal System</a:t>
            </a:r>
            <a:endParaRPr lang="en-US" sz="2800" dirty="0">
              <a:solidFill>
                <a:srgbClr val="FF0000"/>
              </a:solidFill>
            </a:endParaRPr>
          </a:p>
        </p:txBody>
      </p:sp>
      <p:sp>
        <p:nvSpPr>
          <p:cNvPr id="5" name="Slide Number Placeholder 4"/>
          <p:cNvSpPr>
            <a:spLocks noGrp="1"/>
          </p:cNvSpPr>
          <p:nvPr>
            <p:ph type="sldNum" sz="quarter" idx="12"/>
          </p:nvPr>
        </p:nvSpPr>
        <p:spPr/>
        <p:txBody>
          <a:bodyPr/>
          <a:lstStyle/>
          <a:p>
            <a:fld id="{7FB9C470-7EC4-4C75-AF4B-7CDBDF44545F}" type="slidenum">
              <a:rPr lang="en-US" smtClean="0">
                <a:solidFill>
                  <a:srgbClr val="073E87"/>
                </a:solidFill>
              </a:rPr>
              <a:pPr/>
              <a:t>4</a:t>
            </a:fld>
            <a:endParaRPr lang="en-US" dirty="0">
              <a:solidFill>
                <a:srgbClr val="073E87"/>
              </a:solidFill>
            </a:endParaRPr>
          </a:p>
        </p:txBody>
      </p:sp>
      <p:sp>
        <p:nvSpPr>
          <p:cNvPr id="2" name="Title 1"/>
          <p:cNvSpPr>
            <a:spLocks noGrp="1"/>
          </p:cNvSpPr>
          <p:nvPr>
            <p:ph type="title"/>
          </p:nvPr>
        </p:nvSpPr>
        <p:spPr/>
        <p:txBody>
          <a:bodyPr>
            <a:normAutofit/>
          </a:bodyPr>
          <a:lstStyle/>
          <a:p>
            <a:r>
              <a:rPr lang="en-US" sz="3600" dirty="0" smtClean="0">
                <a:solidFill>
                  <a:schemeClr val="bg1"/>
                </a:solidFill>
              </a:rPr>
              <a:t>Sections 64400 &amp; 64401</a:t>
            </a:r>
            <a:endParaRPr lang="en-US" sz="3600" dirty="0">
              <a:solidFill>
                <a:schemeClr val="bg1"/>
              </a:solidFill>
            </a:endParaRPr>
          </a:p>
        </p:txBody>
      </p:sp>
    </p:spTree>
    <p:extLst>
      <p:ext uri="{BB962C8B-B14F-4D97-AF65-F5344CB8AC3E}">
        <p14:creationId xmlns:p14="http://schemas.microsoft.com/office/powerpoint/2010/main" val="91091095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Revised the Ground Water Regulations to Require Public Water Systems that use Ground Water to Comply with the Revised Total Coliform Regulations </a:t>
            </a:r>
          </a:p>
          <a:p>
            <a:endParaRPr lang="en-US" dirty="0"/>
          </a:p>
        </p:txBody>
      </p:sp>
      <p:sp>
        <p:nvSpPr>
          <p:cNvPr id="5" name="Slide Number Placeholder 4"/>
          <p:cNvSpPr>
            <a:spLocks noGrp="1"/>
          </p:cNvSpPr>
          <p:nvPr>
            <p:ph type="sldNum" sz="quarter" idx="12"/>
          </p:nvPr>
        </p:nvSpPr>
        <p:spPr/>
        <p:txBody>
          <a:bodyPr/>
          <a:lstStyle/>
          <a:p>
            <a:fld id="{7FB9C470-7EC4-4C75-AF4B-7CDBDF44545F}" type="slidenum">
              <a:rPr lang="en-US" smtClean="0">
                <a:solidFill>
                  <a:srgbClr val="073E87"/>
                </a:solidFill>
              </a:rPr>
              <a:pPr/>
              <a:t>40</a:t>
            </a:fld>
            <a:endParaRPr lang="en-US" dirty="0">
              <a:solidFill>
                <a:srgbClr val="073E87"/>
              </a:solidFill>
            </a:endParaRPr>
          </a:p>
        </p:txBody>
      </p:sp>
      <p:sp>
        <p:nvSpPr>
          <p:cNvPr id="3" name="Title 2"/>
          <p:cNvSpPr>
            <a:spLocks noGrp="1"/>
          </p:cNvSpPr>
          <p:nvPr>
            <p:ph type="title"/>
          </p:nvPr>
        </p:nvSpPr>
        <p:spPr/>
        <p:txBody>
          <a:bodyPr>
            <a:normAutofit/>
          </a:bodyPr>
          <a:lstStyle/>
          <a:p>
            <a:r>
              <a:rPr lang="en-US" sz="3600" dirty="0" smtClean="0">
                <a:solidFill>
                  <a:schemeClr val="bg1"/>
                </a:solidFill>
                <a:latin typeface="+mn-lt"/>
              </a:rPr>
              <a:t>Section 64430</a:t>
            </a:r>
            <a:r>
              <a:rPr lang="en-US" sz="3600" dirty="0">
                <a:solidFill>
                  <a:schemeClr val="bg1"/>
                </a:solidFill>
                <a:latin typeface="+mn-lt"/>
              </a:rPr>
              <a:t/>
            </a:r>
            <a:br>
              <a:rPr lang="en-US" sz="3600" dirty="0">
                <a:solidFill>
                  <a:schemeClr val="bg1"/>
                </a:solidFill>
                <a:latin typeface="+mn-lt"/>
              </a:rPr>
            </a:br>
            <a:r>
              <a:rPr lang="en-US" sz="3600" dirty="0">
                <a:solidFill>
                  <a:schemeClr val="bg1"/>
                </a:solidFill>
                <a:latin typeface="+mn-lt"/>
              </a:rPr>
              <a:t>Ground Water Rule Section</a:t>
            </a:r>
          </a:p>
        </p:txBody>
      </p:sp>
    </p:spTree>
    <p:extLst>
      <p:ext uri="{BB962C8B-B14F-4D97-AF65-F5344CB8AC3E}">
        <p14:creationId xmlns:p14="http://schemas.microsoft.com/office/powerpoint/2010/main" val="412386047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514600"/>
            <a:ext cx="7408333" cy="3450696"/>
          </a:xfrm>
        </p:spPr>
        <p:txBody>
          <a:bodyPr/>
          <a:lstStyle/>
          <a:p>
            <a:pPr>
              <a:spcAft>
                <a:spcPts val="600"/>
              </a:spcAft>
              <a:buFont typeface="Arial" panose="020B0604020202020204" pitchFamily="34" charset="0"/>
              <a:buChar char="•"/>
            </a:pPr>
            <a:r>
              <a:rPr lang="en-US" dirty="0" smtClean="0"/>
              <a:t>Best Available Technology (BAT) for systems serving greater than 10,000 persons.</a:t>
            </a:r>
          </a:p>
          <a:p>
            <a:pPr>
              <a:spcAft>
                <a:spcPts val="600"/>
              </a:spcAft>
              <a:buFont typeface="Arial" panose="020B0604020202020204" pitchFamily="34" charset="0"/>
              <a:buChar char="•"/>
            </a:pPr>
            <a:r>
              <a:rPr lang="en-US" dirty="0" smtClean="0">
                <a:solidFill>
                  <a:srgbClr val="FF0000"/>
                </a:solidFill>
              </a:rPr>
              <a:t>Affordable Technology for systems serving 10,000 or fewer persons.</a:t>
            </a:r>
          </a:p>
          <a:p>
            <a:pPr>
              <a:buFont typeface="Arial" panose="020B0604020202020204" pitchFamily="34" charset="0"/>
              <a:buChar char="•"/>
            </a:pPr>
            <a:r>
              <a:rPr lang="en-US" dirty="0" smtClean="0">
                <a:solidFill>
                  <a:srgbClr val="FF0000"/>
                </a:solidFill>
              </a:rPr>
              <a:t>Specific elements are given that are defined as part of a proper program for maintenance of the distribution system.</a:t>
            </a:r>
          </a:p>
          <a:p>
            <a:endParaRPr lang="en-US" dirty="0"/>
          </a:p>
        </p:txBody>
      </p:sp>
      <p:sp>
        <p:nvSpPr>
          <p:cNvPr id="7" name="Slide Number Placeholder 6"/>
          <p:cNvSpPr>
            <a:spLocks noGrp="1"/>
          </p:cNvSpPr>
          <p:nvPr>
            <p:ph type="sldNum" sz="quarter" idx="12"/>
          </p:nvPr>
        </p:nvSpPr>
        <p:spPr/>
        <p:txBody>
          <a:bodyPr/>
          <a:lstStyle/>
          <a:p>
            <a:fld id="{7FB9C470-7EC4-4C75-AF4B-7CDBDF44545F}" type="slidenum">
              <a:rPr lang="en-US" smtClean="0">
                <a:solidFill>
                  <a:srgbClr val="073E87"/>
                </a:solidFill>
              </a:rPr>
              <a:pPr/>
              <a:t>41</a:t>
            </a:fld>
            <a:endParaRPr lang="en-US" dirty="0">
              <a:solidFill>
                <a:srgbClr val="073E87"/>
              </a:solidFill>
            </a:endParaRPr>
          </a:p>
        </p:txBody>
      </p:sp>
      <p:sp>
        <p:nvSpPr>
          <p:cNvPr id="2" name="Title 1"/>
          <p:cNvSpPr>
            <a:spLocks noGrp="1"/>
          </p:cNvSpPr>
          <p:nvPr>
            <p:ph type="title"/>
          </p:nvPr>
        </p:nvSpPr>
        <p:spPr>
          <a:xfrm>
            <a:off x="228600" y="304800"/>
            <a:ext cx="8686800" cy="1252728"/>
          </a:xfrm>
        </p:spPr>
        <p:txBody>
          <a:bodyPr>
            <a:normAutofit/>
          </a:bodyPr>
          <a:lstStyle/>
          <a:p>
            <a:r>
              <a:rPr lang="en-US" sz="3600" dirty="0" smtClean="0">
                <a:solidFill>
                  <a:schemeClr val="bg1"/>
                </a:solidFill>
              </a:rPr>
              <a:t>Section 64447 - Best Available Technology Microbiological Contamination</a:t>
            </a:r>
            <a:endParaRPr lang="en-US" sz="3600" dirty="0">
              <a:solidFill>
                <a:schemeClr val="bg1"/>
              </a:solidFill>
            </a:endParaRPr>
          </a:p>
        </p:txBody>
      </p:sp>
      <p:cxnSp>
        <p:nvCxnSpPr>
          <p:cNvPr id="4" name="Straight Connector 3"/>
          <p:cNvCxnSpPr/>
          <p:nvPr/>
        </p:nvCxnSpPr>
        <p:spPr>
          <a:xfrm flipV="1">
            <a:off x="1219200" y="3362325"/>
            <a:ext cx="6934200" cy="9525"/>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flipV="1">
            <a:off x="1226598" y="4191000"/>
            <a:ext cx="6926802" cy="1905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48969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5933" y="2713302"/>
            <a:ext cx="7408333" cy="3450696"/>
          </a:xfrm>
        </p:spPr>
        <p:txBody>
          <a:bodyPr>
            <a:normAutofit/>
          </a:bodyPr>
          <a:lstStyle/>
          <a:p>
            <a:pPr>
              <a:spcAft>
                <a:spcPts val="600"/>
              </a:spcAft>
              <a:buFont typeface="Arial" panose="020B0604020202020204" pitchFamily="34" charset="0"/>
              <a:buChar char="•"/>
            </a:pPr>
            <a:r>
              <a:rPr lang="en-US" dirty="0" smtClean="0"/>
              <a:t>Compliance with the filtration and disinfection of the surface water treatment regulations</a:t>
            </a:r>
          </a:p>
          <a:p>
            <a:pPr>
              <a:spcAft>
                <a:spcPts val="600"/>
              </a:spcAft>
              <a:buFont typeface="Arial" panose="020B0604020202020204" pitchFamily="34" charset="0"/>
              <a:buChar char="•"/>
            </a:pPr>
            <a:r>
              <a:rPr lang="en-US" dirty="0" smtClean="0"/>
              <a:t>Disinfection of ground water in compliance with the Ground Water Rule using strong oxidants.</a:t>
            </a:r>
          </a:p>
          <a:p>
            <a:pPr>
              <a:buFont typeface="Arial" panose="020B0604020202020204" pitchFamily="34" charset="0"/>
              <a:buChar char="•"/>
            </a:pPr>
            <a:r>
              <a:rPr lang="en-US" dirty="0" smtClean="0"/>
              <a:t>Compliance with the Drinking Water Source Assessment and Protection Program</a:t>
            </a:r>
          </a:p>
          <a:p>
            <a:endParaRPr lang="en-US" dirty="0"/>
          </a:p>
        </p:txBody>
      </p:sp>
      <p:sp>
        <p:nvSpPr>
          <p:cNvPr id="7" name="Slide Number Placeholder 6"/>
          <p:cNvSpPr>
            <a:spLocks noGrp="1"/>
          </p:cNvSpPr>
          <p:nvPr>
            <p:ph type="sldNum" sz="quarter" idx="12"/>
          </p:nvPr>
        </p:nvSpPr>
        <p:spPr/>
        <p:txBody>
          <a:bodyPr/>
          <a:lstStyle/>
          <a:p>
            <a:fld id="{7FB9C470-7EC4-4C75-AF4B-7CDBDF44545F}" type="slidenum">
              <a:rPr lang="en-US" smtClean="0">
                <a:solidFill>
                  <a:srgbClr val="073E87"/>
                </a:solidFill>
              </a:rPr>
              <a:pPr/>
              <a:t>42</a:t>
            </a:fld>
            <a:endParaRPr lang="en-US" dirty="0">
              <a:solidFill>
                <a:srgbClr val="073E87"/>
              </a:solidFill>
            </a:endParaRPr>
          </a:p>
        </p:txBody>
      </p:sp>
      <p:sp>
        <p:nvSpPr>
          <p:cNvPr id="2" name="Title 1"/>
          <p:cNvSpPr>
            <a:spLocks noGrp="1"/>
          </p:cNvSpPr>
          <p:nvPr>
            <p:ph type="title"/>
          </p:nvPr>
        </p:nvSpPr>
        <p:spPr>
          <a:xfrm>
            <a:off x="266700" y="228600"/>
            <a:ext cx="8686800" cy="1252728"/>
          </a:xfrm>
        </p:spPr>
        <p:txBody>
          <a:bodyPr>
            <a:normAutofit/>
          </a:bodyPr>
          <a:lstStyle/>
          <a:p>
            <a:r>
              <a:rPr lang="en-US" sz="3600" dirty="0">
                <a:solidFill>
                  <a:schemeClr val="bg1"/>
                </a:solidFill>
              </a:rPr>
              <a:t>Section 64447 - Best Available Technology Microbiological Contamination</a:t>
            </a:r>
            <a:endParaRPr lang="en-US" sz="3600" dirty="0">
              <a:solidFill>
                <a:schemeClr val="tx1"/>
              </a:solidFill>
            </a:endParaRPr>
          </a:p>
        </p:txBody>
      </p:sp>
      <p:cxnSp>
        <p:nvCxnSpPr>
          <p:cNvPr id="4" name="Straight Connector 3"/>
          <p:cNvCxnSpPr/>
          <p:nvPr/>
        </p:nvCxnSpPr>
        <p:spPr>
          <a:xfrm flipV="1">
            <a:off x="1219200" y="3505200"/>
            <a:ext cx="6781800" cy="1905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flipV="1">
            <a:off x="1219200" y="4429125"/>
            <a:ext cx="6781800" cy="9525"/>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042192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dirty="0" smtClean="0">
                <a:solidFill>
                  <a:srgbClr val="FF0000"/>
                </a:solidFill>
              </a:rPr>
              <a:t>64463.1 - Tier 1 Notice </a:t>
            </a:r>
          </a:p>
          <a:p>
            <a:pPr lvl="1">
              <a:buFont typeface="Courier New" panose="02070309020205020404" pitchFamily="49" charset="0"/>
              <a:buChar char="o"/>
            </a:pPr>
            <a:r>
              <a:rPr lang="en-US" dirty="0" smtClean="0">
                <a:solidFill>
                  <a:srgbClr val="FF0000"/>
                </a:solidFill>
              </a:rPr>
              <a:t>Total Coliform MCL Replaced by </a:t>
            </a:r>
            <a:r>
              <a:rPr lang="en-US" i="1" dirty="0" smtClean="0">
                <a:solidFill>
                  <a:srgbClr val="FF0000"/>
                </a:solidFill>
              </a:rPr>
              <a:t>E. coli</a:t>
            </a:r>
            <a:r>
              <a:rPr lang="en-US" dirty="0" smtClean="0">
                <a:solidFill>
                  <a:srgbClr val="FF0000"/>
                </a:solidFill>
              </a:rPr>
              <a:t> MCL</a:t>
            </a:r>
          </a:p>
          <a:p>
            <a:pPr>
              <a:buFont typeface="Arial" panose="020B0604020202020204" pitchFamily="34" charset="0"/>
              <a:buChar char="•"/>
            </a:pPr>
            <a:r>
              <a:rPr lang="en-US" dirty="0" smtClean="0">
                <a:solidFill>
                  <a:srgbClr val="FF0000"/>
                </a:solidFill>
              </a:rPr>
              <a:t>64463.4 - Tier 2 Notice</a:t>
            </a:r>
          </a:p>
          <a:p>
            <a:pPr lvl="1">
              <a:buFont typeface="Courier New" panose="02070309020205020404" pitchFamily="49" charset="0"/>
              <a:buChar char="o"/>
            </a:pPr>
            <a:r>
              <a:rPr lang="en-US" dirty="0" smtClean="0">
                <a:solidFill>
                  <a:srgbClr val="FF0000"/>
                </a:solidFill>
              </a:rPr>
              <a:t>Total Coliform MCL Replaced by Violation of a Coliform Treatment Technique</a:t>
            </a:r>
          </a:p>
          <a:p>
            <a:pPr>
              <a:buFont typeface="Arial" panose="020B0604020202020204" pitchFamily="34" charset="0"/>
              <a:buChar char="•"/>
            </a:pPr>
            <a:r>
              <a:rPr lang="en-US" dirty="0" smtClean="0"/>
              <a:t>64463.7 - Tier 3 Notice</a:t>
            </a:r>
          </a:p>
          <a:p>
            <a:pPr lvl="1">
              <a:buFont typeface="Courier New" panose="02070309020205020404" pitchFamily="49" charset="0"/>
              <a:buChar char="o"/>
            </a:pPr>
            <a:r>
              <a:rPr lang="en-US" dirty="0" smtClean="0"/>
              <a:t>Under specific circumstances a Tier 1 or Tier 2 notification can be required for Monitoring Violations</a:t>
            </a:r>
            <a:endParaRPr lang="en-US" dirty="0"/>
          </a:p>
        </p:txBody>
      </p:sp>
      <p:sp>
        <p:nvSpPr>
          <p:cNvPr id="7" name="Slide Number Placeholder 6"/>
          <p:cNvSpPr>
            <a:spLocks noGrp="1"/>
          </p:cNvSpPr>
          <p:nvPr>
            <p:ph type="sldNum" sz="quarter" idx="12"/>
          </p:nvPr>
        </p:nvSpPr>
        <p:spPr/>
        <p:txBody>
          <a:bodyPr/>
          <a:lstStyle/>
          <a:p>
            <a:fld id="{7FB9C470-7EC4-4C75-AF4B-7CDBDF44545F}" type="slidenum">
              <a:rPr lang="en-US" smtClean="0">
                <a:solidFill>
                  <a:srgbClr val="073E87"/>
                </a:solidFill>
              </a:rPr>
              <a:pPr/>
              <a:t>43</a:t>
            </a:fld>
            <a:endParaRPr lang="en-US" dirty="0">
              <a:solidFill>
                <a:srgbClr val="073E87"/>
              </a:solidFill>
            </a:endParaRPr>
          </a:p>
        </p:txBody>
      </p:sp>
      <p:sp>
        <p:nvSpPr>
          <p:cNvPr id="2" name="Title 1"/>
          <p:cNvSpPr>
            <a:spLocks noGrp="1"/>
          </p:cNvSpPr>
          <p:nvPr>
            <p:ph type="title"/>
          </p:nvPr>
        </p:nvSpPr>
        <p:spPr/>
        <p:txBody>
          <a:bodyPr>
            <a:normAutofit/>
          </a:bodyPr>
          <a:lstStyle/>
          <a:p>
            <a:r>
              <a:rPr lang="en-US" sz="3600" dirty="0" smtClean="0">
                <a:solidFill>
                  <a:schemeClr val="bg1"/>
                </a:solidFill>
              </a:rPr>
              <a:t>Notification of Customers &amp; State Board/LPA</a:t>
            </a:r>
            <a:endParaRPr lang="en-US" sz="3600" dirty="0">
              <a:solidFill>
                <a:schemeClr val="bg1"/>
              </a:solidFill>
            </a:endParaRPr>
          </a:p>
        </p:txBody>
      </p:sp>
      <p:cxnSp>
        <p:nvCxnSpPr>
          <p:cNvPr id="4" name="Straight Connector 3"/>
          <p:cNvCxnSpPr/>
          <p:nvPr/>
        </p:nvCxnSpPr>
        <p:spPr>
          <a:xfrm flipV="1">
            <a:off x="1295400" y="3514725"/>
            <a:ext cx="6629400" cy="9525"/>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flipV="1">
            <a:off x="1295400" y="4733925"/>
            <a:ext cx="6629400" cy="9525"/>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782540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dirty="0" smtClean="0">
                <a:solidFill>
                  <a:srgbClr val="FF0000"/>
                </a:solidFill>
              </a:rPr>
              <a:t>64463.7 - Tier 3 Notice</a:t>
            </a:r>
          </a:p>
          <a:p>
            <a:pPr lvl="1">
              <a:spcAft>
                <a:spcPts val="300"/>
              </a:spcAft>
              <a:buFont typeface="Courier New" panose="02070309020205020404" pitchFamily="49" charset="0"/>
              <a:buChar char="o"/>
            </a:pPr>
            <a:r>
              <a:rPr lang="en-US" dirty="0" smtClean="0">
                <a:solidFill>
                  <a:srgbClr val="FF0000"/>
                </a:solidFill>
              </a:rPr>
              <a:t>Failure to comply with reporting requirements in the RTCR</a:t>
            </a:r>
          </a:p>
          <a:p>
            <a:pPr lvl="1">
              <a:buFont typeface="Courier New" panose="02070309020205020404" pitchFamily="49" charset="0"/>
              <a:buChar char="o"/>
            </a:pPr>
            <a:r>
              <a:rPr lang="en-US" dirty="0" smtClean="0">
                <a:solidFill>
                  <a:srgbClr val="FF0000"/>
                </a:solidFill>
              </a:rPr>
              <a:t>Failure to comply with recording keeping requirements in Section 64470(b)(7) or (8)</a:t>
            </a:r>
            <a:endParaRPr lang="en-US" dirty="0">
              <a:solidFill>
                <a:srgbClr val="FF0000"/>
              </a:solidFill>
            </a:endParaRPr>
          </a:p>
        </p:txBody>
      </p:sp>
      <p:sp>
        <p:nvSpPr>
          <p:cNvPr id="6" name="Slide Number Placeholder 5"/>
          <p:cNvSpPr>
            <a:spLocks noGrp="1"/>
          </p:cNvSpPr>
          <p:nvPr>
            <p:ph type="sldNum" sz="quarter" idx="12"/>
          </p:nvPr>
        </p:nvSpPr>
        <p:spPr/>
        <p:txBody>
          <a:bodyPr/>
          <a:lstStyle/>
          <a:p>
            <a:fld id="{7FB9C470-7EC4-4C75-AF4B-7CDBDF44545F}" type="slidenum">
              <a:rPr lang="en-US" smtClean="0">
                <a:solidFill>
                  <a:srgbClr val="073E87"/>
                </a:solidFill>
              </a:rPr>
              <a:pPr/>
              <a:t>44</a:t>
            </a:fld>
            <a:endParaRPr lang="en-US" dirty="0">
              <a:solidFill>
                <a:srgbClr val="073E87"/>
              </a:solidFill>
            </a:endParaRPr>
          </a:p>
        </p:txBody>
      </p:sp>
      <p:sp>
        <p:nvSpPr>
          <p:cNvPr id="2" name="Title 1"/>
          <p:cNvSpPr>
            <a:spLocks noGrp="1"/>
          </p:cNvSpPr>
          <p:nvPr>
            <p:ph type="title"/>
          </p:nvPr>
        </p:nvSpPr>
        <p:spPr/>
        <p:txBody>
          <a:bodyPr>
            <a:normAutofit/>
          </a:bodyPr>
          <a:lstStyle/>
          <a:p>
            <a:r>
              <a:rPr lang="en-US" sz="3600" dirty="0" smtClean="0">
                <a:solidFill>
                  <a:schemeClr val="bg1"/>
                </a:solidFill>
              </a:rPr>
              <a:t>Notification of Customers &amp; </a:t>
            </a:r>
            <a:br>
              <a:rPr lang="en-US" sz="3600" dirty="0" smtClean="0">
                <a:solidFill>
                  <a:schemeClr val="bg1"/>
                </a:solidFill>
              </a:rPr>
            </a:br>
            <a:r>
              <a:rPr lang="en-US" sz="3600" dirty="0" smtClean="0">
                <a:solidFill>
                  <a:schemeClr val="bg1"/>
                </a:solidFill>
              </a:rPr>
              <a:t>State Board/LPA</a:t>
            </a:r>
            <a:endParaRPr lang="en-US" sz="3600" dirty="0">
              <a:solidFill>
                <a:schemeClr val="bg1"/>
              </a:solidFill>
            </a:endParaRPr>
          </a:p>
        </p:txBody>
      </p:sp>
      <p:cxnSp>
        <p:nvCxnSpPr>
          <p:cNvPr id="4" name="Straight Connector 3"/>
          <p:cNvCxnSpPr/>
          <p:nvPr/>
        </p:nvCxnSpPr>
        <p:spPr>
          <a:xfrm>
            <a:off x="1524000" y="3886200"/>
            <a:ext cx="64770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860830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spcAft>
                <a:spcPts val="600"/>
              </a:spcAft>
              <a:buFont typeface="Arial" panose="020B0604020202020204" pitchFamily="34" charset="0"/>
              <a:buChar char="•"/>
            </a:pPr>
            <a:r>
              <a:rPr lang="en-US" dirty="0" smtClean="0">
                <a:solidFill>
                  <a:srgbClr val="FF0000"/>
                </a:solidFill>
              </a:rPr>
              <a:t>Removal of Required Language for Total Coliform</a:t>
            </a:r>
          </a:p>
          <a:p>
            <a:pPr>
              <a:spcAft>
                <a:spcPts val="600"/>
              </a:spcAft>
              <a:buFont typeface="Arial" panose="020B0604020202020204" pitchFamily="34" charset="0"/>
              <a:buChar char="•"/>
            </a:pPr>
            <a:r>
              <a:rPr lang="en-US" dirty="0" smtClean="0">
                <a:solidFill>
                  <a:srgbClr val="FF0000"/>
                </a:solidFill>
              </a:rPr>
              <a:t>New Language for Total Coliform for the Consumer Confidence Report</a:t>
            </a:r>
          </a:p>
          <a:p>
            <a:pPr>
              <a:spcAft>
                <a:spcPts val="600"/>
              </a:spcAft>
              <a:buFont typeface="Arial" panose="020B0604020202020204" pitchFamily="34" charset="0"/>
              <a:buChar char="•"/>
            </a:pPr>
            <a:r>
              <a:rPr lang="en-US" dirty="0" smtClean="0">
                <a:solidFill>
                  <a:srgbClr val="FF0000"/>
                </a:solidFill>
              </a:rPr>
              <a:t>Removal of Language for Fecal coliform/</a:t>
            </a:r>
            <a:r>
              <a:rPr lang="en-US" i="1" dirty="0" smtClean="0">
                <a:solidFill>
                  <a:srgbClr val="FF0000"/>
                </a:solidFill>
              </a:rPr>
              <a:t>E. coli</a:t>
            </a:r>
          </a:p>
          <a:p>
            <a:pPr>
              <a:spcAft>
                <a:spcPts val="600"/>
              </a:spcAft>
              <a:buFont typeface="Arial" panose="020B0604020202020204" pitchFamily="34" charset="0"/>
              <a:buChar char="•"/>
            </a:pPr>
            <a:r>
              <a:rPr lang="en-US" dirty="0" smtClean="0">
                <a:solidFill>
                  <a:srgbClr val="FF0000"/>
                </a:solidFill>
              </a:rPr>
              <a:t>Addition of Language for </a:t>
            </a:r>
            <a:r>
              <a:rPr lang="en-US" i="1" dirty="0" smtClean="0">
                <a:solidFill>
                  <a:srgbClr val="FF0000"/>
                </a:solidFill>
              </a:rPr>
              <a:t>E. coli</a:t>
            </a:r>
          </a:p>
        </p:txBody>
      </p:sp>
      <p:sp>
        <p:nvSpPr>
          <p:cNvPr id="8" name="Slide Number Placeholder 7"/>
          <p:cNvSpPr>
            <a:spLocks noGrp="1"/>
          </p:cNvSpPr>
          <p:nvPr>
            <p:ph type="sldNum" sz="quarter" idx="12"/>
          </p:nvPr>
        </p:nvSpPr>
        <p:spPr/>
        <p:txBody>
          <a:bodyPr/>
          <a:lstStyle/>
          <a:p>
            <a:fld id="{7FB9C470-7EC4-4C75-AF4B-7CDBDF44545F}" type="slidenum">
              <a:rPr lang="en-US" smtClean="0">
                <a:solidFill>
                  <a:srgbClr val="073E87"/>
                </a:solidFill>
              </a:rPr>
              <a:pPr/>
              <a:t>45</a:t>
            </a:fld>
            <a:endParaRPr lang="en-US" dirty="0">
              <a:solidFill>
                <a:srgbClr val="073E87"/>
              </a:solidFill>
            </a:endParaRPr>
          </a:p>
        </p:txBody>
      </p:sp>
      <p:sp>
        <p:nvSpPr>
          <p:cNvPr id="2" name="Title 1"/>
          <p:cNvSpPr>
            <a:spLocks noGrp="1"/>
          </p:cNvSpPr>
          <p:nvPr>
            <p:ph type="title"/>
          </p:nvPr>
        </p:nvSpPr>
        <p:spPr>
          <a:xfrm>
            <a:off x="228600" y="338328"/>
            <a:ext cx="8686800" cy="1252728"/>
          </a:xfrm>
        </p:spPr>
        <p:txBody>
          <a:bodyPr>
            <a:normAutofit/>
          </a:bodyPr>
          <a:lstStyle/>
          <a:p>
            <a:r>
              <a:rPr lang="en-US" sz="3600" dirty="0" smtClean="0">
                <a:solidFill>
                  <a:schemeClr val="bg1"/>
                </a:solidFill>
              </a:rPr>
              <a:t>Section 64465</a:t>
            </a:r>
            <a:br>
              <a:rPr lang="en-US" sz="3600" dirty="0" smtClean="0">
                <a:solidFill>
                  <a:schemeClr val="bg1"/>
                </a:solidFill>
              </a:rPr>
            </a:br>
            <a:r>
              <a:rPr lang="en-US" sz="3600" dirty="0" smtClean="0">
                <a:solidFill>
                  <a:schemeClr val="bg1"/>
                </a:solidFill>
              </a:rPr>
              <a:t>Public Notice and Content  and Format</a:t>
            </a:r>
            <a:endParaRPr lang="en-US" sz="3600" dirty="0">
              <a:solidFill>
                <a:schemeClr val="bg1"/>
              </a:solidFill>
            </a:endParaRPr>
          </a:p>
        </p:txBody>
      </p:sp>
      <p:cxnSp>
        <p:nvCxnSpPr>
          <p:cNvPr id="4" name="Straight Connector 3"/>
          <p:cNvCxnSpPr/>
          <p:nvPr/>
        </p:nvCxnSpPr>
        <p:spPr>
          <a:xfrm flipV="1">
            <a:off x="1219200" y="3124200"/>
            <a:ext cx="6553200" cy="1905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flipV="1">
            <a:off x="1219200" y="4056263"/>
            <a:ext cx="6629400" cy="1905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V="1">
            <a:off x="1219200" y="4572000"/>
            <a:ext cx="6629400" cy="1905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811267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spcAft>
                <a:spcPts val="600"/>
              </a:spcAft>
              <a:buFont typeface="Arial" panose="020B0604020202020204" pitchFamily="34" charset="0"/>
              <a:buChar char="•"/>
            </a:pPr>
            <a:r>
              <a:rPr lang="en-US" dirty="0" smtClean="0">
                <a:solidFill>
                  <a:srgbClr val="FF0000"/>
                </a:solidFill>
              </a:rPr>
              <a:t>Addition of Language for Level 1 Assessment Resulting from Total Coliform Contamination &amp; Corrective Action</a:t>
            </a:r>
          </a:p>
          <a:p>
            <a:pPr>
              <a:buFont typeface="Arial" panose="020B0604020202020204" pitchFamily="34" charset="0"/>
              <a:buChar char="•"/>
            </a:pPr>
            <a:r>
              <a:rPr lang="en-US" dirty="0" smtClean="0">
                <a:solidFill>
                  <a:srgbClr val="FF0000"/>
                </a:solidFill>
              </a:rPr>
              <a:t>Addition of Language for Level 2 Assessment Resulting from </a:t>
            </a:r>
            <a:r>
              <a:rPr lang="en-US" i="1" dirty="0" smtClean="0">
                <a:solidFill>
                  <a:srgbClr val="FF0000"/>
                </a:solidFill>
              </a:rPr>
              <a:t>E. coli</a:t>
            </a:r>
            <a:r>
              <a:rPr lang="en-US" dirty="0" smtClean="0">
                <a:solidFill>
                  <a:srgbClr val="FF0000"/>
                </a:solidFill>
              </a:rPr>
              <a:t> Contamination &amp; Corrective Action</a:t>
            </a:r>
          </a:p>
          <a:p>
            <a:pPr>
              <a:buFont typeface="Arial" panose="020B0604020202020204" pitchFamily="34" charset="0"/>
              <a:buChar char="•"/>
            </a:pPr>
            <a:r>
              <a:rPr lang="en-US" dirty="0" smtClean="0">
                <a:solidFill>
                  <a:srgbClr val="FF0000"/>
                </a:solidFill>
              </a:rPr>
              <a:t>Addition of Language for Seasonal System Treatment Technique Violations</a:t>
            </a:r>
            <a:endParaRPr lang="en-US" dirty="0">
              <a:solidFill>
                <a:srgbClr val="FF0000"/>
              </a:solidFill>
            </a:endParaRPr>
          </a:p>
        </p:txBody>
      </p:sp>
      <p:sp>
        <p:nvSpPr>
          <p:cNvPr id="7" name="Slide Number Placeholder 6"/>
          <p:cNvSpPr>
            <a:spLocks noGrp="1"/>
          </p:cNvSpPr>
          <p:nvPr>
            <p:ph type="sldNum" sz="quarter" idx="12"/>
          </p:nvPr>
        </p:nvSpPr>
        <p:spPr/>
        <p:txBody>
          <a:bodyPr/>
          <a:lstStyle/>
          <a:p>
            <a:fld id="{7FB9C470-7EC4-4C75-AF4B-7CDBDF44545F}" type="slidenum">
              <a:rPr lang="en-US" smtClean="0">
                <a:solidFill>
                  <a:srgbClr val="073E87"/>
                </a:solidFill>
              </a:rPr>
              <a:pPr/>
              <a:t>46</a:t>
            </a:fld>
            <a:endParaRPr lang="en-US" dirty="0">
              <a:solidFill>
                <a:srgbClr val="073E87"/>
              </a:solidFill>
            </a:endParaRPr>
          </a:p>
        </p:txBody>
      </p:sp>
      <p:sp>
        <p:nvSpPr>
          <p:cNvPr id="2" name="Title 1"/>
          <p:cNvSpPr>
            <a:spLocks noGrp="1"/>
          </p:cNvSpPr>
          <p:nvPr>
            <p:ph type="title"/>
          </p:nvPr>
        </p:nvSpPr>
        <p:spPr/>
        <p:txBody>
          <a:bodyPr>
            <a:normAutofit/>
          </a:bodyPr>
          <a:lstStyle/>
          <a:p>
            <a:r>
              <a:rPr lang="en-US" sz="3600" dirty="0">
                <a:solidFill>
                  <a:schemeClr val="bg1"/>
                </a:solidFill>
              </a:rPr>
              <a:t>Section 64465</a:t>
            </a:r>
            <a:br>
              <a:rPr lang="en-US" sz="3600" dirty="0">
                <a:solidFill>
                  <a:schemeClr val="bg1"/>
                </a:solidFill>
              </a:rPr>
            </a:br>
            <a:r>
              <a:rPr lang="en-US" sz="3600" dirty="0">
                <a:solidFill>
                  <a:schemeClr val="bg1"/>
                </a:solidFill>
              </a:rPr>
              <a:t>Public Notice and Content  and Format</a:t>
            </a:r>
            <a:endParaRPr lang="en-US" sz="3600" dirty="0">
              <a:solidFill>
                <a:schemeClr val="tx1"/>
              </a:solidFill>
            </a:endParaRPr>
          </a:p>
        </p:txBody>
      </p:sp>
      <p:cxnSp>
        <p:nvCxnSpPr>
          <p:cNvPr id="4" name="Straight Connector 3"/>
          <p:cNvCxnSpPr/>
          <p:nvPr/>
        </p:nvCxnSpPr>
        <p:spPr>
          <a:xfrm flipV="1">
            <a:off x="1247313" y="3905250"/>
            <a:ext cx="6829887" cy="9525"/>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flipV="1">
            <a:off x="1219200" y="5105400"/>
            <a:ext cx="6858000" cy="1905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083857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 typeface="Arial" panose="020B0604020202020204" pitchFamily="34" charset="0"/>
              <a:buChar char="•"/>
            </a:pPr>
            <a:r>
              <a:rPr lang="en-US" dirty="0" smtClean="0">
                <a:solidFill>
                  <a:srgbClr val="FF0000"/>
                </a:solidFill>
              </a:rPr>
              <a:t>Addition of a Requirement to Keep Copies of Level 1 and Level 2 Assessments, Documentation of Corrective Actions Taken for not less than 5 years</a:t>
            </a:r>
          </a:p>
          <a:p>
            <a:pPr>
              <a:buFont typeface="Arial" panose="020B0604020202020204" pitchFamily="34" charset="0"/>
              <a:buChar char="•"/>
            </a:pPr>
            <a:r>
              <a:rPr lang="en-US" dirty="0" smtClean="0">
                <a:solidFill>
                  <a:srgbClr val="FF0000"/>
                </a:solidFill>
              </a:rPr>
              <a:t>Addition of a Requirement to Keep Copies of Repeat Bacteriological Samples for Which an Extension of the 24 Hour Collection or Delivery Requirement was Granted</a:t>
            </a:r>
            <a:endParaRPr lang="en-US" dirty="0">
              <a:solidFill>
                <a:srgbClr val="FF0000"/>
              </a:solidFill>
            </a:endParaRPr>
          </a:p>
        </p:txBody>
      </p:sp>
      <p:sp>
        <p:nvSpPr>
          <p:cNvPr id="6" name="Slide Number Placeholder 5"/>
          <p:cNvSpPr>
            <a:spLocks noGrp="1"/>
          </p:cNvSpPr>
          <p:nvPr>
            <p:ph type="sldNum" sz="quarter" idx="12"/>
          </p:nvPr>
        </p:nvSpPr>
        <p:spPr/>
        <p:txBody>
          <a:bodyPr/>
          <a:lstStyle/>
          <a:p>
            <a:fld id="{7FB9C470-7EC4-4C75-AF4B-7CDBDF44545F}" type="slidenum">
              <a:rPr lang="en-US" smtClean="0">
                <a:solidFill>
                  <a:srgbClr val="073E87"/>
                </a:solidFill>
              </a:rPr>
              <a:pPr/>
              <a:t>47</a:t>
            </a:fld>
            <a:endParaRPr lang="en-US" dirty="0">
              <a:solidFill>
                <a:srgbClr val="073E87"/>
              </a:solidFill>
            </a:endParaRPr>
          </a:p>
        </p:txBody>
      </p:sp>
      <p:sp>
        <p:nvSpPr>
          <p:cNvPr id="2" name="Title 1"/>
          <p:cNvSpPr>
            <a:spLocks noGrp="1"/>
          </p:cNvSpPr>
          <p:nvPr>
            <p:ph type="title"/>
          </p:nvPr>
        </p:nvSpPr>
        <p:spPr/>
        <p:txBody>
          <a:bodyPr>
            <a:normAutofit/>
          </a:bodyPr>
          <a:lstStyle/>
          <a:p>
            <a:r>
              <a:rPr lang="en-US" sz="3600" dirty="0" smtClean="0">
                <a:solidFill>
                  <a:schemeClr val="bg1"/>
                </a:solidFill>
              </a:rPr>
              <a:t>Section 64470</a:t>
            </a:r>
            <a:br>
              <a:rPr lang="en-US" sz="3600" dirty="0" smtClean="0">
                <a:solidFill>
                  <a:schemeClr val="bg1"/>
                </a:solidFill>
              </a:rPr>
            </a:br>
            <a:r>
              <a:rPr lang="en-US" sz="3600" dirty="0" smtClean="0">
                <a:solidFill>
                  <a:schemeClr val="bg1"/>
                </a:solidFill>
              </a:rPr>
              <a:t>Recordingkeeping</a:t>
            </a:r>
            <a:endParaRPr lang="en-US" sz="3600" dirty="0">
              <a:solidFill>
                <a:schemeClr val="bg1"/>
              </a:solidFill>
            </a:endParaRPr>
          </a:p>
        </p:txBody>
      </p:sp>
      <p:cxnSp>
        <p:nvCxnSpPr>
          <p:cNvPr id="4" name="Straight Connector 3"/>
          <p:cNvCxnSpPr/>
          <p:nvPr/>
        </p:nvCxnSpPr>
        <p:spPr>
          <a:xfrm flipV="1">
            <a:off x="1219200" y="3895725"/>
            <a:ext cx="6934200" cy="1905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548882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 typeface="Arial" panose="020B0604020202020204" pitchFamily="34" charset="0"/>
              <a:buChar char="•"/>
            </a:pPr>
            <a:r>
              <a:rPr lang="en-US" dirty="0" smtClean="0">
                <a:solidFill>
                  <a:srgbClr val="FF0000"/>
                </a:solidFill>
              </a:rPr>
              <a:t>Language to Provide in the CCR for Level 1 Assessment and Level 2 Assessment</a:t>
            </a:r>
          </a:p>
          <a:p>
            <a:pPr>
              <a:buFont typeface="Arial" panose="020B0604020202020204" pitchFamily="34" charset="0"/>
              <a:buChar char="•"/>
            </a:pPr>
            <a:r>
              <a:rPr lang="en-US" dirty="0" smtClean="0">
                <a:solidFill>
                  <a:srgbClr val="FF0000"/>
                </a:solidFill>
              </a:rPr>
              <a:t>Removal of Language Associated with the Total Coliform MCL </a:t>
            </a:r>
          </a:p>
          <a:p>
            <a:pPr>
              <a:buFont typeface="Arial" panose="020B0604020202020204" pitchFamily="34" charset="0"/>
              <a:buChar char="•"/>
            </a:pPr>
            <a:r>
              <a:rPr lang="en-US" dirty="0" smtClean="0">
                <a:solidFill>
                  <a:srgbClr val="FF0000"/>
                </a:solidFill>
              </a:rPr>
              <a:t>Addition of Required Language Associated With a Level 1 or Level 2 Assessment Not Due to an </a:t>
            </a:r>
            <a:r>
              <a:rPr lang="en-US" i="1" dirty="0" smtClean="0">
                <a:solidFill>
                  <a:srgbClr val="FF0000"/>
                </a:solidFill>
              </a:rPr>
              <a:t>E. coli</a:t>
            </a:r>
            <a:r>
              <a:rPr lang="en-US" dirty="0" smtClean="0">
                <a:solidFill>
                  <a:srgbClr val="FF0000"/>
                </a:solidFill>
              </a:rPr>
              <a:t> MCL Violation</a:t>
            </a:r>
            <a:endParaRPr lang="en-US" dirty="0">
              <a:solidFill>
                <a:srgbClr val="FF0000"/>
              </a:solidFill>
            </a:endParaRPr>
          </a:p>
        </p:txBody>
      </p:sp>
      <p:sp>
        <p:nvSpPr>
          <p:cNvPr id="5" name="Slide Number Placeholder 4"/>
          <p:cNvSpPr>
            <a:spLocks noGrp="1"/>
          </p:cNvSpPr>
          <p:nvPr>
            <p:ph type="sldNum" sz="quarter" idx="12"/>
          </p:nvPr>
        </p:nvSpPr>
        <p:spPr/>
        <p:txBody>
          <a:bodyPr/>
          <a:lstStyle/>
          <a:p>
            <a:fld id="{7FB9C470-7EC4-4C75-AF4B-7CDBDF44545F}" type="slidenum">
              <a:rPr lang="en-US" smtClean="0">
                <a:solidFill>
                  <a:srgbClr val="073E87"/>
                </a:solidFill>
              </a:rPr>
              <a:pPr/>
              <a:t>48</a:t>
            </a:fld>
            <a:endParaRPr lang="en-US" dirty="0">
              <a:solidFill>
                <a:srgbClr val="073E87"/>
              </a:solidFill>
            </a:endParaRPr>
          </a:p>
        </p:txBody>
      </p:sp>
      <p:sp>
        <p:nvSpPr>
          <p:cNvPr id="2" name="Title 1"/>
          <p:cNvSpPr>
            <a:spLocks noGrp="1"/>
          </p:cNvSpPr>
          <p:nvPr>
            <p:ph type="title"/>
          </p:nvPr>
        </p:nvSpPr>
        <p:spPr/>
        <p:txBody>
          <a:bodyPr>
            <a:normAutofit/>
          </a:bodyPr>
          <a:lstStyle/>
          <a:p>
            <a:r>
              <a:rPr lang="en-US" sz="3600" dirty="0" smtClean="0">
                <a:solidFill>
                  <a:schemeClr val="bg1"/>
                </a:solidFill>
              </a:rPr>
              <a:t>Section 64481 </a:t>
            </a:r>
            <a:br>
              <a:rPr lang="en-US" sz="3600" dirty="0" smtClean="0">
                <a:solidFill>
                  <a:schemeClr val="bg1"/>
                </a:solidFill>
              </a:rPr>
            </a:br>
            <a:r>
              <a:rPr lang="en-US" sz="3600" dirty="0" smtClean="0">
                <a:solidFill>
                  <a:schemeClr val="bg1"/>
                </a:solidFill>
              </a:rPr>
              <a:t>Content of Consumer Confidence Report</a:t>
            </a:r>
            <a:endParaRPr lang="en-US" sz="3600" dirty="0">
              <a:solidFill>
                <a:schemeClr val="bg1"/>
              </a:solidFill>
            </a:endParaRPr>
          </a:p>
        </p:txBody>
      </p:sp>
      <p:cxnSp>
        <p:nvCxnSpPr>
          <p:cNvPr id="6" name="Straight Connector 5"/>
          <p:cNvCxnSpPr/>
          <p:nvPr/>
        </p:nvCxnSpPr>
        <p:spPr>
          <a:xfrm>
            <a:off x="1171852" y="3524250"/>
            <a:ext cx="6524348"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173332" y="4286250"/>
            <a:ext cx="6522868"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232147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dirty="0" smtClean="0">
                <a:solidFill>
                  <a:srgbClr val="FF0000"/>
                </a:solidFill>
              </a:rPr>
              <a:t>Addition of Required Language Associated With a Level 2 Assessment Due to an </a:t>
            </a:r>
            <a:r>
              <a:rPr lang="en-US" i="1" dirty="0" smtClean="0">
                <a:solidFill>
                  <a:srgbClr val="FF0000"/>
                </a:solidFill>
              </a:rPr>
              <a:t>E. coli</a:t>
            </a:r>
            <a:r>
              <a:rPr lang="en-US" dirty="0" smtClean="0">
                <a:solidFill>
                  <a:srgbClr val="FF0000"/>
                </a:solidFill>
              </a:rPr>
              <a:t> MCL Violation</a:t>
            </a:r>
          </a:p>
          <a:p>
            <a:pPr>
              <a:buFont typeface="Arial" panose="020B0604020202020204" pitchFamily="34" charset="0"/>
              <a:buChar char="•"/>
            </a:pPr>
            <a:r>
              <a:rPr lang="en-US" dirty="0" smtClean="0">
                <a:solidFill>
                  <a:srgbClr val="FF0000"/>
                </a:solidFill>
              </a:rPr>
              <a:t>Language Required for the Calendar Year 2016 When California Public Water Systems Were Required to Continue to Comply With the California Total Coliform Regulations</a:t>
            </a:r>
          </a:p>
          <a:p>
            <a:pPr>
              <a:buFont typeface="Arial" panose="020B0604020202020204" pitchFamily="34" charset="0"/>
              <a:buChar char="•"/>
            </a:pPr>
            <a:r>
              <a:rPr lang="en-US" dirty="0" smtClean="0">
                <a:solidFill>
                  <a:srgbClr val="FF0000"/>
                </a:solidFill>
              </a:rPr>
              <a:t>Health Effects Language for Total Coliform, Fecal Coliform, and </a:t>
            </a:r>
            <a:r>
              <a:rPr lang="en-US" i="1" dirty="0" smtClean="0">
                <a:solidFill>
                  <a:srgbClr val="FF0000"/>
                </a:solidFill>
              </a:rPr>
              <a:t>E. coli</a:t>
            </a:r>
            <a:endParaRPr lang="en-US" i="1" dirty="0">
              <a:solidFill>
                <a:srgbClr val="FF0000"/>
              </a:solidFill>
            </a:endParaRPr>
          </a:p>
        </p:txBody>
      </p:sp>
      <p:sp>
        <p:nvSpPr>
          <p:cNvPr id="5" name="Slide Number Placeholder 4"/>
          <p:cNvSpPr>
            <a:spLocks noGrp="1"/>
          </p:cNvSpPr>
          <p:nvPr>
            <p:ph type="sldNum" sz="quarter" idx="12"/>
          </p:nvPr>
        </p:nvSpPr>
        <p:spPr/>
        <p:txBody>
          <a:bodyPr/>
          <a:lstStyle/>
          <a:p>
            <a:fld id="{7FB9C470-7EC4-4C75-AF4B-7CDBDF44545F}" type="slidenum">
              <a:rPr lang="en-US" smtClean="0">
                <a:solidFill>
                  <a:srgbClr val="073E87"/>
                </a:solidFill>
              </a:rPr>
              <a:pPr/>
              <a:t>49</a:t>
            </a:fld>
            <a:endParaRPr lang="en-US" dirty="0">
              <a:solidFill>
                <a:srgbClr val="073E87"/>
              </a:solidFill>
            </a:endParaRPr>
          </a:p>
        </p:txBody>
      </p:sp>
      <p:sp>
        <p:nvSpPr>
          <p:cNvPr id="2" name="Title 1"/>
          <p:cNvSpPr>
            <a:spLocks noGrp="1"/>
          </p:cNvSpPr>
          <p:nvPr>
            <p:ph type="title"/>
          </p:nvPr>
        </p:nvSpPr>
        <p:spPr/>
        <p:txBody>
          <a:bodyPr>
            <a:normAutofit/>
          </a:bodyPr>
          <a:lstStyle/>
          <a:p>
            <a:r>
              <a:rPr lang="en-US" sz="3600" dirty="0">
                <a:solidFill>
                  <a:schemeClr val="bg1"/>
                </a:solidFill>
              </a:rPr>
              <a:t>Section 64481 </a:t>
            </a:r>
            <a:br>
              <a:rPr lang="en-US" sz="3600" dirty="0">
                <a:solidFill>
                  <a:schemeClr val="bg1"/>
                </a:solidFill>
              </a:rPr>
            </a:br>
            <a:r>
              <a:rPr lang="en-US" sz="3600" dirty="0">
                <a:solidFill>
                  <a:schemeClr val="bg1"/>
                </a:solidFill>
              </a:rPr>
              <a:t>Content of Consumer Confidence Report</a:t>
            </a:r>
            <a:endParaRPr lang="en-US" sz="3600" dirty="0">
              <a:solidFill>
                <a:schemeClr val="tx1"/>
              </a:solidFill>
            </a:endParaRPr>
          </a:p>
        </p:txBody>
      </p:sp>
      <p:cxnSp>
        <p:nvCxnSpPr>
          <p:cNvPr id="6" name="Straight Connector 5"/>
          <p:cNvCxnSpPr/>
          <p:nvPr/>
        </p:nvCxnSpPr>
        <p:spPr>
          <a:xfrm>
            <a:off x="1219200" y="3524250"/>
            <a:ext cx="69342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1192567" y="5029200"/>
            <a:ext cx="6960833" cy="1905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66904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 typeface="Arial" panose="020B0604020202020204" pitchFamily="34" charset="0"/>
              <a:buChar char="•"/>
            </a:pPr>
            <a:r>
              <a:rPr lang="en-US" dirty="0" smtClean="0"/>
              <a:t>Standard sample volume regardless of method is</a:t>
            </a:r>
            <a:br>
              <a:rPr lang="en-US" dirty="0" smtClean="0"/>
            </a:br>
            <a:r>
              <a:rPr lang="en-US" dirty="0" smtClean="0"/>
              <a:t>100 mL</a:t>
            </a:r>
          </a:p>
          <a:p>
            <a:pPr>
              <a:buFont typeface="Arial" panose="020B0604020202020204" pitchFamily="34" charset="0"/>
              <a:buChar char="•"/>
            </a:pPr>
            <a:r>
              <a:rPr lang="en-US" dirty="0" smtClean="0"/>
              <a:t>The time from collection to initiation of test medium incubation is 30 hours	</a:t>
            </a:r>
          </a:p>
          <a:p>
            <a:pPr>
              <a:buFont typeface="Arial" panose="020B0604020202020204" pitchFamily="34" charset="0"/>
              <a:buChar char="•"/>
            </a:pPr>
            <a:r>
              <a:rPr lang="en-US" dirty="0" smtClean="0"/>
              <a:t>Allowable analytical methods specified</a:t>
            </a:r>
          </a:p>
        </p:txBody>
      </p:sp>
      <p:sp>
        <p:nvSpPr>
          <p:cNvPr id="7" name="Slide Number Placeholder 6"/>
          <p:cNvSpPr>
            <a:spLocks noGrp="1"/>
          </p:cNvSpPr>
          <p:nvPr>
            <p:ph type="sldNum" sz="quarter" idx="12"/>
          </p:nvPr>
        </p:nvSpPr>
        <p:spPr/>
        <p:txBody>
          <a:bodyPr/>
          <a:lstStyle/>
          <a:p>
            <a:fld id="{7FB9C470-7EC4-4C75-AF4B-7CDBDF44545F}" type="slidenum">
              <a:rPr lang="en-US" smtClean="0">
                <a:solidFill>
                  <a:srgbClr val="073E87"/>
                </a:solidFill>
              </a:rPr>
              <a:pPr/>
              <a:t>5</a:t>
            </a:fld>
            <a:endParaRPr lang="en-US" dirty="0">
              <a:solidFill>
                <a:srgbClr val="073E87"/>
              </a:solidFill>
            </a:endParaRPr>
          </a:p>
        </p:txBody>
      </p:sp>
      <p:sp>
        <p:nvSpPr>
          <p:cNvPr id="2" name="Title 1"/>
          <p:cNvSpPr>
            <a:spLocks noGrp="1"/>
          </p:cNvSpPr>
          <p:nvPr>
            <p:ph type="title"/>
          </p:nvPr>
        </p:nvSpPr>
        <p:spPr/>
        <p:txBody>
          <a:bodyPr>
            <a:noAutofit/>
          </a:bodyPr>
          <a:lstStyle/>
          <a:p>
            <a:r>
              <a:rPr lang="en-US" sz="3600" dirty="0" smtClean="0"/>
              <a:t/>
            </a:r>
            <a:br>
              <a:rPr lang="en-US" sz="3600" dirty="0" smtClean="0"/>
            </a:br>
            <a:r>
              <a:rPr lang="en-US" sz="3600" dirty="0" smtClean="0">
                <a:solidFill>
                  <a:schemeClr val="bg1"/>
                </a:solidFill>
              </a:rPr>
              <a:t>Section 64415</a:t>
            </a:r>
            <a:br>
              <a:rPr lang="en-US" sz="3600" dirty="0" smtClean="0">
                <a:solidFill>
                  <a:schemeClr val="bg1"/>
                </a:solidFill>
              </a:rPr>
            </a:br>
            <a:r>
              <a:rPr lang="en-US" sz="3600" dirty="0" smtClean="0">
                <a:solidFill>
                  <a:schemeClr val="bg1"/>
                </a:solidFill>
              </a:rPr>
              <a:t>Laboratory and Personnel</a:t>
            </a:r>
            <a:br>
              <a:rPr lang="en-US" sz="3600" dirty="0" smtClean="0">
                <a:solidFill>
                  <a:schemeClr val="bg1"/>
                </a:solidFill>
              </a:rPr>
            </a:br>
            <a:endParaRPr lang="en-US" sz="3600" dirty="0">
              <a:solidFill>
                <a:schemeClr val="bg1"/>
              </a:solidFill>
            </a:endParaRPr>
          </a:p>
        </p:txBody>
      </p:sp>
      <p:cxnSp>
        <p:nvCxnSpPr>
          <p:cNvPr id="4" name="Straight Connector 3"/>
          <p:cNvCxnSpPr/>
          <p:nvPr/>
        </p:nvCxnSpPr>
        <p:spPr>
          <a:xfrm>
            <a:off x="1219200" y="35052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219200" y="43434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177915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buFont typeface="Arial" panose="020B0604020202020204" pitchFamily="34" charset="0"/>
              <a:buChar char="•"/>
            </a:pPr>
            <a:r>
              <a:rPr lang="en-US" dirty="0" smtClean="0">
                <a:solidFill>
                  <a:srgbClr val="FF0000"/>
                </a:solidFill>
              </a:rPr>
              <a:t>64650 – Change in Alterative </a:t>
            </a:r>
            <a:r>
              <a:rPr lang="en-US" i="1" dirty="0" smtClean="0">
                <a:solidFill>
                  <a:srgbClr val="FF0000"/>
                </a:solidFill>
              </a:rPr>
              <a:t>E. coli</a:t>
            </a:r>
            <a:r>
              <a:rPr lang="en-US" dirty="0" smtClean="0">
                <a:solidFill>
                  <a:srgbClr val="FF0000"/>
                </a:solidFill>
              </a:rPr>
              <a:t> Concentration to Trigger Crypto Monitoring to 100 </a:t>
            </a:r>
            <a:r>
              <a:rPr lang="en-US" i="1" dirty="0" smtClean="0">
                <a:solidFill>
                  <a:srgbClr val="FF0000"/>
                </a:solidFill>
              </a:rPr>
              <a:t>E. coli</a:t>
            </a:r>
            <a:r>
              <a:rPr lang="en-US" dirty="0" smtClean="0">
                <a:solidFill>
                  <a:srgbClr val="FF0000"/>
                </a:solidFill>
              </a:rPr>
              <a:t>/100mL for Both Lake/Reservoir and Flowing Stream Sources for Filtered Systems Serving Less Than 10,000 persons.</a:t>
            </a:r>
          </a:p>
          <a:p>
            <a:pPr>
              <a:buFont typeface="Arial" panose="020B0604020202020204" pitchFamily="34" charset="0"/>
              <a:buChar char="•"/>
            </a:pPr>
            <a:r>
              <a:rPr lang="en-US" dirty="0" smtClean="0">
                <a:solidFill>
                  <a:srgbClr val="FF0000"/>
                </a:solidFill>
              </a:rPr>
              <a:t>64652.5 – Replaces Requirement to Comply with the Total Coliform MCL with the </a:t>
            </a:r>
            <a:r>
              <a:rPr lang="en-US" i="1" dirty="0" smtClean="0">
                <a:solidFill>
                  <a:srgbClr val="FF0000"/>
                </a:solidFill>
              </a:rPr>
              <a:t>E. coli</a:t>
            </a:r>
            <a:r>
              <a:rPr lang="en-US" dirty="0" smtClean="0">
                <a:solidFill>
                  <a:srgbClr val="FF0000"/>
                </a:solidFill>
              </a:rPr>
              <a:t> MCL</a:t>
            </a:r>
          </a:p>
          <a:p>
            <a:pPr>
              <a:buFont typeface="Arial" panose="020B0604020202020204" pitchFamily="34" charset="0"/>
              <a:buChar char="•"/>
            </a:pPr>
            <a:r>
              <a:rPr lang="en-US" dirty="0" smtClean="0">
                <a:solidFill>
                  <a:srgbClr val="FF0000"/>
                </a:solidFill>
              </a:rPr>
              <a:t>64653 </a:t>
            </a:r>
            <a:r>
              <a:rPr lang="en-US" dirty="0">
                <a:solidFill>
                  <a:srgbClr val="FF0000"/>
                </a:solidFill>
              </a:rPr>
              <a:t>-  Replaces Requirement to Comply with the Total Coliform MCL with the </a:t>
            </a:r>
            <a:r>
              <a:rPr lang="en-US" i="1" dirty="0">
                <a:solidFill>
                  <a:srgbClr val="FF0000"/>
                </a:solidFill>
              </a:rPr>
              <a:t>E. coli</a:t>
            </a:r>
            <a:r>
              <a:rPr lang="en-US" dirty="0">
                <a:solidFill>
                  <a:srgbClr val="FF0000"/>
                </a:solidFill>
              </a:rPr>
              <a:t> </a:t>
            </a:r>
            <a:r>
              <a:rPr lang="en-US" dirty="0" smtClean="0">
                <a:solidFill>
                  <a:srgbClr val="FF0000"/>
                </a:solidFill>
              </a:rPr>
              <a:t>MCL for Slow Sand Filters</a:t>
            </a:r>
            <a:endParaRPr lang="en-US" dirty="0">
              <a:solidFill>
                <a:srgbClr val="FF0000"/>
              </a:solidFill>
            </a:endParaRPr>
          </a:p>
          <a:p>
            <a:pPr marL="0" indent="0">
              <a:buNone/>
            </a:pPr>
            <a:endParaRPr lang="en-US" dirty="0"/>
          </a:p>
        </p:txBody>
      </p:sp>
      <p:sp>
        <p:nvSpPr>
          <p:cNvPr id="6" name="Slide Number Placeholder 5"/>
          <p:cNvSpPr>
            <a:spLocks noGrp="1"/>
          </p:cNvSpPr>
          <p:nvPr>
            <p:ph type="sldNum" sz="quarter" idx="12"/>
          </p:nvPr>
        </p:nvSpPr>
        <p:spPr/>
        <p:txBody>
          <a:bodyPr/>
          <a:lstStyle/>
          <a:p>
            <a:fld id="{7FB9C470-7EC4-4C75-AF4B-7CDBDF44545F}" type="slidenum">
              <a:rPr lang="en-US" smtClean="0">
                <a:solidFill>
                  <a:srgbClr val="073E87"/>
                </a:solidFill>
              </a:rPr>
              <a:pPr/>
              <a:t>50</a:t>
            </a:fld>
            <a:endParaRPr lang="en-US" dirty="0">
              <a:solidFill>
                <a:srgbClr val="073E87"/>
              </a:solidFill>
            </a:endParaRPr>
          </a:p>
        </p:txBody>
      </p:sp>
      <p:sp>
        <p:nvSpPr>
          <p:cNvPr id="2" name="Title 1"/>
          <p:cNvSpPr>
            <a:spLocks noGrp="1"/>
          </p:cNvSpPr>
          <p:nvPr>
            <p:ph type="title"/>
          </p:nvPr>
        </p:nvSpPr>
        <p:spPr/>
        <p:txBody>
          <a:bodyPr>
            <a:normAutofit/>
          </a:bodyPr>
          <a:lstStyle/>
          <a:p>
            <a:r>
              <a:rPr lang="en-US" sz="3600" dirty="0" smtClean="0">
                <a:solidFill>
                  <a:schemeClr val="bg1"/>
                </a:solidFill>
              </a:rPr>
              <a:t>Surface Water Treatment</a:t>
            </a:r>
            <a:endParaRPr lang="en-US" sz="3600" dirty="0">
              <a:solidFill>
                <a:schemeClr val="bg1"/>
              </a:solidFill>
            </a:endParaRPr>
          </a:p>
        </p:txBody>
      </p:sp>
      <p:cxnSp>
        <p:nvCxnSpPr>
          <p:cNvPr id="5" name="Straight Connector 4"/>
          <p:cNvCxnSpPr/>
          <p:nvPr/>
        </p:nvCxnSpPr>
        <p:spPr>
          <a:xfrm>
            <a:off x="1219200" y="4064493"/>
            <a:ext cx="6858000" cy="0"/>
          </a:xfrm>
          <a:prstGeom prst="line">
            <a:avLst/>
          </a:prstGeom>
          <a:ln>
            <a:solidFill>
              <a:schemeClr val="accent1"/>
            </a:solidFill>
          </a:ln>
        </p:spPr>
        <p:style>
          <a:lnRef idx="2">
            <a:schemeClr val="dk1"/>
          </a:lnRef>
          <a:fillRef idx="0">
            <a:schemeClr val="dk1"/>
          </a:fillRef>
          <a:effectRef idx="1">
            <a:schemeClr val="dk1"/>
          </a:effectRef>
          <a:fontRef idx="minor">
            <a:schemeClr val="tx1"/>
          </a:fontRef>
        </p:style>
      </p:cxnSp>
      <p:cxnSp>
        <p:nvCxnSpPr>
          <p:cNvPr id="8" name="Straight Connector 7"/>
          <p:cNvCxnSpPr/>
          <p:nvPr/>
        </p:nvCxnSpPr>
        <p:spPr>
          <a:xfrm>
            <a:off x="1219200" y="4800600"/>
            <a:ext cx="6858000" cy="0"/>
          </a:xfrm>
          <a:prstGeom prst="line">
            <a:avLst/>
          </a:prstGeom>
          <a:ln>
            <a:solidFill>
              <a:schemeClr val="accent1"/>
            </a:solidFill>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83877750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p:txBody>
          <a:bodyPr/>
          <a:lstStyle/>
          <a:p>
            <a:fld id="{18F9DC77-FE0A-47B4-82A5-83C933C3AB41}" type="slidenum">
              <a:rPr lang="en-US" smtClean="0"/>
              <a:t>51</a:t>
            </a:fld>
            <a:endParaRPr lang="en-US" dirty="0"/>
          </a:p>
        </p:txBody>
      </p:sp>
      <p:sp>
        <p:nvSpPr>
          <p:cNvPr id="5" name="Oval 4"/>
          <p:cNvSpPr/>
          <p:nvPr/>
        </p:nvSpPr>
        <p:spPr>
          <a:xfrm>
            <a:off x="4800600" y="5638800"/>
            <a:ext cx="1524000" cy="228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7196660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8F9DC77-FE0A-47B4-82A5-83C933C3AB41}" type="slidenum">
              <a:rPr lang="en-US" smtClean="0"/>
              <a:t>52</a:t>
            </a:fld>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228600"/>
            <a:ext cx="13011150" cy="7315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Oval 2"/>
          <p:cNvSpPr/>
          <p:nvPr/>
        </p:nvSpPr>
        <p:spPr>
          <a:xfrm>
            <a:off x="1905000" y="5638800"/>
            <a:ext cx="4419600" cy="685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6209621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dirty="0" smtClean="0"/>
              <a:t>Questions &amp; Comments</a:t>
            </a:r>
            <a:endParaRPr lang="en-US" sz="5400" dirty="0"/>
          </a:p>
        </p:txBody>
      </p:sp>
      <p:sp>
        <p:nvSpPr>
          <p:cNvPr id="3" name="Subtitle 2"/>
          <p:cNvSpPr>
            <a:spLocks noGrp="1"/>
          </p:cNvSpPr>
          <p:nvPr>
            <p:ph type="subTitle" idx="1"/>
          </p:nvPr>
        </p:nvSpPr>
        <p:spPr>
          <a:xfrm>
            <a:off x="838200" y="3556001"/>
            <a:ext cx="7391400" cy="1473200"/>
          </a:xfrm>
        </p:spPr>
        <p:txBody>
          <a:bodyPr>
            <a:normAutofit/>
          </a:bodyPr>
          <a:lstStyle/>
          <a:p>
            <a:r>
              <a:rPr lang="en-US" sz="4400" dirty="0" smtClean="0">
                <a:solidFill>
                  <a:schemeClr val="tx1"/>
                </a:solidFill>
              </a:rPr>
              <a:t>RTCR@waterboards.ca.gov</a:t>
            </a:r>
            <a:endParaRPr lang="en-US" sz="4400" dirty="0">
              <a:solidFill>
                <a:schemeClr val="tx1"/>
              </a:solidFill>
            </a:endParaRPr>
          </a:p>
        </p:txBody>
      </p:sp>
    </p:spTree>
    <p:extLst>
      <p:ext uri="{BB962C8B-B14F-4D97-AF65-F5344CB8AC3E}">
        <p14:creationId xmlns:p14="http://schemas.microsoft.com/office/powerpoint/2010/main" val="8060458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2067" y="2362200"/>
            <a:ext cx="7408333" cy="3763963"/>
          </a:xfrm>
        </p:spPr>
        <p:txBody>
          <a:bodyPr>
            <a:normAutofit fontScale="92500" lnSpcReduction="10000"/>
          </a:bodyPr>
          <a:lstStyle/>
          <a:p>
            <a:pPr>
              <a:buFont typeface="Arial" panose="020B0604020202020204" pitchFamily="34" charset="0"/>
              <a:buChar char="•"/>
            </a:pPr>
            <a:r>
              <a:rPr lang="en-US" dirty="0" smtClean="0"/>
              <a:t>Other monitoring is required when:</a:t>
            </a:r>
          </a:p>
          <a:p>
            <a:pPr lvl="1">
              <a:buFont typeface="Courier New" panose="02070309020205020404" pitchFamily="49" charset="0"/>
              <a:buChar char="o"/>
            </a:pPr>
            <a:r>
              <a:rPr lang="en-US" dirty="0" smtClean="0"/>
              <a:t>Pressure loss to &lt;5 PSI and sample(s) collected must be representative</a:t>
            </a:r>
          </a:p>
          <a:p>
            <a:pPr lvl="1">
              <a:buFont typeface="Courier New" panose="02070309020205020404" pitchFamily="49" charset="0"/>
              <a:buChar char="o"/>
            </a:pPr>
            <a:r>
              <a:rPr lang="en-US" dirty="0" smtClean="0">
                <a:solidFill>
                  <a:srgbClr val="FF0000"/>
                </a:solidFill>
              </a:rPr>
              <a:t>Continuously disinfected public water system using groundwater (not GWUDI) collect at least one (1) raw water sample per quarter</a:t>
            </a:r>
          </a:p>
          <a:p>
            <a:pPr>
              <a:buFont typeface="Arial" panose="020B0604020202020204" pitchFamily="34" charset="0"/>
              <a:buChar char="•"/>
            </a:pPr>
            <a:r>
              <a:rPr lang="en-US" dirty="0" smtClean="0">
                <a:solidFill>
                  <a:srgbClr val="FF0000"/>
                </a:solidFill>
              </a:rPr>
              <a:t>Non-certified water operators, sampling training documentation required to be on file</a:t>
            </a:r>
          </a:p>
          <a:p>
            <a:pPr>
              <a:buFont typeface="Arial" panose="020B0604020202020204" pitchFamily="34" charset="0"/>
              <a:buChar char="•"/>
            </a:pPr>
            <a:r>
              <a:rPr lang="en-US" dirty="0" smtClean="0">
                <a:solidFill>
                  <a:srgbClr val="FF0000"/>
                </a:solidFill>
              </a:rPr>
              <a:t>Plans, procedures, and requests must be made in writing to the State Board/LPA and include basis  and supporting documentation</a:t>
            </a:r>
          </a:p>
          <a:p>
            <a:pPr>
              <a:buFont typeface="Wingdings" panose="05000000000000000000" pitchFamily="2" charset="2"/>
              <a:buChar char="§"/>
            </a:pPr>
            <a:endParaRPr lang="en-US" dirty="0"/>
          </a:p>
        </p:txBody>
      </p:sp>
      <p:sp>
        <p:nvSpPr>
          <p:cNvPr id="6" name="Slide Number Placeholder 5"/>
          <p:cNvSpPr>
            <a:spLocks noGrp="1"/>
          </p:cNvSpPr>
          <p:nvPr>
            <p:ph type="sldNum" sz="quarter" idx="12"/>
          </p:nvPr>
        </p:nvSpPr>
        <p:spPr/>
        <p:txBody>
          <a:bodyPr/>
          <a:lstStyle/>
          <a:p>
            <a:fld id="{7FB9C470-7EC4-4C75-AF4B-7CDBDF44545F}" type="slidenum">
              <a:rPr lang="en-US" smtClean="0">
                <a:solidFill>
                  <a:srgbClr val="073E87"/>
                </a:solidFill>
              </a:rPr>
              <a:pPr/>
              <a:t>6</a:t>
            </a:fld>
            <a:endParaRPr lang="en-US" dirty="0">
              <a:solidFill>
                <a:srgbClr val="073E87"/>
              </a:solidFill>
            </a:endParaRPr>
          </a:p>
        </p:txBody>
      </p:sp>
      <p:sp>
        <p:nvSpPr>
          <p:cNvPr id="2" name="Title 1"/>
          <p:cNvSpPr>
            <a:spLocks noGrp="1"/>
          </p:cNvSpPr>
          <p:nvPr>
            <p:ph type="title"/>
          </p:nvPr>
        </p:nvSpPr>
        <p:spPr/>
        <p:txBody>
          <a:bodyPr>
            <a:noAutofit/>
          </a:bodyPr>
          <a:lstStyle/>
          <a:p>
            <a:r>
              <a:rPr lang="en-US" sz="3600" dirty="0" smtClean="0">
                <a:solidFill>
                  <a:schemeClr val="bg1"/>
                </a:solidFill>
              </a:rPr>
              <a:t>Section 64421 </a:t>
            </a:r>
            <a:br>
              <a:rPr lang="en-US" sz="3600" dirty="0" smtClean="0">
                <a:solidFill>
                  <a:schemeClr val="bg1"/>
                </a:solidFill>
              </a:rPr>
            </a:br>
            <a:r>
              <a:rPr lang="en-US" sz="3600" dirty="0" smtClean="0">
                <a:solidFill>
                  <a:schemeClr val="bg1"/>
                </a:solidFill>
              </a:rPr>
              <a:t>General Requirements</a:t>
            </a:r>
            <a:endParaRPr lang="en-US" sz="3600" dirty="0">
              <a:solidFill>
                <a:schemeClr val="bg1"/>
              </a:solidFill>
            </a:endParaRPr>
          </a:p>
        </p:txBody>
      </p:sp>
      <p:cxnSp>
        <p:nvCxnSpPr>
          <p:cNvPr id="4" name="Straight Connector 3"/>
          <p:cNvCxnSpPr/>
          <p:nvPr/>
        </p:nvCxnSpPr>
        <p:spPr>
          <a:xfrm>
            <a:off x="1524000" y="3352800"/>
            <a:ext cx="647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219200" y="4191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219200" y="495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23069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buFont typeface="Arial" panose="020B0604020202020204" pitchFamily="34" charset="0"/>
              <a:buChar char="•"/>
            </a:pPr>
            <a:r>
              <a:rPr lang="en-US" dirty="0" smtClean="0">
                <a:solidFill>
                  <a:srgbClr val="FF0000"/>
                </a:solidFill>
              </a:rPr>
              <a:t>New Bacteriological Sample Siting Plans  (BSSP) are required to be developed &amp; submitted to the State Board/LPA 3 months after the RTCR effective date for review &amp; approval</a:t>
            </a:r>
          </a:p>
          <a:p>
            <a:pPr lvl="1">
              <a:buFont typeface="Courier New" panose="02070309020205020404" pitchFamily="49" charset="0"/>
              <a:buChar char="o"/>
            </a:pPr>
            <a:r>
              <a:rPr lang="en-US" dirty="0" smtClean="0"/>
              <a:t>BSSP must include:</a:t>
            </a:r>
          </a:p>
          <a:p>
            <a:pPr lvl="2">
              <a:spcAft>
                <a:spcPts val="300"/>
              </a:spcAft>
              <a:buFont typeface="Wingdings" panose="05000000000000000000" pitchFamily="2" charset="2"/>
              <a:buChar char="§"/>
            </a:pPr>
            <a:r>
              <a:rPr lang="en-US" dirty="0" smtClean="0"/>
              <a:t>Physical location of ROU, REP, &amp; GWR sample points</a:t>
            </a:r>
          </a:p>
          <a:p>
            <a:pPr lvl="2">
              <a:buFont typeface="Wingdings" panose="05000000000000000000" pitchFamily="2" charset="2"/>
              <a:buChar char="§"/>
            </a:pPr>
            <a:r>
              <a:rPr lang="en-US" dirty="0" smtClean="0"/>
              <a:t>ROU/REP sample sites representative of distribution system (including pressure zones, water source(s), and/or reservoir</a:t>
            </a:r>
          </a:p>
          <a:p>
            <a:pPr lvl="1">
              <a:buFont typeface="Courier New" panose="02070309020205020404" pitchFamily="49" charset="0"/>
              <a:buChar char="o"/>
            </a:pPr>
            <a:r>
              <a:rPr lang="en-US" dirty="0" smtClean="0"/>
              <a:t>ROU samples can be rotated, if the number of BSSP sites exceeds the monthly sampling requirement</a:t>
            </a:r>
            <a:endParaRPr lang="en-US" dirty="0"/>
          </a:p>
          <a:p>
            <a:pPr lvl="2">
              <a:buFont typeface="Wingdings" panose="05000000000000000000" pitchFamily="2" charset="2"/>
              <a:buChar char="§"/>
            </a:pPr>
            <a:endParaRPr lang="en-US" dirty="0" smtClean="0"/>
          </a:p>
          <a:p>
            <a:pPr lvl="2">
              <a:buFont typeface="Wingdings" panose="05000000000000000000" pitchFamily="2" charset="2"/>
              <a:buChar char="§"/>
            </a:pPr>
            <a:endParaRPr lang="en-US" dirty="0" smtClean="0"/>
          </a:p>
          <a:p>
            <a:pPr>
              <a:buFont typeface="Wingdings" panose="05000000000000000000" pitchFamily="2" charset="2"/>
              <a:buChar char="§"/>
            </a:pPr>
            <a:endParaRPr lang="en-US" dirty="0" smtClean="0"/>
          </a:p>
        </p:txBody>
      </p:sp>
      <p:sp>
        <p:nvSpPr>
          <p:cNvPr id="8" name="Slide Number Placeholder 7"/>
          <p:cNvSpPr>
            <a:spLocks noGrp="1"/>
          </p:cNvSpPr>
          <p:nvPr>
            <p:ph type="sldNum" sz="quarter" idx="12"/>
          </p:nvPr>
        </p:nvSpPr>
        <p:spPr/>
        <p:txBody>
          <a:bodyPr/>
          <a:lstStyle/>
          <a:p>
            <a:fld id="{7FB9C470-7EC4-4C75-AF4B-7CDBDF44545F}" type="slidenum">
              <a:rPr lang="en-US" smtClean="0">
                <a:solidFill>
                  <a:srgbClr val="073E87"/>
                </a:solidFill>
              </a:rPr>
              <a:pPr/>
              <a:t>7</a:t>
            </a:fld>
            <a:endParaRPr lang="en-US" dirty="0">
              <a:solidFill>
                <a:srgbClr val="073E87"/>
              </a:solidFill>
            </a:endParaRPr>
          </a:p>
        </p:txBody>
      </p:sp>
      <p:sp>
        <p:nvSpPr>
          <p:cNvPr id="2" name="Title 1"/>
          <p:cNvSpPr>
            <a:spLocks noGrp="1"/>
          </p:cNvSpPr>
          <p:nvPr>
            <p:ph type="title"/>
          </p:nvPr>
        </p:nvSpPr>
        <p:spPr/>
        <p:txBody>
          <a:bodyPr>
            <a:noAutofit/>
          </a:bodyPr>
          <a:lstStyle/>
          <a:p>
            <a:r>
              <a:rPr lang="en-US" sz="3600" dirty="0" smtClean="0">
                <a:solidFill>
                  <a:schemeClr val="bg1"/>
                </a:solidFill>
              </a:rPr>
              <a:t>Section 64422</a:t>
            </a:r>
            <a:br>
              <a:rPr lang="en-US" sz="3600" dirty="0" smtClean="0">
                <a:solidFill>
                  <a:schemeClr val="bg1"/>
                </a:solidFill>
              </a:rPr>
            </a:br>
            <a:r>
              <a:rPr lang="en-US" sz="3600" dirty="0" smtClean="0">
                <a:solidFill>
                  <a:schemeClr val="bg1"/>
                </a:solidFill>
              </a:rPr>
              <a:t>Bacteriological Sample Siting Plan</a:t>
            </a:r>
            <a:endParaRPr lang="en-US" sz="3600" dirty="0">
              <a:solidFill>
                <a:schemeClr val="bg1"/>
              </a:solidFill>
            </a:endParaRPr>
          </a:p>
        </p:txBody>
      </p:sp>
      <p:cxnSp>
        <p:nvCxnSpPr>
          <p:cNvPr id="4" name="Straight Connector 3"/>
          <p:cNvCxnSpPr/>
          <p:nvPr/>
        </p:nvCxnSpPr>
        <p:spPr>
          <a:xfrm>
            <a:off x="1828800" y="4648200"/>
            <a:ext cx="6096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219200" y="3962400"/>
            <a:ext cx="66294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828800" y="5257800"/>
            <a:ext cx="60960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75549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2067" y="2362200"/>
            <a:ext cx="7408333" cy="3763963"/>
          </a:xfrm>
        </p:spPr>
        <p:txBody>
          <a:bodyPr>
            <a:normAutofit/>
          </a:bodyPr>
          <a:lstStyle/>
          <a:p>
            <a:pPr>
              <a:buFont typeface="Arial" panose="020B0604020202020204" pitchFamily="34" charset="0"/>
              <a:buChar char="•"/>
            </a:pPr>
            <a:r>
              <a:rPr lang="en-US" dirty="0" smtClean="0">
                <a:solidFill>
                  <a:srgbClr val="FF0000"/>
                </a:solidFill>
              </a:rPr>
              <a:t>Sampling must be done in accordance with approved</a:t>
            </a:r>
            <a:r>
              <a:rPr lang="en-US" dirty="0" smtClean="0"/>
              <a:t> </a:t>
            </a:r>
            <a:r>
              <a:rPr lang="en-US" dirty="0" smtClean="0">
                <a:solidFill>
                  <a:srgbClr val="FF0000"/>
                </a:solidFill>
              </a:rPr>
              <a:t>BSSP by the State Board/LPA</a:t>
            </a:r>
            <a:endParaRPr lang="en-US" dirty="0" smtClean="0"/>
          </a:p>
          <a:p>
            <a:pPr>
              <a:buFont typeface="Arial" panose="020B0604020202020204" pitchFamily="34" charset="0"/>
              <a:buChar char="•"/>
            </a:pPr>
            <a:r>
              <a:rPr lang="en-US" dirty="0" smtClean="0"/>
              <a:t>Updated BSSP is required:</a:t>
            </a:r>
          </a:p>
          <a:p>
            <a:pPr lvl="1">
              <a:buFont typeface="Courier New" panose="02070309020205020404" pitchFamily="49" charset="0"/>
              <a:buChar char="o"/>
            </a:pPr>
            <a:r>
              <a:rPr lang="en-US" dirty="0" smtClean="0"/>
              <a:t>At least once every 10 years</a:t>
            </a:r>
          </a:p>
          <a:p>
            <a:pPr lvl="1">
              <a:buFont typeface="Courier New" panose="02070309020205020404" pitchFamily="49" charset="0"/>
              <a:buChar char="o"/>
            </a:pPr>
            <a:r>
              <a:rPr lang="en-US" dirty="0" smtClean="0">
                <a:solidFill>
                  <a:srgbClr val="FF0000"/>
                </a:solidFill>
              </a:rPr>
              <a:t>Within 30 days when the PWS or State Board/LPA determines the BSSP is no longer representative of PWS</a:t>
            </a:r>
          </a:p>
          <a:p>
            <a:pPr lvl="1">
              <a:buFont typeface="Courier New" panose="02070309020205020404" pitchFamily="49" charset="0"/>
              <a:buChar char="o"/>
            </a:pPr>
            <a:r>
              <a:rPr lang="en-US" dirty="0" smtClean="0">
                <a:solidFill>
                  <a:srgbClr val="FF0000"/>
                </a:solidFill>
              </a:rPr>
              <a:t>Within 30 days when the PWS determines an alternate location or the standard operating procedure for repeat sites or dual purpose sample sites need revisions.</a:t>
            </a:r>
          </a:p>
          <a:p>
            <a:pPr lvl="2">
              <a:buFont typeface="Wingdings" panose="05000000000000000000" pitchFamily="2" charset="2"/>
              <a:buChar char="§"/>
            </a:pPr>
            <a:endParaRPr lang="en-US" dirty="0" smtClean="0"/>
          </a:p>
          <a:p>
            <a:pPr>
              <a:buFont typeface="Wingdings" panose="05000000000000000000" pitchFamily="2" charset="2"/>
              <a:buChar char="§"/>
            </a:pPr>
            <a:endParaRPr lang="en-US" dirty="0" smtClean="0"/>
          </a:p>
        </p:txBody>
      </p:sp>
      <p:sp>
        <p:nvSpPr>
          <p:cNvPr id="6" name="Slide Number Placeholder 5"/>
          <p:cNvSpPr>
            <a:spLocks noGrp="1"/>
          </p:cNvSpPr>
          <p:nvPr>
            <p:ph type="sldNum" sz="quarter" idx="12"/>
          </p:nvPr>
        </p:nvSpPr>
        <p:spPr/>
        <p:txBody>
          <a:bodyPr/>
          <a:lstStyle/>
          <a:p>
            <a:fld id="{7FB9C470-7EC4-4C75-AF4B-7CDBDF44545F}" type="slidenum">
              <a:rPr lang="en-US" smtClean="0">
                <a:solidFill>
                  <a:srgbClr val="073E87"/>
                </a:solidFill>
              </a:rPr>
              <a:pPr/>
              <a:t>8</a:t>
            </a:fld>
            <a:endParaRPr lang="en-US" dirty="0">
              <a:solidFill>
                <a:srgbClr val="073E87"/>
              </a:solidFill>
            </a:endParaRPr>
          </a:p>
        </p:txBody>
      </p:sp>
      <p:sp>
        <p:nvSpPr>
          <p:cNvPr id="2" name="Title 1"/>
          <p:cNvSpPr>
            <a:spLocks noGrp="1"/>
          </p:cNvSpPr>
          <p:nvPr>
            <p:ph type="title"/>
          </p:nvPr>
        </p:nvSpPr>
        <p:spPr/>
        <p:txBody>
          <a:bodyPr>
            <a:normAutofit fontScale="90000"/>
          </a:bodyPr>
          <a:lstStyle/>
          <a:p>
            <a:r>
              <a:rPr lang="en-US" sz="4000" dirty="0" smtClean="0"/>
              <a:t/>
            </a:r>
            <a:br>
              <a:rPr lang="en-US" sz="4000" dirty="0" smtClean="0"/>
            </a:br>
            <a:r>
              <a:rPr lang="en-US" sz="4000" dirty="0" smtClean="0"/>
              <a:t>Section 64422</a:t>
            </a:r>
            <a:br>
              <a:rPr lang="en-US" sz="4000" dirty="0" smtClean="0"/>
            </a:br>
            <a:r>
              <a:rPr lang="en-US" sz="4000" dirty="0">
                <a:solidFill>
                  <a:schemeClr val="bg1"/>
                </a:solidFill>
              </a:rPr>
              <a:t>Bacteriological</a:t>
            </a:r>
            <a:r>
              <a:rPr lang="en-US" sz="4000" dirty="0" smtClean="0"/>
              <a:t> Sample Siting Plan </a:t>
            </a:r>
            <a:r>
              <a:rPr lang="en-US" sz="4000" dirty="0"/>
              <a:t>(con’t)</a:t>
            </a:r>
            <a:r>
              <a:rPr lang="en-US" sz="4000" b="1" dirty="0" smtClean="0"/>
              <a:t/>
            </a:r>
            <a:br>
              <a:rPr lang="en-US" sz="4000" b="1" dirty="0" smtClean="0"/>
            </a:br>
            <a:endParaRPr lang="en-US" b="1" dirty="0"/>
          </a:p>
        </p:txBody>
      </p:sp>
      <p:cxnSp>
        <p:nvCxnSpPr>
          <p:cNvPr id="5" name="Straight Connector 4"/>
          <p:cNvCxnSpPr/>
          <p:nvPr/>
        </p:nvCxnSpPr>
        <p:spPr>
          <a:xfrm>
            <a:off x="1258780" y="3200400"/>
            <a:ext cx="689462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467590" y="4724400"/>
            <a:ext cx="660961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467590" y="4038600"/>
            <a:ext cx="660961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829848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8F9DC77-FE0A-47B4-82A5-83C933C3AB41}" type="slidenum">
              <a:rPr lang="en-US" smtClean="0"/>
              <a:t>9</a:t>
            </a:fld>
            <a:endParaRPr lang="en-US" dirty="0"/>
          </a:p>
        </p:txBody>
      </p:sp>
      <p:sp>
        <p:nvSpPr>
          <p:cNvPr id="2" name="Title 1"/>
          <p:cNvSpPr>
            <a:spLocks noGrp="1"/>
          </p:cNvSpPr>
          <p:nvPr>
            <p:ph type="title"/>
          </p:nvPr>
        </p:nvSpPr>
        <p:spPr>
          <a:xfrm>
            <a:off x="457200" y="76200"/>
            <a:ext cx="8229600" cy="1143000"/>
          </a:xfrm>
        </p:spPr>
        <p:txBody>
          <a:bodyPr>
            <a:normAutofit/>
          </a:bodyPr>
          <a:lstStyle/>
          <a:p>
            <a:r>
              <a:rPr lang="en-US" sz="3600" dirty="0" smtClean="0"/>
              <a:t>Section 64423 - Routine Sampling</a:t>
            </a:r>
            <a:br>
              <a:rPr lang="en-US" sz="3600" dirty="0" smtClean="0"/>
            </a:br>
            <a:r>
              <a:rPr lang="en-US" sz="2400" u="sng" dirty="0" smtClean="0"/>
              <a:t>Regulatory Summary Chart</a:t>
            </a:r>
            <a:endParaRPr lang="en-US" sz="2400" u="sng" dirty="0"/>
          </a:p>
        </p:txBody>
      </p:sp>
      <p:graphicFrame>
        <p:nvGraphicFramePr>
          <p:cNvPr id="11" name="Object 10"/>
          <p:cNvGraphicFramePr>
            <a:graphicFrameLocks noChangeAspect="1"/>
          </p:cNvGraphicFramePr>
          <p:nvPr>
            <p:extLst>
              <p:ext uri="{D42A27DB-BD31-4B8C-83A1-F6EECF244321}">
                <p14:modId xmlns:p14="http://schemas.microsoft.com/office/powerpoint/2010/main" val="338362850"/>
              </p:ext>
            </p:extLst>
          </p:nvPr>
        </p:nvGraphicFramePr>
        <p:xfrm>
          <a:off x="381000" y="1219200"/>
          <a:ext cx="8382000" cy="4876800"/>
        </p:xfrm>
        <a:graphic>
          <a:graphicData uri="http://schemas.openxmlformats.org/presentationml/2006/ole">
            <mc:AlternateContent xmlns:mc="http://schemas.openxmlformats.org/markup-compatibility/2006">
              <mc:Choice xmlns:v="urn:schemas-microsoft-com:vml" Requires="v">
                <p:oleObj spid="_x0000_s1102" name="Worksheet" r:id="rId3" imgW="7696281" imgH="4533884" progId="Excel.Sheet.12">
                  <p:embed/>
                </p:oleObj>
              </mc:Choice>
              <mc:Fallback>
                <p:oleObj name="Worksheet" r:id="rId3" imgW="7696281" imgH="4533884" progId="Excel.Sheet.12">
                  <p:embed/>
                  <p:pic>
                    <p:nvPicPr>
                      <p:cNvPr id="0" name=""/>
                      <p:cNvPicPr/>
                      <p:nvPr/>
                    </p:nvPicPr>
                    <p:blipFill>
                      <a:blip r:embed="rId4"/>
                      <a:stretch>
                        <a:fillRect/>
                      </a:stretch>
                    </p:blipFill>
                    <p:spPr>
                      <a:xfrm>
                        <a:off x="381000" y="1219200"/>
                        <a:ext cx="8382000" cy="4876800"/>
                      </a:xfrm>
                      <a:prstGeom prst="rect">
                        <a:avLst/>
                      </a:prstGeom>
                    </p:spPr>
                  </p:pic>
                </p:oleObj>
              </mc:Fallback>
            </mc:AlternateContent>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3879310781"/>
              </p:ext>
            </p:extLst>
          </p:nvPr>
        </p:nvGraphicFramePr>
        <p:xfrm>
          <a:off x="1524000" y="6324600"/>
          <a:ext cx="5943600" cy="228600"/>
        </p:xfrm>
        <a:graphic>
          <a:graphicData uri="http://schemas.openxmlformats.org/drawingml/2006/table">
            <a:tbl>
              <a:tblPr/>
              <a:tblGrid>
                <a:gridCol w="5943600"/>
              </a:tblGrid>
              <a:tr h="228600">
                <a:tc>
                  <a:txBody>
                    <a:bodyPr/>
                    <a:lstStyle/>
                    <a:p>
                      <a:pPr algn="l" fontAlgn="t"/>
                      <a:r>
                        <a:rPr lang="en-US" sz="1100" b="1" i="0" u="none" strike="noStrike" dirty="0">
                          <a:solidFill>
                            <a:srgbClr val="000000"/>
                          </a:solidFill>
                          <a:effectLst/>
                          <a:latin typeface="Calibri"/>
                        </a:rPr>
                        <a:t>Orange cells = State </a:t>
                      </a:r>
                      <a:r>
                        <a:rPr lang="en-US" sz="1100" b="1" i="0" u="none" strike="noStrike" dirty="0" smtClean="0">
                          <a:solidFill>
                            <a:srgbClr val="000000"/>
                          </a:solidFill>
                          <a:effectLst/>
                          <a:latin typeface="Calibri"/>
                        </a:rPr>
                        <a:t>RTCR </a:t>
                      </a:r>
                      <a:r>
                        <a:rPr lang="en-US" sz="1100" b="1" i="0" u="none" strike="noStrike" dirty="0">
                          <a:solidFill>
                            <a:srgbClr val="000000"/>
                          </a:solidFill>
                          <a:effectLst/>
                          <a:latin typeface="Calibri"/>
                        </a:rPr>
                        <a:t>- PROPOSED more stringent than </a:t>
                      </a:r>
                      <a:r>
                        <a:rPr lang="en-US" sz="1100" b="1" i="0" u="none" strike="noStrike" dirty="0" smtClean="0">
                          <a:solidFill>
                            <a:srgbClr val="000000"/>
                          </a:solidFill>
                          <a:effectLst/>
                          <a:latin typeface="Calibri"/>
                        </a:rPr>
                        <a:t>corresponding</a:t>
                      </a:r>
                      <a:r>
                        <a:rPr lang="en-US" sz="1100" b="1" i="0" u="none" strike="noStrike" baseline="0" dirty="0" smtClean="0">
                          <a:solidFill>
                            <a:srgbClr val="000000"/>
                          </a:solidFill>
                          <a:effectLst/>
                          <a:latin typeface="Calibri"/>
                        </a:rPr>
                        <a:t> </a:t>
                      </a:r>
                      <a:r>
                        <a:rPr lang="en-US" sz="1100" b="1" i="0" u="none" strike="noStrike" dirty="0" smtClean="0">
                          <a:solidFill>
                            <a:srgbClr val="000000"/>
                          </a:solidFill>
                          <a:effectLst/>
                          <a:latin typeface="Calibri"/>
                        </a:rPr>
                        <a:t>federal RTCR </a:t>
                      </a:r>
                      <a:r>
                        <a:rPr lang="en-US" sz="1100" b="1" i="0" u="none" strike="noStrike" dirty="0">
                          <a:solidFill>
                            <a:srgbClr val="000000"/>
                          </a:solidFill>
                          <a:effectLst/>
                          <a:latin typeface="Calibri"/>
                        </a:rPr>
                        <a:t>requirements.</a:t>
                      </a:r>
                    </a:p>
                  </a:txBody>
                  <a:tcPr marL="7620" marR="7620" marT="7620" marB="0">
                    <a:lnL w="12700" cap="flat" cmpd="sng" algn="ctr">
                      <a:solidFill>
                        <a:srgbClr val="000000"/>
                      </a:solidFill>
                      <a:prstDash val="solid"/>
                      <a:round/>
                      <a:headEnd type="none" w="med" len="med"/>
                      <a:tailEnd type="none" w="med" len="med"/>
                    </a:lnL>
                    <a:lnR>
                      <a:noFill/>
                    </a:lnR>
                    <a:lnT>
                      <a:noFill/>
                    </a:lnT>
                    <a:lnB>
                      <a:noFill/>
                    </a:lnB>
                    <a:solidFill>
                      <a:srgbClr val="FFC000"/>
                    </a:solidFill>
                  </a:tcPr>
                </a:tc>
              </a:tr>
            </a:tbl>
          </a:graphicData>
        </a:graphic>
      </p:graphicFrame>
    </p:spTree>
    <p:extLst>
      <p:ext uri="{BB962C8B-B14F-4D97-AF65-F5344CB8AC3E}">
        <p14:creationId xmlns:p14="http://schemas.microsoft.com/office/powerpoint/2010/main" val="23968292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2102</TotalTime>
  <Words>3380</Words>
  <Application>Microsoft Office PowerPoint</Application>
  <PresentationFormat>On-screen Show (4:3)</PresentationFormat>
  <Paragraphs>362</Paragraphs>
  <Slides>53</Slides>
  <Notes>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53</vt:i4>
      </vt:variant>
    </vt:vector>
  </HeadingPairs>
  <TitlesOfParts>
    <vt:vector size="55" baseType="lpstr">
      <vt:lpstr>Waveform</vt:lpstr>
      <vt:lpstr>Worksheet</vt:lpstr>
      <vt:lpstr>DRAFT REVISED TOTAL COLIFORM REGULATIONS</vt:lpstr>
      <vt:lpstr>PowerPoint Presentation</vt:lpstr>
      <vt:lpstr>Acronym Definitions</vt:lpstr>
      <vt:lpstr>Sections 64400 &amp; 64401</vt:lpstr>
      <vt:lpstr> Section 64415 Laboratory and Personnel </vt:lpstr>
      <vt:lpstr>Section 64421  General Requirements</vt:lpstr>
      <vt:lpstr>Section 64422 Bacteriological Sample Siting Plan</vt:lpstr>
      <vt:lpstr> Section 64422 Bacteriological Sample Siting Plan (con’t) </vt:lpstr>
      <vt:lpstr>Section 64423 - Routine Sampling Regulatory Summary Chart</vt:lpstr>
      <vt:lpstr>Section 64423 - Routine Sampling Number of Samples &amp; Frequency</vt:lpstr>
      <vt:lpstr>Section 64423 - Routine Sampling Special Conditions of the RTCR</vt:lpstr>
      <vt:lpstr>Section 64423.1 Sample Analysis and Reporting</vt:lpstr>
      <vt:lpstr>Section 64423.1 Sample Analysis and Reporting </vt:lpstr>
      <vt:lpstr>Section 64423.1 Sample Analysis and Reporting E. coli Routine Sample M&amp;R</vt:lpstr>
      <vt:lpstr>Section 64424 Repeat Sampling</vt:lpstr>
      <vt:lpstr>Section 64424 Repeat Sampling</vt:lpstr>
      <vt:lpstr>Section 64424 Repeat Sampling </vt:lpstr>
      <vt:lpstr>Section 64424 Repeat Sampling </vt:lpstr>
      <vt:lpstr>Section 64425 Sample Invalidation </vt:lpstr>
      <vt:lpstr>Section 64425 Sample Invalidation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Section 64426.7 Coliform Treatment Technique Triggers</vt:lpstr>
      <vt:lpstr>Section 64426.7 Coliform Treatment Technique Triggers</vt:lpstr>
      <vt:lpstr>Section 64426.7 Coliform Treatment Technique Triggers</vt:lpstr>
      <vt:lpstr>Section 64426.8 Level 1 and 2 Assessments</vt:lpstr>
      <vt:lpstr>Section 64426.8 Level 1 and 2 Assessments</vt:lpstr>
      <vt:lpstr>Section 64426.8 Level 1 and 2 Assessments</vt:lpstr>
      <vt:lpstr>Section 64426.8 Level 1 and 2 Assessments</vt:lpstr>
      <vt:lpstr>Section 64426.8 Level 1 and 2 Assessments</vt:lpstr>
      <vt:lpstr>Section 64426.9 Seasonal Systems Start Up Plan</vt:lpstr>
      <vt:lpstr>Section 64426.9 Seasonal Systems Alternative Start Up Plan</vt:lpstr>
      <vt:lpstr>Section 64426.9 Seasonal Systems Start Up and Shutdown</vt:lpstr>
      <vt:lpstr>Section 64427 Disinfectant Residual Monitoring and Reporting</vt:lpstr>
      <vt:lpstr>Section 64430 Ground Water Rule Section</vt:lpstr>
      <vt:lpstr>Section 64447 - Best Available Technology Microbiological Contamination</vt:lpstr>
      <vt:lpstr>Section 64447 - Best Available Technology Microbiological Contamination</vt:lpstr>
      <vt:lpstr>Notification of Customers &amp; State Board/LPA</vt:lpstr>
      <vt:lpstr>Notification of Customers &amp;  State Board/LPA</vt:lpstr>
      <vt:lpstr>Section 64465 Public Notice and Content  and Format</vt:lpstr>
      <vt:lpstr>Section 64465 Public Notice and Content  and Format</vt:lpstr>
      <vt:lpstr>Section 64470 Recordingkeeping</vt:lpstr>
      <vt:lpstr>Section 64481  Content of Consumer Confidence Report</vt:lpstr>
      <vt:lpstr>Section 64481  Content of Consumer Confidence Report</vt:lpstr>
      <vt:lpstr>Surface Water Treatment</vt:lpstr>
      <vt:lpstr>PowerPoint Presentation</vt:lpstr>
      <vt:lpstr>PowerPoint Presentation</vt:lpstr>
      <vt:lpstr>Questions &amp; Comments</vt:lpstr>
    </vt:vector>
  </TitlesOfParts>
  <Company>SWRCB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Routine Sampling</dc:title>
  <dc:creator>Pacheco, Marco@Waterboards</dc:creator>
  <cp:lastModifiedBy>Burton, Bruce@Waterboards</cp:lastModifiedBy>
  <cp:revision>109</cp:revision>
  <cp:lastPrinted>2017-03-28T20:54:20Z</cp:lastPrinted>
  <dcterms:created xsi:type="dcterms:W3CDTF">2017-01-24T17:20:21Z</dcterms:created>
  <dcterms:modified xsi:type="dcterms:W3CDTF">2017-03-28T20:55:46Z</dcterms:modified>
</cp:coreProperties>
</file>