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3"/>
  </p:notesMasterIdLst>
  <p:sldIdLst>
    <p:sldId id="256" r:id="rId2"/>
    <p:sldId id="1417" r:id="rId3"/>
    <p:sldId id="1564" r:id="rId4"/>
    <p:sldId id="1524" r:id="rId5"/>
    <p:sldId id="1541" r:id="rId6"/>
    <p:sldId id="1322" r:id="rId7"/>
    <p:sldId id="1496" r:id="rId8"/>
    <p:sldId id="293" r:id="rId9"/>
    <p:sldId id="1562" r:id="rId10"/>
    <p:sldId id="1127" r:id="rId11"/>
    <p:sldId id="1522" r:id="rId12"/>
    <p:sldId id="1583" r:id="rId13"/>
    <p:sldId id="1511" r:id="rId14"/>
    <p:sldId id="1528" r:id="rId15"/>
    <p:sldId id="1385" r:id="rId16"/>
    <p:sldId id="874" r:id="rId17"/>
    <p:sldId id="1559" r:id="rId18"/>
    <p:sldId id="1560" r:id="rId19"/>
    <p:sldId id="1561" r:id="rId20"/>
    <p:sldId id="1563" r:id="rId21"/>
    <p:sldId id="1567" r:id="rId22"/>
    <p:sldId id="1161" r:id="rId23"/>
    <p:sldId id="954" r:id="rId24"/>
    <p:sldId id="1565" r:id="rId25"/>
    <p:sldId id="1566" r:id="rId26"/>
    <p:sldId id="1568" r:id="rId27"/>
    <p:sldId id="1401" r:id="rId28"/>
    <p:sldId id="1569" r:id="rId29"/>
    <p:sldId id="1410" r:id="rId30"/>
    <p:sldId id="1570" r:id="rId31"/>
    <p:sldId id="1423" r:id="rId32"/>
    <p:sldId id="1571" r:id="rId33"/>
    <p:sldId id="1453" r:id="rId34"/>
    <p:sldId id="1572" r:id="rId35"/>
    <p:sldId id="1456" r:id="rId36"/>
    <p:sldId id="1574" r:id="rId37"/>
    <p:sldId id="1459" r:id="rId38"/>
    <p:sldId id="1575" r:id="rId39"/>
    <p:sldId id="1576" r:id="rId40"/>
    <p:sldId id="1577" r:id="rId41"/>
    <p:sldId id="1578" r:id="rId42"/>
    <p:sldId id="1579" r:id="rId43"/>
    <p:sldId id="1580" r:id="rId44"/>
    <p:sldId id="1581" r:id="rId45"/>
    <p:sldId id="1582" r:id="rId46"/>
    <p:sldId id="1154" r:id="rId47"/>
    <p:sldId id="1155" r:id="rId48"/>
    <p:sldId id="1129" r:id="rId49"/>
    <p:sldId id="1148" r:id="rId50"/>
    <p:sldId id="1156" r:id="rId51"/>
    <p:sldId id="1157" r:id="rId52"/>
  </p:sldIdLst>
  <p:sldSz cx="12192000" cy="6858000"/>
  <p:notesSz cx="7010400" cy="92964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FF"/>
    <a:srgbClr val="5B9BD5"/>
    <a:srgbClr val="3399FF"/>
    <a:srgbClr val="33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4347" autoAdjust="0"/>
  </p:normalViewPr>
  <p:slideViewPr>
    <p:cSldViewPr snapToGrid="0">
      <p:cViewPr varScale="1">
        <p:scale>
          <a:sx n="107" d="100"/>
          <a:sy n="107" d="100"/>
        </p:scale>
        <p:origin x="714" y="11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2334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F:\JarTest\Jar%20Test%20ADA\Jar%20Test%20PowerPoint%20ADA\MillertonNewTownCl2Decay1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F:\JarTest\Jar%20Test%20ADA\Jar%20Test%20PowerPoint%20ADA\MillertonNewTownCl2Decay1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none" baseline="0">
                <a:solidFill>
                  <a:schemeClr val="lt1">
                    <a:lumMod val="8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sz="1600">
                <a:latin typeface="Arial" panose="020B0604020202020204" pitchFamily="34" charset="0"/>
                <a:cs typeface="Arial" panose="020B0604020202020204" pitchFamily="34" charset="0"/>
              </a:rPr>
              <a:t>Source Water %UVA Reduction (NaOCl = 2 mg/L Spiked)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none" baseline="0">
              <a:solidFill>
                <a:schemeClr val="lt1">
                  <a:lumMod val="8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22225" cap="rnd">
              <a:solidFill>
                <a:schemeClr val="accent1"/>
              </a:solidFill>
            </a:ln>
            <a:effectLst>
              <a:glow rad="139700">
                <a:schemeClr val="accent1">
                  <a:satMod val="175000"/>
                  <a:alpha val="14000"/>
                </a:schemeClr>
              </a:glow>
            </a:effectLst>
          </c:spPr>
          <c:marker>
            <c:symbol val="circle"/>
            <c:size val="3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>
                <a:glow rad="63500">
                  <a:schemeClr val="accent1">
                    <a:satMod val="175000"/>
                    <a:alpha val="25000"/>
                  </a:schemeClr>
                </a:glow>
              </a:effectLst>
            </c:spPr>
          </c:marker>
          <c:xVal>
            <c:numRef>
              <c:f>Sheet2!$B$4:$B$9</c:f>
              <c:numCache>
                <c:formatCode>General</c:formatCode>
                <c:ptCount val="6"/>
                <c:pt idx="0">
                  <c:v>0</c:v>
                </c:pt>
                <c:pt idx="1">
                  <c:v>5</c:v>
                </c:pt>
                <c:pt idx="2">
                  <c:v>12</c:v>
                </c:pt>
                <c:pt idx="3">
                  <c:v>24</c:v>
                </c:pt>
                <c:pt idx="4">
                  <c:v>40</c:v>
                </c:pt>
                <c:pt idx="5">
                  <c:v>60</c:v>
                </c:pt>
              </c:numCache>
            </c:numRef>
          </c:xVal>
          <c:yVal>
            <c:numRef>
              <c:f>Sheet2!$D$4:$D$9</c:f>
              <c:numCache>
                <c:formatCode>0.0%</c:formatCode>
                <c:ptCount val="6"/>
                <c:pt idx="0" formatCode="General">
                  <c:v>0</c:v>
                </c:pt>
                <c:pt idx="1">
                  <c:v>0.1063829787234042</c:v>
                </c:pt>
                <c:pt idx="2">
                  <c:v>0.14893617021276595</c:v>
                </c:pt>
                <c:pt idx="3">
                  <c:v>0.1702127659574468</c:v>
                </c:pt>
                <c:pt idx="4">
                  <c:v>0.14893617021276595</c:v>
                </c:pt>
                <c:pt idx="5">
                  <c:v>0.1702127659574468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A7E2-4A9A-8749-4D41C509D4A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02867071"/>
        <c:axId val="302867487"/>
      </c:scatterChart>
      <c:valAx>
        <c:axId val="302867071"/>
        <c:scaling>
          <c:orientation val="minMax"/>
          <c:max val="60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65000"/>
                  <a:lumOff val="35000"/>
                  <a:alpha val="7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lt1">
                        <a:lumMod val="7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sz="1400">
                    <a:latin typeface="Arial" panose="020B0604020202020204" pitchFamily="34" charset="0"/>
                    <a:cs typeface="Arial" panose="020B0604020202020204" pitchFamily="34" charset="0"/>
                  </a:rPr>
                  <a:t>Hold Time (Minutes)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chemeClr val="lt1">
                      <a:lumMod val="7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lt1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302867487"/>
        <c:crosses val="autoZero"/>
        <c:crossBetween val="midCat"/>
        <c:majorUnit val="4"/>
      </c:valAx>
      <c:valAx>
        <c:axId val="30286748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65000"/>
                  <a:lumOff val="35000"/>
                  <a:alpha val="7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lt1">
                        <a:lumMod val="7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sz="1600">
                    <a:latin typeface="Arial" panose="020B0604020202020204" pitchFamily="34" charset="0"/>
                    <a:cs typeface="Arial" panose="020B0604020202020204" pitchFamily="34" charset="0"/>
                  </a:rPr>
                  <a:t>%UVA Reduction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1" i="0" u="none" strike="noStrike" kern="1200" baseline="0">
                  <a:solidFill>
                    <a:schemeClr val="lt1">
                      <a:lumMod val="7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0%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lt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lt1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302867071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dk1">
        <a:lumMod val="75000"/>
        <a:lumOff val="25000"/>
      </a:schemeClr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/>
              <a:t>Chlorine Residual Over Time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v>SWT 8809: 1.8 mg/L, UVA: 0.032/cm</c:v>
          </c:tx>
          <c:spPr>
            <a:ln w="9525" cap="rnd">
              <a:solidFill>
                <a:schemeClr val="accent1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circle"/>
            <c:size val="6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 w="9525" cap="rnd">
                <a:solidFill>
                  <a:schemeClr val="accent1"/>
                </a:solidFill>
                <a:round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marker>
          <c:dLbls>
            <c:dLbl>
              <c:idx val="0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499-466B-9AE1-25574FBF2985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499-466B-9AE1-25574FBF2985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499-466B-9AE1-25574FBF2985}"/>
                </c:ext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499-466B-9AE1-25574FBF2985}"/>
                </c:ext>
              </c:extLst>
            </c:dLbl>
            <c:dLbl>
              <c:idx val="1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499-466B-9AE1-25574FBF2985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499-466B-9AE1-25574FBF2985}"/>
                </c:ext>
              </c:extLst>
            </c:dLbl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lt1">
                        <a:lumMod val="7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xVal>
            <c:numRef>
              <c:f>Decay!$A$4:$A$18</c:f>
              <c:numCache>
                <c:formatCode>0.00</c:formatCode>
                <c:ptCount val="15"/>
                <c:pt idx="0" formatCode="General">
                  <c:v>0</c:v>
                </c:pt>
                <c:pt idx="1">
                  <c:v>1.1458333333333333</c:v>
                </c:pt>
                <c:pt idx="2">
                  <c:v>2.1666666666666665</c:v>
                </c:pt>
                <c:pt idx="3">
                  <c:v>3.1875</c:v>
                </c:pt>
                <c:pt idx="4">
                  <c:v>4.1875</c:v>
                </c:pt>
                <c:pt idx="5">
                  <c:v>5.1875</c:v>
                </c:pt>
                <c:pt idx="6">
                  <c:v>6.1875</c:v>
                </c:pt>
                <c:pt idx="7">
                  <c:v>7.1875</c:v>
                </c:pt>
                <c:pt idx="8">
                  <c:v>8.1875</c:v>
                </c:pt>
                <c:pt idx="9">
                  <c:v>11.1875</c:v>
                </c:pt>
                <c:pt idx="10">
                  <c:v>18.729166666666668</c:v>
                </c:pt>
                <c:pt idx="11">
                  <c:v>21.208333333333332</c:v>
                </c:pt>
                <c:pt idx="12">
                  <c:v>24.208333333333332</c:v>
                </c:pt>
                <c:pt idx="13">
                  <c:v>26.1875</c:v>
                </c:pt>
                <c:pt idx="14">
                  <c:v>27.8125</c:v>
                </c:pt>
              </c:numCache>
            </c:numRef>
          </c:xVal>
          <c:yVal>
            <c:numRef>
              <c:f>Decay!$C$4:$C$18</c:f>
              <c:numCache>
                <c:formatCode>General</c:formatCode>
                <c:ptCount val="15"/>
                <c:pt idx="0">
                  <c:v>1.84</c:v>
                </c:pt>
                <c:pt idx="1">
                  <c:v>0.96</c:v>
                </c:pt>
                <c:pt idx="2">
                  <c:v>0.81</c:v>
                </c:pt>
                <c:pt idx="3">
                  <c:v>0.66</c:v>
                </c:pt>
                <c:pt idx="4">
                  <c:v>0.57999999999999996</c:v>
                </c:pt>
                <c:pt idx="5">
                  <c:v>0.5</c:v>
                </c:pt>
                <c:pt idx="6">
                  <c:v>0.38</c:v>
                </c:pt>
                <c:pt idx="7">
                  <c:v>0.26</c:v>
                </c:pt>
                <c:pt idx="8">
                  <c:v>0.2</c:v>
                </c:pt>
                <c:pt idx="9">
                  <c:v>0.09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6-9499-466B-9AE1-25574FBF2985}"/>
            </c:ext>
          </c:extLst>
        </c:ser>
        <c:ser>
          <c:idx val="1"/>
          <c:order val="1"/>
          <c:tx>
            <c:v>CTC-00011: 15 mg/L, SWT 8809: 2.8 mg/L, UVA: 0.017/cm</c:v>
          </c:tx>
          <c:spPr>
            <a:ln w="9525" cap="rnd">
              <a:solidFill>
                <a:schemeClr val="accent2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circle"/>
            <c:size val="6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 w="9525" cap="rnd">
                <a:solidFill>
                  <a:schemeClr val="accent2"/>
                </a:solidFill>
                <a:round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marker>
          <c:dLbls>
            <c:dLbl>
              <c:idx val="0"/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499-466B-9AE1-25574FBF2985}"/>
                </c:ext>
              </c:extLst>
            </c:dLbl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lt1">
                        <a:lumMod val="7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xVal>
            <c:numRef>
              <c:f>Decay!$A$4:$A$18</c:f>
              <c:numCache>
                <c:formatCode>0.00</c:formatCode>
                <c:ptCount val="15"/>
                <c:pt idx="0" formatCode="General">
                  <c:v>0</c:v>
                </c:pt>
                <c:pt idx="1">
                  <c:v>1.1458333333333333</c:v>
                </c:pt>
                <c:pt idx="2">
                  <c:v>2.1666666666666665</c:v>
                </c:pt>
                <c:pt idx="3">
                  <c:v>3.1875</c:v>
                </c:pt>
                <c:pt idx="4">
                  <c:v>4.1875</c:v>
                </c:pt>
                <c:pt idx="5">
                  <c:v>5.1875</c:v>
                </c:pt>
                <c:pt idx="6">
                  <c:v>6.1875</c:v>
                </c:pt>
                <c:pt idx="7">
                  <c:v>7.1875</c:v>
                </c:pt>
                <c:pt idx="8">
                  <c:v>8.1875</c:v>
                </c:pt>
                <c:pt idx="9">
                  <c:v>11.1875</c:v>
                </c:pt>
                <c:pt idx="10">
                  <c:v>18.729166666666668</c:v>
                </c:pt>
                <c:pt idx="11">
                  <c:v>21.208333333333332</c:v>
                </c:pt>
                <c:pt idx="12">
                  <c:v>24.208333333333332</c:v>
                </c:pt>
                <c:pt idx="13">
                  <c:v>26.1875</c:v>
                </c:pt>
                <c:pt idx="14">
                  <c:v>27.8125</c:v>
                </c:pt>
              </c:numCache>
            </c:numRef>
          </c:xVal>
          <c:yVal>
            <c:numRef>
              <c:f>Decay!$D$4:$D$18</c:f>
              <c:numCache>
                <c:formatCode>General</c:formatCode>
                <c:ptCount val="15"/>
                <c:pt idx="0">
                  <c:v>1.91</c:v>
                </c:pt>
                <c:pt idx="1">
                  <c:v>1.42</c:v>
                </c:pt>
                <c:pt idx="2">
                  <c:v>1.25</c:v>
                </c:pt>
                <c:pt idx="3">
                  <c:v>1.1399999999999999</c:v>
                </c:pt>
                <c:pt idx="4">
                  <c:v>1.04</c:v>
                </c:pt>
                <c:pt idx="5">
                  <c:v>0.95</c:v>
                </c:pt>
                <c:pt idx="6">
                  <c:v>0.86</c:v>
                </c:pt>
                <c:pt idx="7">
                  <c:v>0.8</c:v>
                </c:pt>
                <c:pt idx="8">
                  <c:v>0.74</c:v>
                </c:pt>
                <c:pt idx="9">
                  <c:v>0.61</c:v>
                </c:pt>
                <c:pt idx="10">
                  <c:v>0.37</c:v>
                </c:pt>
                <c:pt idx="11">
                  <c:v>0.28999999999999998</c:v>
                </c:pt>
                <c:pt idx="12">
                  <c:v>0.22</c:v>
                </c:pt>
                <c:pt idx="13">
                  <c:v>0.18</c:v>
                </c:pt>
                <c:pt idx="14">
                  <c:v>0.14000000000000001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8-9499-466B-9AE1-25574FBF2985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axId val="1100124272"/>
        <c:axId val="1100124688"/>
      </c:scatterChart>
      <c:valAx>
        <c:axId val="1100124272"/>
        <c:scaling>
          <c:orientation val="minMax"/>
          <c:max val="28"/>
        </c:scaling>
        <c:delete val="0"/>
        <c:axPos val="b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cap="none" baseline="0">
                    <a:solidFill>
                      <a:schemeClr val="lt1">
                        <a:lumMod val="7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sz="1200" cap="none" baseline="0"/>
                  <a:t>Days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1" i="0" u="none" strike="noStrike" kern="1200" cap="none" baseline="0">
                  <a:solidFill>
                    <a:schemeClr val="lt1">
                      <a:lumMod val="7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lt1">
                <a:lumMod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lt1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100124688"/>
        <c:crosses val="autoZero"/>
        <c:crossBetween val="midCat"/>
        <c:majorUnit val="1"/>
      </c:valAx>
      <c:valAx>
        <c:axId val="1100124688"/>
        <c:scaling>
          <c:orientation val="minMax"/>
          <c:max val="2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cap="none" baseline="0">
                    <a:solidFill>
                      <a:schemeClr val="lt1">
                        <a:lumMod val="7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sz="1200" cap="none" baseline="0"/>
                  <a:t>Chlorine Residual (mg/L)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1" i="0" u="none" strike="noStrike" kern="1200" cap="none" baseline="0">
                  <a:solidFill>
                    <a:schemeClr val="lt1">
                      <a:lumMod val="7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#,##0.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lt1">
                <a:lumMod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lt1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100124272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lt1">
                  <a:lumMod val="7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5">
  <cs:axisTitle>
    <cs:lnRef idx="0"/>
    <cs:fillRef idx="0"/>
    <cs:effectRef idx="0"/>
    <cs:fontRef idx="minor">
      <a:schemeClr val="lt1">
        <a:lumMod val="75000"/>
      </a:schemeClr>
    </cs:fontRef>
    <cs:defRPr sz="900" b="1" kern="1200"/>
  </cs:axisTitle>
  <cs:categoryAxis>
    <cs:lnRef idx="0"/>
    <cs:fillRef idx="0"/>
    <cs:effectRef idx="0"/>
    <cs:fontRef idx="minor">
      <a:schemeClr val="lt1">
        <a:lumMod val="7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>
        <a:lumMod val="75000"/>
      </a:schemeClr>
    </cs:fontRef>
    <cs:defRPr sz="900" kern="1200"/>
  </cs:dataLabel>
  <cs:dataLabelCallout>
    <cs:lnRef idx="0"/>
    <cs:fillRef idx="0"/>
    <cs:effectRef idx="0"/>
    <cs:fontRef idx="minor">
      <a:schemeClr val="lt1">
        <a:lumMod val="15000"/>
        <a:lumOff val="85000"/>
      </a:schemeClr>
    </cs:fontRef>
    <cs:spPr>
      <a:solidFill>
        <a:schemeClr val="dk1">
          <a:lumMod val="65000"/>
          <a:lumOff val="35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3D>
  <cs:dataPointLine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22225" cap="rnd">
        <a:solidFill>
          <a:schemeClr val="phClr"/>
        </a:solidFill>
      </a:ln>
      <a:effectLst>
        <a:glow rad="139700">
          <a:schemeClr val="phClr">
            <a:satMod val="175000"/>
            <a:alpha val="14000"/>
          </a:schemeClr>
        </a:glow>
      </a:effectLst>
    </cs:spPr>
  </cs:dataPointLine>
  <cs:dataPointMarker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lumMod val="60000"/>
          <a:lumOff val="40000"/>
        </a:schemeClr>
      </a:solidFill>
      <a:effectLst>
        <a:glow rad="63500">
          <a:schemeClr val="phClr">
            <a:satMod val="175000"/>
            <a:alpha val="25000"/>
          </a:schemeClr>
        </a:glow>
      </a:effectLst>
    </cs:spPr>
  </cs:dataPointMarker>
  <cs:dataPointMarkerLayout symbol="circle" size="3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75000"/>
      </a:schemeClr>
    </cs:fontRef>
    <cs:spPr>
      <a:ln w="9525">
        <a:solidFill>
          <a:schemeClr val="dk1">
            <a:lumMod val="50000"/>
            <a:lumOff val="50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7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dk1">
            <a:lumMod val="65000"/>
            <a:lumOff val="35000"/>
            <a:alpha val="7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dk1">
            <a:lumMod val="65000"/>
            <a:lumOff val="35000"/>
            <a:alpha val="2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leaderLine>
  <cs:legend>
    <cs:lnRef idx="0"/>
    <cs:fillRef idx="0"/>
    <cs:effectRef idx="0"/>
    <cs:fontRef idx="minor">
      <a:schemeClr val="lt1">
        <a:lumMod val="7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lt1">
        <a:lumMod val="7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85000"/>
      </a:schemeClr>
    </cs:fontRef>
    <cs:defRPr sz="1400" b="1" kern="1200" cap="none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25400" cap="rnd">
        <a:solidFill>
          <a:schemeClr val="phClr">
            <a:alpha val="50000"/>
          </a:schemeClr>
        </a:solidFill>
      </a:ln>
    </cs:spPr>
  </cs:trendline>
  <cs:trendlineLabel>
    <cs:lnRef idx="0"/>
    <cs:fillRef idx="0"/>
    <cs:effectRef idx="0"/>
    <cs:fontRef idx="minor">
      <a:schemeClr val="lt1">
        <a:lumMod val="7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85000"/>
        </a:schemeClr>
      </a:solidFill>
      <a:ln w="9525">
        <a:solidFill>
          <a:schemeClr val="dk1">
            <a:lumMod val="50000"/>
          </a:schemeClr>
        </a:solidFill>
        <a:round/>
      </a:ln>
    </cs:spPr>
  </cs:upBar>
  <cs:valueAxis>
    <cs:lnRef idx="0"/>
    <cs:fillRef idx="0"/>
    <cs:effectRef idx="0"/>
    <cs:fontRef idx="minor">
      <a:schemeClr val="lt1">
        <a:lumMod val="75000"/>
      </a:schemeClr>
    </cs:fontRef>
    <cs:spPr>
      <a:ln w="9525" cap="flat" cmpd="sng" algn="ctr">
        <a:solidFill>
          <a:schemeClr val="lt1">
            <a:lumMod val="50000"/>
          </a:schemeClr>
        </a:solidFill>
        <a:round/>
      </a:ln>
    </cs:spPr>
    <cs:defRPr sz="900" kern="1200"/>
    <cs:bodyPr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48">
  <cs:axisTitle>
    <cs:lnRef idx="0"/>
    <cs:fillRef idx="0"/>
    <cs:effectRef idx="0"/>
    <cs:fontRef idx="minor">
      <a:schemeClr val="lt1">
        <a:lumMod val="7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75000"/>
      </a:schemeClr>
    </cs:fontRef>
    <cs:spPr>
      <a:ln w="9525" cap="flat" cmpd="sng" algn="ctr">
        <a:solidFill>
          <a:schemeClr val="lt1">
            <a:lumMod val="50000"/>
          </a:schemeClr>
        </a:solidFill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7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7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7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75000"/>
      </a:schemeClr>
    </cs:fontRef>
    <cs:spPr>
      <a:ln w="9525" cap="flat" cmpd="sng" algn="ctr">
        <a:solidFill>
          <a:schemeClr val="lt1">
            <a:lumMod val="50000"/>
          </a:schemeClr>
        </a:solidFill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lt1">
        <a:lumMod val="7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75000"/>
      </a:schemeClr>
    </cs:fontRef>
    <cs:spPr>
      <a:ln w="9525" cap="flat" cmpd="sng" algn="ctr">
        <a:solidFill>
          <a:schemeClr val="lt1">
            <a:lumMod val="50000"/>
          </a:schemeClr>
        </a:solidFill>
      </a:ln>
    </cs:spPr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1EFBF0F-E7FD-484D-BBA2-910229994995}" type="datetimeFigureOut">
              <a:rPr lang="en-US" smtClean="0"/>
              <a:t>8/10/2021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E3150F4-05B9-4F1A-A748-0CB3DFC0AE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6004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3150F4-05B9-4F1A-A748-0CB3DFC0AEB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0010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3150F4-05B9-4F1A-A748-0CB3DFC0AEB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2442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3150F4-05B9-4F1A-A748-0CB3DFC0AEB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1287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3150F4-05B9-4F1A-A748-0CB3DFC0AEB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6822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3150F4-05B9-4F1A-A748-0CB3DFC0AEB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0810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3150F4-05B9-4F1A-A748-0CB3DFC0AEB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7223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3150F4-05B9-4F1A-A748-0CB3DFC0AEB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3807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3150F4-05B9-4F1A-A748-0CB3DFC0AEBD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1510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3150F4-05B9-4F1A-A748-0CB3DFC0AEBD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4050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8/10/2021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2013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8/10/2021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4492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8/10/2021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1178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8/10/2021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807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8/10/2021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433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8/10/2021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6671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8/10/2021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6142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8/10/2021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4492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8/10/2021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2721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8/10/2021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1644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8/10/2021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7656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5FF843-9FE6-4ADA-8A19-21F1FE062163}" type="datetimeFigureOut">
              <a:rPr lang="en-US" smtClean="0"/>
              <a:t>8/10/2021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30011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s://www.sigmaaldrich.com/united-states.html" TargetMode="External"/><Relationship Id="rId1" Type="http://schemas.openxmlformats.org/officeDocument/2006/relationships/slideLayout" Target="../slideLayouts/slideLayout9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9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hyperlink" Target="mailto:Guy.Schott@waterboards.ca.gov" TargetMode="External"/><Relationship Id="rId2" Type="http://schemas.openxmlformats.org/officeDocument/2006/relationships/hyperlink" Target="https://www.waterboards.ca.gov/drinking_water/programs/districts/mendocino_district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svg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mailto:Greg.niekarz@bws.works" TargetMode="Externa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Rectangle 120">
            <a:extLst>
              <a:ext uri="{FF2B5EF4-FFF2-40B4-BE49-F238E27FC236}">
                <a16:creationId xmlns:a16="http://schemas.microsoft.com/office/drawing/2014/main" id="{86295E7F-EA66-480B-B001-C8BE7CD619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0040" y="4892040"/>
            <a:ext cx="11548872" cy="1645920"/>
          </a:xfrm>
          <a:prstGeom prst="rect">
            <a:avLst/>
          </a:prstGeom>
          <a:solidFill>
            <a:srgbClr val="262626"/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8686" y="5091762"/>
            <a:ext cx="7484787" cy="1264588"/>
          </a:xfrm>
        </p:spPr>
        <p:txBody>
          <a:bodyPr anchor="ctr">
            <a:noAutofit/>
          </a:bodyPr>
          <a:lstStyle/>
          <a:p>
            <a:pPr algn="r"/>
            <a:r>
              <a:rPr lang="en-US" sz="2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FCSA #34 Millerton New Town</a:t>
            </a:r>
            <a:br>
              <a:rPr lang="en-US" sz="2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CA1000484</a:t>
            </a:r>
            <a:br>
              <a:rPr lang="en-US" sz="2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Fresno County</a:t>
            </a:r>
            <a:br>
              <a:rPr lang="en-US" sz="2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 Test</a:t>
            </a:r>
          </a:p>
        </p:txBody>
      </p:sp>
      <p:sp>
        <p:nvSpPr>
          <p:cNvPr id="3" name="Subtitle 2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602119" y="5091763"/>
            <a:ext cx="2871195" cy="1264587"/>
          </a:xfrm>
        </p:spPr>
        <p:txBody>
          <a:bodyPr anchor="ctr">
            <a:normAutofit/>
          </a:bodyPr>
          <a:lstStyle/>
          <a:p>
            <a:pPr algn="l"/>
            <a:r>
              <a:rPr lang="en-US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Guy Schott, P.E.</a:t>
            </a:r>
          </a:p>
          <a:p>
            <a:pPr algn="l"/>
            <a:r>
              <a:rPr lang="en-US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May 20, 2021</a:t>
            </a:r>
          </a:p>
        </p:txBody>
      </p:sp>
      <p:pic>
        <p:nvPicPr>
          <p:cNvPr id="7" name="Picture 6" descr="An image containing four 1-liter jars at the end of 5-minute flocculation (20 RPM) duration.">
            <a:extLst>
              <a:ext uri="{FF2B5EF4-FFF2-40B4-BE49-F238E27FC236}">
                <a16:creationId xmlns:a16="http://schemas.microsoft.com/office/drawing/2014/main" id="{7050688E-B85B-4BB0-8572-E50C59E8954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 b="6331"/>
          <a:stretch/>
        </p:blipFill>
        <p:spPr>
          <a:xfrm>
            <a:off x="320040" y="320040"/>
            <a:ext cx="11548872" cy="4462272"/>
          </a:xfrm>
          <a:prstGeom prst="rect">
            <a:avLst/>
          </a:prstGeom>
        </p:spPr>
      </p:pic>
      <p:cxnSp>
        <p:nvCxnSpPr>
          <p:cNvPr id="123" name="Straight Connector 122">
            <a:extLst>
              <a:ext uri="{FF2B5EF4-FFF2-40B4-BE49-F238E27FC236}">
                <a16:creationId xmlns:a16="http://schemas.microsoft.com/office/drawing/2014/main" id="{E126E481-B945-4179-BD79-05E96E9B29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55723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BC889B-6ECE-40A2-8645-ED7792B372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Coagulant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2CC044-A346-4767-A2C4-8EF853C40C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3741" y="1825625"/>
            <a:ext cx="10780059" cy="435133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Unless stated otherwise, all coagulant doses are reported as Product (100% strength).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Aluminum Sulfate doses are reported as hydrated Al</a:t>
            </a:r>
            <a:r>
              <a:rPr lang="en-US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(SO</a:t>
            </a:r>
            <a:r>
              <a:rPr lang="en-US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*14.3H</a:t>
            </a:r>
            <a:r>
              <a:rPr lang="en-US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0.</a:t>
            </a: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Preparation of coagulant stock solutions are generally 1.0 and/or 0.1 percent strength using 100 and/or 200 mL volumetric flasks.</a:t>
            </a:r>
          </a:p>
          <a:p>
            <a:pPr marL="0" indent="0">
              <a:buNone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Finnpipette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F2 variable volume pipette, capacity 100-1000 micro liters is used for stock solution preparation and coagulant aid jar test dosing.</a:t>
            </a:r>
          </a:p>
          <a:p>
            <a:pPr marL="0" indent="0">
              <a:buNone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Finnpipette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F2 variable volume pipette, capacity 0.5-5 mL is used for primary coagulant jar test dosing.</a:t>
            </a:r>
          </a:p>
        </p:txBody>
      </p:sp>
    </p:spTree>
    <p:extLst>
      <p:ext uri="{BB962C8B-B14F-4D97-AF65-F5344CB8AC3E}">
        <p14:creationId xmlns:p14="http://schemas.microsoft.com/office/powerpoint/2010/main" val="8923577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837" y="118720"/>
            <a:ext cx="11914906" cy="1578105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FCSA #34 Millerton New Town: </a:t>
            </a:r>
            <a:r>
              <a:rPr lang="en-US" sz="3600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Source: Millerton Lake </a:t>
            </a:r>
            <a:br>
              <a:rPr lang="en-US" sz="3600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Summary of Plant Coagulant/Dose Jar vs. Optimum Dose and Coagulants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67042274"/>
              </p:ext>
            </p:extLst>
          </p:nvPr>
        </p:nvGraphicFramePr>
        <p:xfrm>
          <a:off x="110835" y="1819127"/>
          <a:ext cx="11644388" cy="22860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087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80141">
                  <a:extLst>
                    <a:ext uri="{9D8B030D-6E8A-4147-A177-3AD203B41FA5}">
                      <a16:colId xmlns:a16="http://schemas.microsoft.com/office/drawing/2014/main" val="292442534"/>
                    </a:ext>
                  </a:extLst>
                </a:gridCol>
                <a:gridCol w="1766573">
                  <a:extLst>
                    <a:ext uri="{9D8B030D-6E8A-4147-A177-3AD203B41FA5}">
                      <a16:colId xmlns:a16="http://schemas.microsoft.com/office/drawing/2014/main" val="2177115877"/>
                    </a:ext>
                  </a:extLst>
                </a:gridCol>
                <a:gridCol w="154414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59491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782550">
                  <a:extLst>
                    <a:ext uri="{9D8B030D-6E8A-4147-A177-3AD203B41FA5}">
                      <a16:colId xmlns:a16="http://schemas.microsoft.com/office/drawing/2014/main" val="718132139"/>
                    </a:ext>
                  </a:extLst>
                </a:gridCol>
                <a:gridCol w="2267283">
                  <a:extLst>
                    <a:ext uri="{9D8B030D-6E8A-4147-A177-3AD203B41FA5}">
                      <a16:colId xmlns:a16="http://schemas.microsoft.com/office/drawing/2014/main" val="1694726046"/>
                    </a:ext>
                  </a:extLst>
                </a:gridCol>
              </a:tblGrid>
              <a:tr h="377057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Jar#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CTC-00011</a:t>
                      </a:r>
                    </a:p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SWT 8809</a:t>
                      </a:r>
                    </a:p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UVA/cm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%UVA </a:t>
                      </a:r>
                    </a:p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Reduction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1.8</a:t>
                      </a:r>
                    </a:p>
                  </a:txBody>
                  <a:tcPr marL="5582" marR="5582" marT="5582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0.09</a:t>
                      </a:r>
                    </a:p>
                  </a:txBody>
                  <a:tcPr marL="5582" marR="5582" marT="5582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92.7</a:t>
                      </a:r>
                    </a:p>
                  </a:txBody>
                  <a:tcPr marL="5582" marR="5582" marT="5582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0.032</a:t>
                      </a:r>
                    </a:p>
                  </a:txBody>
                  <a:tcPr marL="5582" marR="5582" marT="5582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30.4</a:t>
                      </a:r>
                    </a:p>
                  </a:txBody>
                  <a:tcPr marL="5582" marR="5582" marT="5582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vs.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582" marR="5582" marT="5582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82" marR="5582" marT="5582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82" marR="5582" marT="5582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82" marR="5582" marT="5582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82" marR="5582" marT="5582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582" marR="5582" marT="5582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61739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94.3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0.025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45.7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95.9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0.017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63.0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4D74C496-FEDF-4763-A2DF-48CF31DE54EA}"/>
              </a:ext>
            </a:extLst>
          </p:cNvPr>
          <p:cNvSpPr txBox="1"/>
          <p:nvPr/>
        </p:nvSpPr>
        <p:spPr>
          <a:xfrm>
            <a:off x="110836" y="4760536"/>
            <a:ext cx="1153317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Note: </a:t>
            </a:r>
            <a:r>
              <a:rPr lang="en-US" sz="2400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 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– due to poor filterability and floc interference of %UVT/UVA measurements, results are based on water filtered through a 0.6 um absolute Isopore membrane as opposed to a 1.2 um absolute Isopore membrane that is used for the filterability and UVT/UVA analysis. </a:t>
            </a:r>
          </a:p>
        </p:txBody>
      </p:sp>
    </p:spTree>
    <p:extLst>
      <p:ext uri="{BB962C8B-B14F-4D97-AF65-F5344CB8AC3E}">
        <p14:creationId xmlns:p14="http://schemas.microsoft.com/office/powerpoint/2010/main" val="13693207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63CE42-7E09-42A3-AFBC-794A39F912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91090"/>
            <a:ext cx="10515599" cy="93268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2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%UVA Reduction via Source Water Chlorination</a:t>
            </a:r>
          </a:p>
        </p:txBody>
      </p:sp>
      <p:graphicFrame>
        <p:nvGraphicFramePr>
          <p:cNvPr id="3" name="Chart 2" descr="Chart of source %UVA reduction.">
            <a:extLst>
              <a:ext uri="{FF2B5EF4-FFF2-40B4-BE49-F238E27FC236}">
                <a16:creationId xmlns:a16="http://schemas.microsoft.com/office/drawing/2014/main" id="{5EC4D7E7-15F0-4F90-8F51-DF36F9E0B31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39794575"/>
              </p:ext>
            </p:extLst>
          </p:nvPr>
        </p:nvGraphicFramePr>
        <p:xfrm>
          <a:off x="838200" y="1451728"/>
          <a:ext cx="10515599" cy="51151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75779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7" name="Rectangle 56">
            <a:extLst>
              <a:ext uri="{FF2B5EF4-FFF2-40B4-BE49-F238E27FC236}">
                <a16:creationId xmlns:a16="http://schemas.microsoft.com/office/drawing/2014/main" id="{53F29798-D584-4792-9B62-3F5F5C36D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4D5A24A-F333-40BB-AA68-47C4E27CCD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4805"/>
            <a:ext cx="10515600" cy="946411"/>
          </a:xfrm>
        </p:spPr>
        <p:txBody>
          <a:bodyPr anchor="ctr">
            <a:normAutofit fontScale="90000"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Jar Test – Filtrate Water Spiked with 2.2 mg/L NaOCl</a:t>
            </a:r>
            <a:b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Plant Coagulant Dose vs. Optimum Dose and Coagulant</a:t>
            </a:r>
          </a:p>
        </p:txBody>
      </p:sp>
      <p:graphicFrame>
        <p:nvGraphicFramePr>
          <p:cNvPr id="5" name="Chart 4" descr="Image of Chart&#10;">
            <a:extLst>
              <a:ext uri="{FF2B5EF4-FFF2-40B4-BE49-F238E27FC236}">
                <a16:creationId xmlns:a16="http://schemas.microsoft.com/office/drawing/2014/main" id="{9359E209-69C8-4B5D-BB1C-68936618A3C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37764589"/>
              </p:ext>
            </p:extLst>
          </p:nvPr>
        </p:nvGraphicFramePr>
        <p:xfrm>
          <a:off x="841253" y="1316021"/>
          <a:ext cx="10512547" cy="49797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A7617409-F759-4AEF-AA6B-EF00FFC0C4CA}"/>
              </a:ext>
            </a:extLst>
          </p:cNvPr>
          <p:cNvSpPr txBox="1"/>
          <p:nvPr/>
        </p:nvSpPr>
        <p:spPr>
          <a:xfrm>
            <a:off x="5450540" y="2052918"/>
            <a:ext cx="435606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7 days:</a:t>
            </a:r>
          </a:p>
          <a:p>
            <a:r>
              <a:rPr lang="en-US" dirty="0">
                <a:solidFill>
                  <a:srgbClr val="0099FF"/>
                </a:solidFill>
              </a:rPr>
              <a:t>Blue line</a:t>
            </a:r>
            <a:r>
              <a:rPr lang="en-US" dirty="0"/>
              <a:t>: TTHM: 71 ug/L, HAA5: 41 ug/L</a:t>
            </a:r>
          </a:p>
          <a:p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Orange line: </a:t>
            </a:r>
            <a:r>
              <a:rPr lang="en-US" dirty="0"/>
              <a:t>TTHM: 44 ug/L, HAA5: 29 ug/L</a:t>
            </a:r>
          </a:p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568462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B7B453-08F0-4874-8061-0F8F757A06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Coagulants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8405E570-CD47-4B67-8CF2-39A19E16262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24801765"/>
              </p:ext>
            </p:extLst>
          </p:nvPr>
        </p:nvGraphicFramePr>
        <p:xfrm>
          <a:off x="838198" y="1825625"/>
          <a:ext cx="8070131" cy="25603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90044">
                  <a:extLst>
                    <a:ext uri="{9D8B030D-6E8A-4147-A177-3AD203B41FA5}">
                      <a16:colId xmlns:a16="http://schemas.microsoft.com/office/drawing/2014/main" val="1824588087"/>
                    </a:ext>
                  </a:extLst>
                </a:gridCol>
                <a:gridCol w="2158104">
                  <a:extLst>
                    <a:ext uri="{9D8B030D-6E8A-4147-A177-3AD203B41FA5}">
                      <a16:colId xmlns:a16="http://schemas.microsoft.com/office/drawing/2014/main" val="3194213534"/>
                    </a:ext>
                  </a:extLst>
                </a:gridCol>
                <a:gridCol w="3221983">
                  <a:extLst>
                    <a:ext uri="{9D8B030D-6E8A-4147-A177-3AD203B41FA5}">
                      <a16:colId xmlns:a16="http://schemas.microsoft.com/office/drawing/2014/main" val="365080277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Coagulant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Chemical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Dose, mg/L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Alkalinity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Consumed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 as CaCO</a:t>
                      </a:r>
                      <a:r>
                        <a:rPr lang="en-US" sz="2400" baseline="-25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66304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SWT 8809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00039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CTC-00011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87020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27158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833470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676" y="144063"/>
            <a:ext cx="11915774" cy="2313387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FCSA #34 Millerton New Town : </a:t>
            </a:r>
            <a:br>
              <a:rPr lang="en-US" sz="4000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TTHMs/HAA5s Laboratory Results</a:t>
            </a:r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NaOCl dose after filtration: 2.2 mg/L (Hold Time 6 days)</a:t>
            </a:r>
          </a:p>
        </p:txBody>
      </p:sp>
      <p:graphicFrame>
        <p:nvGraphicFramePr>
          <p:cNvPr id="7" name="Content Placeholder 3">
            <a:extLst>
              <a:ext uri="{FF2B5EF4-FFF2-40B4-BE49-F238E27FC236}">
                <a16:creationId xmlns:a16="http://schemas.microsoft.com/office/drawing/2014/main" id="{E713EEAE-8A57-4C97-BAAD-C1B22868CA3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25565151"/>
              </p:ext>
            </p:extLst>
          </p:nvPr>
        </p:nvGraphicFramePr>
        <p:xfrm>
          <a:off x="142876" y="2783743"/>
          <a:ext cx="11631200" cy="180725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63276">
                  <a:extLst>
                    <a:ext uri="{9D8B030D-6E8A-4147-A177-3AD203B41FA5}">
                      <a16:colId xmlns:a16="http://schemas.microsoft.com/office/drawing/2014/main" val="4269106942"/>
                    </a:ext>
                  </a:extLst>
                </a:gridCol>
                <a:gridCol w="1298085">
                  <a:extLst>
                    <a:ext uri="{9D8B030D-6E8A-4147-A177-3AD203B41FA5}">
                      <a16:colId xmlns:a16="http://schemas.microsoft.com/office/drawing/2014/main" val="585763398"/>
                    </a:ext>
                  </a:extLst>
                </a:gridCol>
                <a:gridCol w="1298085">
                  <a:extLst>
                    <a:ext uri="{9D8B030D-6E8A-4147-A177-3AD203B41FA5}">
                      <a16:colId xmlns:a16="http://schemas.microsoft.com/office/drawing/2014/main" val="700122517"/>
                    </a:ext>
                  </a:extLst>
                </a:gridCol>
                <a:gridCol w="1361530">
                  <a:extLst>
                    <a:ext uri="{9D8B030D-6E8A-4147-A177-3AD203B41FA5}">
                      <a16:colId xmlns:a16="http://schemas.microsoft.com/office/drawing/2014/main" val="2349846007"/>
                    </a:ext>
                  </a:extLst>
                </a:gridCol>
                <a:gridCol w="142344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968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6522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976890">
                  <a:extLst>
                    <a:ext uri="{9D8B030D-6E8A-4147-A177-3AD203B41FA5}">
                      <a16:colId xmlns:a16="http://schemas.microsoft.com/office/drawing/2014/main" val="3493278796"/>
                    </a:ext>
                  </a:extLst>
                </a:gridCol>
                <a:gridCol w="1247833">
                  <a:extLst>
                    <a:ext uri="{9D8B030D-6E8A-4147-A177-3AD203B41FA5}">
                      <a16:colId xmlns:a16="http://schemas.microsoft.com/office/drawing/2014/main" val="2889971692"/>
                    </a:ext>
                  </a:extLst>
                </a:gridCol>
              </a:tblGrid>
              <a:tr h="947515">
                <a:tc>
                  <a:txBody>
                    <a:bodyPr/>
                    <a:lstStyle/>
                    <a:p>
                      <a:pPr algn="ctr"/>
                      <a:r>
                        <a:rPr lang="en-US" sz="2000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Jar #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CTC-0001</a:t>
                      </a:r>
                    </a:p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SWT 8809 mg/L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%UVT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UVA/cm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%UVA</a:t>
                      </a:r>
                    </a:p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Reduction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TTHM</a:t>
                      </a:r>
                    </a:p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ug/L</a:t>
                      </a:r>
                    </a:p>
                  </a:txBody>
                  <a:tcPr marL="91107" marR="91107" marT="45554" marB="45554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HAA5</a:t>
                      </a:r>
                    </a:p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ug/L</a:t>
                      </a:r>
                    </a:p>
                  </a:txBody>
                  <a:tcPr marL="91107" marR="91107" marT="45554" marB="45554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Cl2</a:t>
                      </a:r>
                    </a:p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Residual</a:t>
                      </a:r>
                    </a:p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 marL="91107" marR="91107" marT="45554" marB="45554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087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92.7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30.4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71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0.31</a:t>
                      </a:r>
                    </a:p>
                  </a:txBody>
                  <a:tcPr marL="5562" marR="5562" marT="5562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087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95.9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0.017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63.0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0.82</a:t>
                      </a:r>
                    </a:p>
                  </a:txBody>
                  <a:tcPr marL="5562" marR="5562" marT="5562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1C823052-BEE2-41B0-B146-D4158EA2D0A7}"/>
              </a:ext>
            </a:extLst>
          </p:cNvPr>
          <p:cNvSpPr txBox="1"/>
          <p:nvPr/>
        </p:nvSpPr>
        <p:spPr>
          <a:xfrm>
            <a:off x="206188" y="5172635"/>
            <a:ext cx="7530353" cy="9233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End of 6 days:</a:t>
            </a:r>
          </a:p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 #1: UVT: 95.3%, UVA: 0.020/cm (26.1% UVA additional reduction)</a:t>
            </a:r>
          </a:p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 #2: UVT: 97.0%, UVA: 0.013/cm (8.7% UVA additional reduction)</a:t>
            </a:r>
          </a:p>
        </p:txBody>
      </p:sp>
    </p:spTree>
    <p:extLst>
      <p:ext uri="{BB962C8B-B14F-4D97-AF65-F5344CB8AC3E}">
        <p14:creationId xmlns:p14="http://schemas.microsoft.com/office/powerpoint/2010/main" val="15724329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837" y="118720"/>
            <a:ext cx="11914906" cy="1325563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FCSA #34 Millerton New Town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; Jar Test 1 - 8 Results</a:t>
            </a:r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Flash Mix 200 RPM (20 sec); Floc Mix 20 RPM (5 min)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93274132"/>
              </p:ext>
            </p:extLst>
          </p:nvPr>
        </p:nvGraphicFramePr>
        <p:xfrm>
          <a:off x="110837" y="1432628"/>
          <a:ext cx="11295595" cy="44805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469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80406">
                  <a:extLst>
                    <a:ext uri="{9D8B030D-6E8A-4147-A177-3AD203B41FA5}">
                      <a16:colId xmlns:a16="http://schemas.microsoft.com/office/drawing/2014/main" val="2177115877"/>
                    </a:ext>
                  </a:extLst>
                </a:gridCol>
                <a:gridCol w="188040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90726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0281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552463">
                  <a:extLst>
                    <a:ext uri="{9D8B030D-6E8A-4147-A177-3AD203B41FA5}">
                      <a16:colId xmlns:a16="http://schemas.microsoft.com/office/drawing/2014/main" val="71813213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Jar#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SWT 8809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UVA/cm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%UVA Reduction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90.9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0.041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10.9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J2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92.2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23.9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J3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93.4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0.029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37.0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J4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93.9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0.027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41.3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J5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93.5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0.029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37.0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9690280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J6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93.6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0.028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39.1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815509916"/>
                  </a:ext>
                </a:extLst>
              </a:tr>
              <a:tr h="421991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J7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92.3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26.1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5216983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J8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91.6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17.4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21835624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991774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837" y="118720"/>
            <a:ext cx="11914906" cy="1325563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FCSA #34 Millerton New Town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; Jar Test 9 - 12 Results</a:t>
            </a:r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Flash Mix 200 RPM (20 sec); Floc Mix 20 RPM (5 min)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97880225"/>
              </p:ext>
            </p:extLst>
          </p:nvPr>
        </p:nvGraphicFramePr>
        <p:xfrm>
          <a:off x="110837" y="1432628"/>
          <a:ext cx="11295595" cy="44805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469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80406">
                  <a:extLst>
                    <a:ext uri="{9D8B030D-6E8A-4147-A177-3AD203B41FA5}">
                      <a16:colId xmlns:a16="http://schemas.microsoft.com/office/drawing/2014/main" val="2177115877"/>
                    </a:ext>
                  </a:extLst>
                </a:gridCol>
                <a:gridCol w="188040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90726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0281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552463">
                  <a:extLst>
                    <a:ext uri="{9D8B030D-6E8A-4147-A177-3AD203B41FA5}">
                      <a16:colId xmlns:a16="http://schemas.microsoft.com/office/drawing/2014/main" val="71813213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Jar#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CTC-00011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UVA/cm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%UVA Reduction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J9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95.0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0.022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52.2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J10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95.2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0.021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54.3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J11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95.4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0.020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56.5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J12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95.3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0.020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56.5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J13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93.2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34.8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9690280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J14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94.6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0.024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47.8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815509916"/>
                  </a:ext>
                </a:extLst>
              </a:tr>
              <a:tr h="421991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J15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94.7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0.023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50.0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5216983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J16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95.3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0.020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56.5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21835624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754267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837" y="118720"/>
            <a:ext cx="11914906" cy="1325563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FCSA #34 Millerton New Town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; Jar Test 17 - 24 Results</a:t>
            </a:r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Flash Mix 200 RPM (20 sec); Floc Mix 20 RPM (5 min)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50343457"/>
              </p:ext>
            </p:extLst>
          </p:nvPr>
        </p:nvGraphicFramePr>
        <p:xfrm>
          <a:off x="110837" y="1432628"/>
          <a:ext cx="11295595" cy="44805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469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80406">
                  <a:extLst>
                    <a:ext uri="{9D8B030D-6E8A-4147-A177-3AD203B41FA5}">
                      <a16:colId xmlns:a16="http://schemas.microsoft.com/office/drawing/2014/main" val="2177115877"/>
                    </a:ext>
                  </a:extLst>
                </a:gridCol>
                <a:gridCol w="188040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90726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0281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552463">
                  <a:extLst>
                    <a:ext uri="{9D8B030D-6E8A-4147-A177-3AD203B41FA5}">
                      <a16:colId xmlns:a16="http://schemas.microsoft.com/office/drawing/2014/main" val="71813213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Jar#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9890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UVA/cm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%UVA Reduction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J17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93.5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0.029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37.0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J18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94.0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0.026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43.5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J19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94.5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0.024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47.8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J20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94.5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0.024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47.8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J21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94.4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0.024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47.8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9690280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J22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94.5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0.024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47.8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815509916"/>
                  </a:ext>
                </a:extLst>
              </a:tr>
              <a:tr h="421991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J23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94.8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0.022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52.2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5216983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J24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94.4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0.024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47.8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21835624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501298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837" y="118720"/>
            <a:ext cx="11914906" cy="1325563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FCSA #34 Millerton New Town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; Jar Test 25 - 32 Results</a:t>
            </a:r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Flash Mix 200 RPM (20 sec); Floc Mix 20 RPM (5 min)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06503888"/>
              </p:ext>
            </p:extLst>
          </p:nvPr>
        </p:nvGraphicFramePr>
        <p:xfrm>
          <a:off x="110836" y="1432628"/>
          <a:ext cx="11757509" cy="44805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341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39570">
                  <a:extLst>
                    <a:ext uri="{9D8B030D-6E8A-4147-A177-3AD203B41FA5}">
                      <a16:colId xmlns:a16="http://schemas.microsoft.com/office/drawing/2014/main" val="1962675121"/>
                    </a:ext>
                  </a:extLst>
                </a:gridCol>
                <a:gridCol w="1791093">
                  <a:extLst>
                    <a:ext uri="{9D8B030D-6E8A-4147-A177-3AD203B41FA5}">
                      <a16:colId xmlns:a16="http://schemas.microsoft.com/office/drawing/2014/main" val="2177115877"/>
                    </a:ext>
                  </a:extLst>
                </a:gridCol>
                <a:gridCol w="140323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70193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80980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277672">
                  <a:extLst>
                    <a:ext uri="{9D8B030D-6E8A-4147-A177-3AD203B41FA5}">
                      <a16:colId xmlns:a16="http://schemas.microsoft.com/office/drawing/2014/main" val="71813213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Jar#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CTC-00011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SWT 8809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UVA/cm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%UVA Reduction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J25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91.0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0.041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10.9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J26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95.0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0.022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52.2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J27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95.5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0.020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56.5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J28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95.6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0.019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58.7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J29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91.4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17.4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9690280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J30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93.5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0.029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37.0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815509916"/>
                  </a:ext>
                </a:extLst>
              </a:tr>
              <a:tr h="421991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J31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95.5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0.019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58.7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5216983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J32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95.6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0.019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58.7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21835624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20716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5" name="Rectangle 134">
            <a:extLst>
              <a:ext uri="{FF2B5EF4-FFF2-40B4-BE49-F238E27FC236}">
                <a16:creationId xmlns:a16="http://schemas.microsoft.com/office/drawing/2014/main" id="{6F828D28-8E09-41CC-8229-3070B5467A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Millerton Lake">
            <a:extLst>
              <a:ext uri="{FF2B5EF4-FFF2-40B4-BE49-F238E27FC236}">
                <a16:creationId xmlns:a16="http://schemas.microsoft.com/office/drawing/2014/main" id="{0930C035-385F-4605-9A9E-35D757A29BA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0" y="-22"/>
            <a:ext cx="12191977" cy="6858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7" name="Rectangle 136">
            <a:extLst>
              <a:ext uri="{FF2B5EF4-FFF2-40B4-BE49-F238E27FC236}">
                <a16:creationId xmlns:a16="http://schemas.microsoft.com/office/drawing/2014/main" id="{D5B012D8-7F27-4758-9AC6-C889B154BD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103377" y="1100316"/>
            <a:ext cx="6858003" cy="4657347"/>
          </a:xfrm>
          <a:prstGeom prst="rect">
            <a:avLst/>
          </a:prstGeom>
          <a:gradFill flip="none" rotWithShape="1">
            <a:gsLst>
              <a:gs pos="48000">
                <a:srgbClr val="000000">
                  <a:alpha val="24000"/>
                </a:srgbClr>
              </a:gs>
              <a:gs pos="85000">
                <a:srgbClr val="000000">
                  <a:alpha val="45000"/>
                </a:srgbClr>
              </a:gs>
              <a:gs pos="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E2BDA61-17A4-4747-8876-5818B0F89D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6" y="643467"/>
            <a:ext cx="5452529" cy="99078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5200" dirty="0">
                <a:solidFill>
                  <a:srgbClr val="FFFFFF"/>
                </a:solidFill>
              </a:rPr>
              <a:t>Millerton Lake</a:t>
            </a:r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4063B759-00FC-46D1-9898-8E8625268F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40187" y="2206184"/>
            <a:ext cx="6858003" cy="2445624"/>
          </a:xfrm>
          <a:prstGeom prst="rect">
            <a:avLst/>
          </a:prstGeom>
          <a:gradFill flip="none" rotWithShape="1">
            <a:gsLst>
              <a:gs pos="48000">
                <a:srgbClr val="000000">
                  <a:alpha val="24000"/>
                </a:srgbClr>
              </a:gs>
              <a:gs pos="85000">
                <a:srgbClr val="000000">
                  <a:alpha val="45000"/>
                </a:srgbClr>
              </a:gs>
              <a:gs pos="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2533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837" y="118720"/>
            <a:ext cx="11914906" cy="1325563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FCSA #34 Millerton New Town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; Jar Test 33 - 40 Results</a:t>
            </a:r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Flash Mix 200 RPM (20 sec); Floc Mix 20 RPM (5 min)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12321212"/>
              </p:ext>
            </p:extLst>
          </p:nvPr>
        </p:nvGraphicFramePr>
        <p:xfrm>
          <a:off x="110836" y="1432628"/>
          <a:ext cx="11757509" cy="44805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341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39570">
                  <a:extLst>
                    <a:ext uri="{9D8B030D-6E8A-4147-A177-3AD203B41FA5}">
                      <a16:colId xmlns:a16="http://schemas.microsoft.com/office/drawing/2014/main" val="1962675121"/>
                    </a:ext>
                  </a:extLst>
                </a:gridCol>
                <a:gridCol w="1791093">
                  <a:extLst>
                    <a:ext uri="{9D8B030D-6E8A-4147-A177-3AD203B41FA5}">
                      <a16:colId xmlns:a16="http://schemas.microsoft.com/office/drawing/2014/main" val="2177115877"/>
                    </a:ext>
                  </a:extLst>
                </a:gridCol>
                <a:gridCol w="140323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70193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80980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277672">
                  <a:extLst>
                    <a:ext uri="{9D8B030D-6E8A-4147-A177-3AD203B41FA5}">
                      <a16:colId xmlns:a16="http://schemas.microsoft.com/office/drawing/2014/main" val="71813213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Jar#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CTC-00011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SWT 8809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UVA/cm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%UVA Reduction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J33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93.0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0.031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32.6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J34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93.3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34.8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J35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93.3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0.029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37.0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J36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94.0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0.026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43.5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J37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95.7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0.019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58.7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9690280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J38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95.8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0.018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60.9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815509916"/>
                  </a:ext>
                </a:extLst>
              </a:tr>
              <a:tr h="421991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J39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95.8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0.018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60.9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5216983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J40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95.7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0.019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58.7</a:t>
                      </a: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21835624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351253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837" y="118720"/>
            <a:ext cx="11914906" cy="1325563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FCSA #34 Millerton New Town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; Jar Test 41 - 48 Results</a:t>
            </a:r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Flash Mix 200 RPM (20 sec); Floc Mix 20 RPM (5 min)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37923249"/>
              </p:ext>
            </p:extLst>
          </p:nvPr>
        </p:nvGraphicFramePr>
        <p:xfrm>
          <a:off x="110836" y="1432628"/>
          <a:ext cx="11757509" cy="44805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341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39570">
                  <a:extLst>
                    <a:ext uri="{9D8B030D-6E8A-4147-A177-3AD203B41FA5}">
                      <a16:colId xmlns:a16="http://schemas.microsoft.com/office/drawing/2014/main" val="1962675121"/>
                    </a:ext>
                  </a:extLst>
                </a:gridCol>
                <a:gridCol w="1791093">
                  <a:extLst>
                    <a:ext uri="{9D8B030D-6E8A-4147-A177-3AD203B41FA5}">
                      <a16:colId xmlns:a16="http://schemas.microsoft.com/office/drawing/2014/main" val="2177115877"/>
                    </a:ext>
                  </a:extLst>
                </a:gridCol>
                <a:gridCol w="140323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70193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80980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277672">
                  <a:extLst>
                    <a:ext uri="{9D8B030D-6E8A-4147-A177-3AD203B41FA5}">
                      <a16:colId xmlns:a16="http://schemas.microsoft.com/office/drawing/2014/main" val="71813213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Jar#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CTC-00011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SWT 8809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UVA/cm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%UVA Reduction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J41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0.19/0.09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91.8/92.7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0.036/0.032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21.7/30.4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J42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0.11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93.8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0.028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39.1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J43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94.1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0.026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43.5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J44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94.3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0.025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45.7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J45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95.2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0.021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54.3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9690280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J46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95.4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0.020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56.5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815509916"/>
                  </a:ext>
                </a:extLst>
              </a:tr>
              <a:tr h="421991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J47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95.6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0.019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58.7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5216983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J48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95.9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0.017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63.0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2183562437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1FD35E09-FB28-4AC9-9AC0-09AF86CE2314}"/>
              </a:ext>
            </a:extLst>
          </p:cNvPr>
          <p:cNvSpPr txBox="1"/>
          <p:nvPr/>
        </p:nvSpPr>
        <p:spPr>
          <a:xfrm>
            <a:off x="301657" y="6070862"/>
            <a:ext cx="61557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Note</a:t>
            </a:r>
            <a:r>
              <a:rPr lang="en-US"/>
              <a:t>: Jar41 </a:t>
            </a:r>
            <a:r>
              <a:rPr lang="en-US" dirty="0"/>
              <a:t>– Results based on 1.2 &amp; 0.6 um absolute filters.</a:t>
            </a:r>
          </a:p>
        </p:txBody>
      </p:sp>
    </p:spTree>
    <p:extLst>
      <p:ext uri="{BB962C8B-B14F-4D97-AF65-F5344CB8AC3E}">
        <p14:creationId xmlns:p14="http://schemas.microsoft.com/office/powerpoint/2010/main" val="12226513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3FA19-77CB-40B4-911B-9E132757E2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29938"/>
            <a:ext cx="9144000" cy="5520356"/>
          </a:xfrm>
        </p:spPr>
        <p:txBody>
          <a:bodyPr>
            <a:normAutofit/>
          </a:bodyPr>
          <a:lstStyle/>
          <a:p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Jars 1-4 Test</a:t>
            </a:r>
            <a:b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Flash Mix 200 RPM, 20 Sec</a:t>
            </a:r>
            <a:b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Floc Mix 20 RPM, 5 min</a:t>
            </a:r>
            <a:b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25 mL sampled end of Floc</a:t>
            </a:r>
            <a:b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u="sng" dirty="0">
                <a:latin typeface="Arial" panose="020B0604020202020204" pitchFamily="34" charset="0"/>
                <a:cs typeface="Arial" panose="020B0604020202020204" pitchFamily="34" charset="0"/>
              </a:rPr>
              <a:t>Applied Coagulant</a:t>
            </a:r>
            <a:br>
              <a:rPr lang="en-US" sz="4400" u="sng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SWT 8809</a:t>
            </a:r>
            <a:b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44938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A254D376-7060-4491-9779-FC35E62F3F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476DB32-C06C-492C-A195-AE38653526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923" y="5186423"/>
            <a:ext cx="11507822" cy="1114382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Jars 1-4: End of Floc Duration, 25 mL is syringed for filterability and %UVT/UVA. </a:t>
            </a:r>
            <a:endParaRPr lang="en-US" sz="2400" dirty="0"/>
          </a:p>
        </p:txBody>
      </p:sp>
      <p:pic>
        <p:nvPicPr>
          <p:cNvPr id="9" name="Picture 8" descr="An image containing four 1-liter jars at the end of 5-minute flocculation (20 RPM) duration.">
            <a:extLst>
              <a:ext uri="{FF2B5EF4-FFF2-40B4-BE49-F238E27FC236}">
                <a16:creationId xmlns:a16="http://schemas.microsoft.com/office/drawing/2014/main" id="{856A1490-F5DA-4E1C-AB2C-F18769858A1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0"/>
            <a:ext cx="12191980" cy="5014697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DD22C025-3949-4360-A5C6-4AF8E1D880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130031" y="597239"/>
            <a:ext cx="1945597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1.8 mg/L SWT 8809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0.27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90.9%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0.041/cm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10.9%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9D9DE6C-596A-4F12-9C10-FB48D9B280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957537" y="605025"/>
            <a:ext cx="1945597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2.5 mg/L SWT 8809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0.18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92.2%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0.035/cm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23.9%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75691B6-9EA4-4612-AEED-750C4FEB92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708131" y="625240"/>
            <a:ext cx="1945597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3.2 mg/L SWT 8809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0.06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93.4%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0.029/cm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37.0%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0C32F20-E000-4118-AA60-7201A88F8B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448541" y="665670"/>
            <a:ext cx="1945597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3.9 mg/L SWT 8809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0.05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93.9%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0.027/cm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41.3%</a:t>
            </a:r>
          </a:p>
        </p:txBody>
      </p:sp>
    </p:spTree>
    <p:extLst>
      <p:ext uri="{BB962C8B-B14F-4D97-AF65-F5344CB8AC3E}">
        <p14:creationId xmlns:p14="http://schemas.microsoft.com/office/powerpoint/2010/main" val="15530914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3FA19-77CB-40B4-911B-9E132757E2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29938"/>
            <a:ext cx="9144000" cy="5520356"/>
          </a:xfrm>
        </p:spPr>
        <p:txBody>
          <a:bodyPr>
            <a:normAutofit/>
          </a:bodyPr>
          <a:lstStyle/>
          <a:p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Jars 5-8 Test</a:t>
            </a:r>
            <a:b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Flash Mix 200 RPM, 20 Sec</a:t>
            </a:r>
            <a:b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Floc Mix 20 RPM, 5 min</a:t>
            </a:r>
            <a:b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25 mL sampled end of Floc</a:t>
            </a:r>
            <a:b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u="sng" dirty="0">
                <a:latin typeface="Arial" panose="020B0604020202020204" pitchFamily="34" charset="0"/>
                <a:cs typeface="Arial" panose="020B0604020202020204" pitchFamily="34" charset="0"/>
              </a:rPr>
              <a:t>Applied Coagulant</a:t>
            </a:r>
            <a:br>
              <a:rPr lang="en-US" sz="4400" u="sng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SWT 8809</a:t>
            </a:r>
            <a:b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632461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" name="Rectangle 8">
            <a:extLst>
              <a:ext uri="{FF2B5EF4-FFF2-40B4-BE49-F238E27FC236}">
                <a16:creationId xmlns:a16="http://schemas.microsoft.com/office/drawing/2014/main" id="{A254D376-7060-4491-9779-FC35E62F3F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476DB32-C06C-492C-A195-AE38653526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926" y="5186423"/>
            <a:ext cx="11519554" cy="1114382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Jars 5-8: End of Floc Duration, 25 mL is syringed for filterability and %UVT/UVA. </a:t>
            </a:r>
            <a:endParaRPr lang="en-US" sz="2400" dirty="0"/>
          </a:p>
        </p:txBody>
      </p:sp>
      <p:pic>
        <p:nvPicPr>
          <p:cNvPr id="4" name="Picture 3" descr="An image containing four 1-liter jars at the end of 5-minute flocculation (20 RPM) duration.">
            <a:extLst>
              <a:ext uri="{FF2B5EF4-FFF2-40B4-BE49-F238E27FC236}">
                <a16:creationId xmlns:a16="http://schemas.microsoft.com/office/drawing/2014/main" id="{E0618585-A11F-483C-B195-E1C0086E30A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501469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7F79676-CCA4-4456-9141-64633A5E73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177166" y="531250"/>
            <a:ext cx="1945597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4.2 mg/L SWT 8809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0.12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93.5%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0.029/cm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37.0%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4D75D38-84DF-40E9-B37B-19C6608C28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921936" y="531250"/>
            <a:ext cx="1945597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4.8 mg/L SWT 8809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0.12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93.6%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0.028/cm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39.1%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99CE8B8-BBAA-48FD-B441-BAC0D74ECD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600720" y="531249"/>
            <a:ext cx="1945597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5.4 mg/L SWT 8809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0.24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92.3%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0.034/cm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26.1%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A2C24E8-D38A-4F91-9CE2-7094B5B739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288928" y="531248"/>
            <a:ext cx="1945597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6.0 mg/L SWT 8809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0.20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91.6%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0.038/cm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17.4%</a:t>
            </a:r>
          </a:p>
        </p:txBody>
      </p:sp>
    </p:spTree>
    <p:extLst>
      <p:ext uri="{BB962C8B-B14F-4D97-AF65-F5344CB8AC3E}">
        <p14:creationId xmlns:p14="http://schemas.microsoft.com/office/powerpoint/2010/main" val="366705366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3FA19-77CB-40B4-911B-9E132757E2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29938"/>
            <a:ext cx="9144000" cy="5520356"/>
          </a:xfrm>
        </p:spPr>
        <p:txBody>
          <a:bodyPr>
            <a:normAutofit/>
          </a:bodyPr>
          <a:lstStyle/>
          <a:p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Jars 9-12 Test</a:t>
            </a:r>
            <a:b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Flash Mix 200 RPM, 20 Sec</a:t>
            </a:r>
            <a:b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Floc Mix 20 RPM, 5 min</a:t>
            </a:r>
            <a:b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25 mL sampled end of Floc</a:t>
            </a:r>
            <a:b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u="sng" dirty="0">
                <a:latin typeface="Arial" panose="020B0604020202020204" pitchFamily="34" charset="0"/>
                <a:cs typeface="Arial" panose="020B0604020202020204" pitchFamily="34" charset="0"/>
              </a:rPr>
              <a:t>Applied Coagulant</a:t>
            </a:r>
            <a:br>
              <a:rPr lang="en-US" sz="4400" u="sng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AdvFloc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CTC-00011</a:t>
            </a:r>
            <a:b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612935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8" name="Rectangle 51">
            <a:extLst>
              <a:ext uri="{FF2B5EF4-FFF2-40B4-BE49-F238E27FC236}">
                <a16:creationId xmlns:a16="http://schemas.microsoft.com/office/drawing/2014/main" id="{A254D376-7060-4491-9779-FC35E62F3F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3E455DCD-5923-486E-A3BD-8D15F4B5873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10987" y="5186423"/>
            <a:ext cx="11259671" cy="111438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Jars 9-12: End of Floc Duration, 25 mL is syringed for filterability and %UVT/UVA. </a:t>
            </a:r>
          </a:p>
        </p:txBody>
      </p:sp>
      <p:pic>
        <p:nvPicPr>
          <p:cNvPr id="4" name="Picture 3" descr="An image containing four 1-liter jars at the end of 5-minute flocculation (20 RPM) duration.">
            <a:extLst>
              <a:ext uri="{FF2B5EF4-FFF2-40B4-BE49-F238E27FC236}">
                <a16:creationId xmlns:a16="http://schemas.microsoft.com/office/drawing/2014/main" id="{318A0919-922E-416F-A24E-88C739E006E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5014697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9DCF8F06-0D51-456F-A58A-62C7434631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838200" y="557195"/>
            <a:ext cx="1945597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 mg/L CTC-00011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0.05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95.0%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0.022/cm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52.2%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1C9A53F-CD92-4B7E-BBC1-C868CC49B7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809216" y="557195"/>
            <a:ext cx="1945597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 mg/L CTC-00011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0.05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95.2%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0.021/cm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54.3%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9289E75-AEA2-4EA7-9B13-6EB4E39966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723667" y="557195"/>
            <a:ext cx="1945597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32 mg/L CTC-00011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0.05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95.4%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0.020/cm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56.5%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A67771F-02D1-4E77-9C19-5CC2DE49B8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607139" y="557194"/>
            <a:ext cx="1945597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36 mg/L CTC-00011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0.05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95.3%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0.020/cm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56.5%</a:t>
            </a:r>
          </a:p>
        </p:txBody>
      </p:sp>
    </p:spTree>
    <p:extLst>
      <p:ext uri="{BB962C8B-B14F-4D97-AF65-F5344CB8AC3E}">
        <p14:creationId xmlns:p14="http://schemas.microsoft.com/office/powerpoint/2010/main" val="55062133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3FA19-77CB-40B4-911B-9E132757E2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29938"/>
            <a:ext cx="9144000" cy="5520356"/>
          </a:xfrm>
        </p:spPr>
        <p:txBody>
          <a:bodyPr>
            <a:normAutofit/>
          </a:bodyPr>
          <a:lstStyle/>
          <a:p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Jars 13-16 Test</a:t>
            </a:r>
            <a:b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Flash Mix 200 RPM, 20 Sec</a:t>
            </a:r>
            <a:b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Floc Mix 20 RPM, 5 min</a:t>
            </a:r>
            <a:b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25 mL sampled end of Floc</a:t>
            </a:r>
            <a:b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u="sng" dirty="0">
                <a:latin typeface="Arial" panose="020B0604020202020204" pitchFamily="34" charset="0"/>
                <a:cs typeface="Arial" panose="020B0604020202020204" pitchFamily="34" charset="0"/>
              </a:rPr>
              <a:t>Applied Coagulant</a:t>
            </a:r>
            <a:br>
              <a:rPr lang="en-US" sz="4400" u="sng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AdvFloc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CTC-00011</a:t>
            </a:r>
            <a:b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118532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2" name="Rectangle 61">
            <a:extLst>
              <a:ext uri="{FF2B5EF4-FFF2-40B4-BE49-F238E27FC236}">
                <a16:creationId xmlns:a16="http://schemas.microsoft.com/office/drawing/2014/main" id="{A254D376-7060-4491-9779-FC35E62F3F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3E455DCD-5923-486E-A3BD-8D15F4B5873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95835" y="5184385"/>
            <a:ext cx="11528612" cy="111438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Jars 13-16: End of Floc Duration, 25 mL is syringed for filterability and %UVT/UVA. </a:t>
            </a:r>
          </a:p>
        </p:txBody>
      </p:sp>
      <p:pic>
        <p:nvPicPr>
          <p:cNvPr id="3" name="Picture 2" descr="An image containing four 1-liter jars at the end of 5-minute flocculation (20 RPM) duration.">
            <a:extLst>
              <a:ext uri="{FF2B5EF4-FFF2-40B4-BE49-F238E27FC236}">
                <a16:creationId xmlns:a16="http://schemas.microsoft.com/office/drawing/2014/main" id="{1442FE83-1047-4770-ACDA-479C805B270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029" y="0"/>
            <a:ext cx="12191980" cy="501469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EBEF830-D338-4440-A9DC-AF6BDADD04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866481" y="726881"/>
            <a:ext cx="1945597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 mg/L CTC-00011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0.12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93.2%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0.030/cm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34.8%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7FF30B8-3162-4E2B-A36F-6345747AD1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658388" y="726880"/>
            <a:ext cx="1945597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 mg/L CTC-00011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0.04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94.6%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0.024/cm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47.8%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61FC720-8492-4E96-B888-612CD6A7FE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470467" y="726880"/>
            <a:ext cx="1945597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 mg/L CTC-00011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0.05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94.7%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0.023/cm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50.0%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24891F1-3722-4525-A53E-C2973E5E53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262374" y="726879"/>
            <a:ext cx="1945597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 mg/L CTC-00011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0.04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95.3%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0.020/cm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56.5%</a:t>
            </a:r>
          </a:p>
        </p:txBody>
      </p:sp>
    </p:spTree>
    <p:extLst>
      <p:ext uri="{BB962C8B-B14F-4D97-AF65-F5344CB8AC3E}">
        <p14:creationId xmlns:p14="http://schemas.microsoft.com/office/powerpoint/2010/main" val="17716839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8">
            <a:extLst>
              <a:ext uri="{FF2B5EF4-FFF2-40B4-BE49-F238E27FC236}">
                <a16:creationId xmlns:a16="http://schemas.microsoft.com/office/drawing/2014/main" id="{3A930249-8242-4E2B-AF17-C018264883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5BDD999-C5E1-4B3E-A710-7686738191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6E18FAF-47ED-4F1C-9C97-0671497947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alphaModFix amt="6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10"/>
            <a:ext cx="12192001" cy="685799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B0A3B93-0ED0-47BA-A550-EF45EC7DB1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198181" y="1122363"/>
            <a:ext cx="9795637" cy="22207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Trident Filtration System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D7E1A4E-91E5-4838-9DA4-C00DBA7E39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325563"/>
            <a:ext cx="105156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Trident</a:t>
            </a:r>
          </a:p>
        </p:txBody>
      </p:sp>
    </p:spTree>
    <p:extLst>
      <p:ext uri="{BB962C8B-B14F-4D97-AF65-F5344CB8AC3E}">
        <p14:creationId xmlns:p14="http://schemas.microsoft.com/office/powerpoint/2010/main" val="18518918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3FA19-77CB-40B4-911B-9E132757E2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29938"/>
            <a:ext cx="9144000" cy="5520356"/>
          </a:xfrm>
        </p:spPr>
        <p:txBody>
          <a:bodyPr>
            <a:normAutofit/>
          </a:bodyPr>
          <a:lstStyle/>
          <a:p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Jars 17-20 Test</a:t>
            </a:r>
            <a:b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Flash Mix 200 RPM, 20 Sec</a:t>
            </a:r>
            <a:b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Floc Mix 20 RPM, 5 min</a:t>
            </a:r>
            <a:b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25 mL sampled end of Floc</a:t>
            </a:r>
            <a:b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u="sng" dirty="0">
                <a:latin typeface="Arial" panose="020B0604020202020204" pitchFamily="34" charset="0"/>
                <a:cs typeface="Arial" panose="020B0604020202020204" pitchFamily="34" charset="0"/>
              </a:rPr>
              <a:t>Applied Coagulant</a:t>
            </a:r>
            <a:br>
              <a:rPr lang="en-US" sz="4400" u="sng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9890</a:t>
            </a:r>
            <a:b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394961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9" name="Rectangle 58">
            <a:extLst>
              <a:ext uri="{FF2B5EF4-FFF2-40B4-BE49-F238E27FC236}">
                <a16:creationId xmlns:a16="http://schemas.microsoft.com/office/drawing/2014/main" id="{A254D376-7060-4491-9779-FC35E62F3F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3E455DCD-5923-486E-A3BD-8D15F4B5873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58588" y="5186423"/>
            <a:ext cx="11447930" cy="111438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Jars 17-20: End of Floc Duration, 25 mL is syringed for filterability and %UVT/UVA. </a:t>
            </a:r>
          </a:p>
        </p:txBody>
      </p:sp>
      <p:pic>
        <p:nvPicPr>
          <p:cNvPr id="3" name="Picture 2" descr="An image containing four 1-liter jars at the end of 5-minute flocculation (20 RPM) duration.">
            <a:extLst>
              <a:ext uri="{FF2B5EF4-FFF2-40B4-BE49-F238E27FC236}">
                <a16:creationId xmlns:a16="http://schemas.microsoft.com/office/drawing/2014/main" id="{3755612A-8DB8-4C9F-95E3-24D1FB8BC6D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501469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EBA8977-DD7E-4029-9FC9-6B8ABD414B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158712" y="726881"/>
            <a:ext cx="1945597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4.2 mg/L 9890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0.13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93.5%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0.029/cm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37.0%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4BCC2A5-6129-4C86-9C39-E5E814240A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912910" y="726880"/>
            <a:ext cx="1945597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4.8 mg/L 9890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0.10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94.0%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0.026/cm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43.5%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E675F2E-C7A6-4340-B3CC-8125C5297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799083" y="726880"/>
            <a:ext cx="1945597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5.4 mg/L 9890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0.07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94.5%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0.024/cm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47.8%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9FE4EEE-C2CB-4F60-9725-220EF54AAC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625020" y="726880"/>
            <a:ext cx="1945597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6.0 mg/L 9890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0.09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94.5%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0.024/cm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47.8%</a:t>
            </a:r>
          </a:p>
        </p:txBody>
      </p:sp>
    </p:spTree>
    <p:extLst>
      <p:ext uri="{BB962C8B-B14F-4D97-AF65-F5344CB8AC3E}">
        <p14:creationId xmlns:p14="http://schemas.microsoft.com/office/powerpoint/2010/main" val="9574523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3FA19-77CB-40B4-911B-9E132757E2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29938"/>
            <a:ext cx="9144000" cy="5520356"/>
          </a:xfrm>
        </p:spPr>
        <p:txBody>
          <a:bodyPr>
            <a:normAutofit/>
          </a:bodyPr>
          <a:lstStyle/>
          <a:p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Jars 21-24 Test</a:t>
            </a:r>
            <a:b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Flash Mix 200 RPM, 20 Sec</a:t>
            </a:r>
            <a:b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Floc Mix 20 RPM, 5 min</a:t>
            </a:r>
            <a:b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25 mL sampled end of Floc</a:t>
            </a:r>
            <a:b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u="sng" dirty="0">
                <a:latin typeface="Arial" panose="020B0604020202020204" pitchFamily="34" charset="0"/>
                <a:cs typeface="Arial" panose="020B0604020202020204" pitchFamily="34" charset="0"/>
              </a:rPr>
              <a:t>Applied Coagulant</a:t>
            </a:r>
            <a:br>
              <a:rPr lang="en-US" sz="4400" u="sng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9890</a:t>
            </a:r>
            <a:b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92479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3" name="Rectangle 52">
            <a:extLst>
              <a:ext uri="{FF2B5EF4-FFF2-40B4-BE49-F238E27FC236}">
                <a16:creationId xmlns:a16="http://schemas.microsoft.com/office/drawing/2014/main" id="{A254D376-7060-4491-9779-FC35E62F3F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3E455DCD-5923-486E-A3BD-8D15F4B5873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86871" y="5186423"/>
            <a:ext cx="11618258" cy="111438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Jars 21-24: End of Floc Duration, 25 mL is syringed for filterability and %UVT/UVA. </a:t>
            </a:r>
          </a:p>
        </p:txBody>
      </p:sp>
      <p:pic>
        <p:nvPicPr>
          <p:cNvPr id="3" name="Picture 2" descr="An image containing four 1-liter jars at the end of 5-minute flocculation (20 RPM) duration.">
            <a:extLst>
              <a:ext uri="{FF2B5EF4-FFF2-40B4-BE49-F238E27FC236}">
                <a16:creationId xmlns:a16="http://schemas.microsoft.com/office/drawing/2014/main" id="{61575414-AAFE-46D9-A508-FC95D08C507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5014697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92AA0219-5040-4439-94A7-471962B249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875906" y="406371"/>
            <a:ext cx="1945597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5.4 mg/L 9890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0.09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94.4%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0.024/cm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47.8%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6221A19-17E6-4CF4-A513-7CB2123129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828067" y="406370"/>
            <a:ext cx="1945597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6.0 mg/L 9890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0.10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94.5%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0.024/cm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47.8%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2FEFCB2-4134-4271-AF01-8968DDDE7C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817934" y="406369"/>
            <a:ext cx="1945597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6.6 mg/L 9890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0.08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94.8%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0.022/cm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52.2%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A0B5ECB-A442-489D-B08C-6F8F8E2E1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629992" y="406369"/>
            <a:ext cx="1945597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7.2 mg/L 9890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0.13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94.4%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0.024/cm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47.8%</a:t>
            </a:r>
          </a:p>
        </p:txBody>
      </p:sp>
    </p:spTree>
    <p:extLst>
      <p:ext uri="{BB962C8B-B14F-4D97-AF65-F5344CB8AC3E}">
        <p14:creationId xmlns:p14="http://schemas.microsoft.com/office/powerpoint/2010/main" val="127150318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3FA19-77CB-40B4-911B-9E132757E2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29938"/>
            <a:ext cx="9144000" cy="5520356"/>
          </a:xfrm>
        </p:spPr>
        <p:txBody>
          <a:bodyPr>
            <a:normAutofit fontScale="90000"/>
          </a:bodyPr>
          <a:lstStyle/>
          <a:p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Jars 25-28 Test</a:t>
            </a:r>
            <a:b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Flash Mix 200 RPM, 20 Sec</a:t>
            </a:r>
            <a:b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Floc Mix 20 RPM, 5 min</a:t>
            </a:r>
            <a:b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25 mL sampled end of Floc</a:t>
            </a:r>
            <a:b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u="sng" dirty="0">
                <a:latin typeface="Arial" panose="020B0604020202020204" pitchFamily="34" charset="0"/>
                <a:cs typeface="Arial" panose="020B0604020202020204" pitchFamily="34" charset="0"/>
              </a:rPr>
              <a:t>Applied Coagulants</a:t>
            </a:r>
            <a:br>
              <a:rPr lang="en-US" sz="4400" u="sng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AdvFloc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CTC-00011</a:t>
            </a:r>
            <a:b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SWT 8809</a:t>
            </a:r>
            <a:b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85196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6" name="Rectangle 55">
            <a:extLst>
              <a:ext uri="{FF2B5EF4-FFF2-40B4-BE49-F238E27FC236}">
                <a16:creationId xmlns:a16="http://schemas.microsoft.com/office/drawing/2014/main" id="{A254D376-7060-4491-9779-FC35E62F3F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3E455DCD-5923-486E-A3BD-8D15F4B5873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67553" y="5186423"/>
            <a:ext cx="11447929" cy="111438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Jars 25-28: End of Floc Duration, 25 mL is syringed for filterability and %UVT/UVA. </a:t>
            </a:r>
          </a:p>
        </p:txBody>
      </p:sp>
      <p:pic>
        <p:nvPicPr>
          <p:cNvPr id="3" name="Picture 2" descr="An image containing four 1-liter jars at the end of 5-minute flocculation (20 RPM) duration.">
            <a:extLst>
              <a:ext uri="{FF2B5EF4-FFF2-40B4-BE49-F238E27FC236}">
                <a16:creationId xmlns:a16="http://schemas.microsoft.com/office/drawing/2014/main" id="{AC6D8D14-2503-49B9-AA78-8726E21D3EE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501469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2EB17D71-7BEF-448D-94A6-40978652EB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111583" y="604331"/>
            <a:ext cx="1945597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 mg/L CTC-00011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2.5 mg/L SWT 8809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0.23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91.0%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0.041/cm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10.9%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ABF166C-5F77-4327-8281-55AC3D3612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092025" y="557195"/>
            <a:ext cx="1945597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mg/L CTC-00011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2.5 mg/L SWT 8809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0.07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95.0%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0.022/cm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52.2%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24AB4CB-B58A-4EDB-B14F-4482A2A822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147883" y="557195"/>
            <a:ext cx="1945597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 mg/L CTC-00011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2.5 mg/L SWT 8809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0.05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95.5%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0.020/cm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56.5%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1D5A41E-7E94-4A36-A2BF-F01C6B05A5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967091" y="557194"/>
            <a:ext cx="1945597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 mg/L CTC-00011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2.5 mg/L SWT 8809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0.05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95.6%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0.019/cm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58.7%</a:t>
            </a:r>
          </a:p>
        </p:txBody>
      </p:sp>
    </p:spTree>
    <p:extLst>
      <p:ext uri="{BB962C8B-B14F-4D97-AF65-F5344CB8AC3E}">
        <p14:creationId xmlns:p14="http://schemas.microsoft.com/office/powerpoint/2010/main" val="421305928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3FA19-77CB-40B4-911B-9E132757E2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29938"/>
            <a:ext cx="9144000" cy="5520356"/>
          </a:xfrm>
        </p:spPr>
        <p:txBody>
          <a:bodyPr>
            <a:normAutofit fontScale="90000"/>
          </a:bodyPr>
          <a:lstStyle/>
          <a:p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Jars 29-32 Test</a:t>
            </a:r>
            <a:b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Flash Mix 200 RPM, 20 Sec</a:t>
            </a:r>
            <a:b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Floc Mix 20 RPM, 5 min</a:t>
            </a:r>
            <a:b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25 mL sampled end of Floc</a:t>
            </a:r>
            <a:b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u="sng" dirty="0">
                <a:latin typeface="Arial" panose="020B0604020202020204" pitchFamily="34" charset="0"/>
                <a:cs typeface="Arial" panose="020B0604020202020204" pitchFamily="34" charset="0"/>
              </a:rPr>
              <a:t>Applied Coagulants</a:t>
            </a:r>
            <a:br>
              <a:rPr lang="en-US" sz="4400" u="sng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AdvFloc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CTC-00011</a:t>
            </a:r>
            <a:b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SWT 8809</a:t>
            </a:r>
            <a:b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042144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2" name="Rectangle 55">
            <a:extLst>
              <a:ext uri="{FF2B5EF4-FFF2-40B4-BE49-F238E27FC236}">
                <a16:creationId xmlns:a16="http://schemas.microsoft.com/office/drawing/2014/main" id="{A254D376-7060-4491-9779-FC35E62F3F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3E455DCD-5923-486E-A3BD-8D15F4B5873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13765" y="5186423"/>
            <a:ext cx="11456894" cy="111438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Jars 29-32: End of Floc Duration, 25 mL is syringed for filterability and %UVT/UVA. </a:t>
            </a:r>
          </a:p>
        </p:txBody>
      </p:sp>
      <p:pic>
        <p:nvPicPr>
          <p:cNvPr id="3" name="Picture 2" descr="An image containing four 1-liter jars at the end of 5-minute flocculation (20 RPM) duration.">
            <a:extLst>
              <a:ext uri="{FF2B5EF4-FFF2-40B4-BE49-F238E27FC236}">
                <a16:creationId xmlns:a16="http://schemas.microsoft.com/office/drawing/2014/main" id="{85339120-8698-4B77-85C2-68A1039C4E9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501469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0402D935-A93E-445F-9BA1-DD1D9C7300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055021" y="293245"/>
            <a:ext cx="1945597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 mg/L CTC-00011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1.8 mg/L SWT 8809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0.28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91.4%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0.038/cm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17.4%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C28F0AD-3215-4DFA-A9B8-D9B73F3EE1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875206" y="293244"/>
            <a:ext cx="1945597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 mg/L CTC-00011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3.8 mg/L SWT 8809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0.16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93.5%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0.029/cm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37.0%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64D753D-DB42-4506-8E19-AA6C211A00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875804" y="293244"/>
            <a:ext cx="1945597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 mg/L CTC-00011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 mg/L SWT 8809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0.04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95.5%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0.019/cm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58.7%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B855F3E-BE7D-4C07-9003-6057E1FED0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568460" y="293244"/>
            <a:ext cx="1945597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 mg/L CTC-00011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2.5 mg/L SWT 8809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0.04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95.6%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0.019/cm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58.7%</a:t>
            </a:r>
          </a:p>
        </p:txBody>
      </p:sp>
    </p:spTree>
    <p:extLst>
      <p:ext uri="{BB962C8B-B14F-4D97-AF65-F5344CB8AC3E}">
        <p14:creationId xmlns:p14="http://schemas.microsoft.com/office/powerpoint/2010/main" val="47664966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3FA19-77CB-40B4-911B-9E132757E2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29938"/>
            <a:ext cx="9144000" cy="5520356"/>
          </a:xfrm>
        </p:spPr>
        <p:txBody>
          <a:bodyPr>
            <a:normAutofit/>
          </a:bodyPr>
          <a:lstStyle/>
          <a:p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Jars 33-36 Test</a:t>
            </a:r>
            <a:b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Flash Mix 200 RPM, 20 Sec</a:t>
            </a:r>
            <a:b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Floc Mix 20 RPM, 5 min</a:t>
            </a:r>
            <a:b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25 mL sampled end of Floc</a:t>
            </a:r>
            <a:b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u="sng" dirty="0">
                <a:latin typeface="Arial" panose="020B0604020202020204" pitchFamily="34" charset="0"/>
                <a:cs typeface="Arial" panose="020B0604020202020204" pitchFamily="34" charset="0"/>
              </a:rPr>
              <a:t>Applied Coagulant</a:t>
            </a:r>
            <a:br>
              <a:rPr lang="en-US" sz="4400" u="sng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SWT 8809</a:t>
            </a:r>
            <a:b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435106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A254D376-7060-4491-9779-FC35E62F3F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3E455DCD-5923-486E-A3BD-8D15F4B5873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59975" y="5186423"/>
            <a:ext cx="11716871" cy="111438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Jars 33-36: End of Floc Duration, 25 mL is syringed for filterability and %UVT/UVA. </a:t>
            </a:r>
          </a:p>
        </p:txBody>
      </p:sp>
      <p:pic>
        <p:nvPicPr>
          <p:cNvPr id="4" name="Picture 3" descr="An image containing four 1-liter jars at the end of 5-minute flocculation (20 RPM) duration.">
            <a:extLst>
              <a:ext uri="{FF2B5EF4-FFF2-40B4-BE49-F238E27FC236}">
                <a16:creationId xmlns:a16="http://schemas.microsoft.com/office/drawing/2014/main" id="{6400CA92-4F5A-487B-BC49-B752F000928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501469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0375924-E830-4389-A4DE-E2A480F204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11961" y="227258"/>
            <a:ext cx="1945597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2.8 mg/L SWT 8809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0.16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93.0%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0.031/cm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32.6%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3D1FA5E-AABA-41FB-92B8-1BFC011B54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799792" y="227257"/>
            <a:ext cx="1945597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3.2 mg/L SWT 8809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0.13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93.3%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0.030/cm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34.8%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D7379FB-474B-4353-B13F-A66C39F67B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902784" y="227256"/>
            <a:ext cx="1945597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3.6 mg/L SWT 8809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0.12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93.3%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0.029/cm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37.0%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84AD9CC-781C-4F24-A981-1E41D8C9D7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770104" y="227256"/>
            <a:ext cx="1945597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4.0 mg/L SWT 8809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0.10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94.0%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0.026/cm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43.5%</a:t>
            </a:r>
          </a:p>
        </p:txBody>
      </p:sp>
    </p:spTree>
    <p:extLst>
      <p:ext uri="{BB962C8B-B14F-4D97-AF65-F5344CB8AC3E}">
        <p14:creationId xmlns:p14="http://schemas.microsoft.com/office/powerpoint/2010/main" val="16772495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6D37EE4-EA1B-46EE-A54B-5233C63C96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46A4401-D9F5-49E2-880D-0A5F79FFFB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47013" cy="1434415"/>
          </a:xfrm>
        </p:spPr>
        <p:txBody>
          <a:bodyPr anchor="b">
            <a:normAutofit/>
          </a:bodyPr>
          <a:lstStyle/>
          <a:p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UVT/UVA, pathlength 10 mm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927D5270-6648-4CC1-8F78-48BE299CAC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767709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Real UVT Instrument that is used to measure UV transmittance and UV absorbance of a water sample.">
            <a:extLst>
              <a:ext uri="{FF2B5EF4-FFF2-40B4-BE49-F238E27FC236}">
                <a16:creationId xmlns:a16="http://schemas.microsoft.com/office/drawing/2014/main" id="{186678B4-9F0D-425B-B2DE-8AD265C81B2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2492" y="2002056"/>
            <a:ext cx="3943849" cy="4184060"/>
          </a:xfrm>
          <a:custGeom>
            <a:avLst/>
            <a:gdLst/>
            <a:ahLst/>
            <a:cxnLst/>
            <a:rect l="l" t="t" r="r" b="b"/>
            <a:pathLst>
              <a:path w="3807743" h="6307845">
                <a:moveTo>
                  <a:pt x="723201" y="386"/>
                </a:moveTo>
                <a:cubicBezTo>
                  <a:pt x="853884" y="-4204"/>
                  <a:pt x="1013493" y="33912"/>
                  <a:pt x="1176100" y="22622"/>
                </a:cubicBezTo>
                <a:cubicBezTo>
                  <a:pt x="1230302" y="18859"/>
                  <a:pt x="1281736" y="20622"/>
                  <a:pt x="1331852" y="24473"/>
                </a:cubicBezTo>
                <a:lnTo>
                  <a:pt x="1439547" y="34944"/>
                </a:lnTo>
                <a:lnTo>
                  <a:pt x="1484197" y="36226"/>
                </a:lnTo>
                <a:cubicBezTo>
                  <a:pt x="1535166" y="35421"/>
                  <a:pt x="1586369" y="31625"/>
                  <a:pt x="1636625" y="22622"/>
                </a:cubicBezTo>
                <a:cubicBezTo>
                  <a:pt x="1686882" y="13619"/>
                  <a:pt x="1729837" y="10653"/>
                  <a:pt x="1768740" y="10885"/>
                </a:cubicBezTo>
                <a:lnTo>
                  <a:pt x="1829538" y="15086"/>
                </a:lnTo>
                <a:lnTo>
                  <a:pt x="1869968" y="7996"/>
                </a:lnTo>
                <a:cubicBezTo>
                  <a:pt x="1953577" y="-31"/>
                  <a:pt x="2036989" y="9808"/>
                  <a:pt x="2112925" y="20118"/>
                </a:cubicBezTo>
                <a:lnTo>
                  <a:pt x="2119331" y="20977"/>
                </a:lnTo>
                <a:lnTo>
                  <a:pt x="2221855" y="13374"/>
                </a:lnTo>
                <a:cubicBezTo>
                  <a:pt x="2261207" y="12845"/>
                  <a:pt x="2298379" y="14359"/>
                  <a:pt x="2333484" y="16393"/>
                </a:cubicBezTo>
                <a:lnTo>
                  <a:pt x="2372613" y="18812"/>
                </a:lnTo>
                <a:lnTo>
                  <a:pt x="2404945" y="9387"/>
                </a:lnTo>
                <a:cubicBezTo>
                  <a:pt x="2452532" y="1754"/>
                  <a:pt x="2506192" y="9333"/>
                  <a:pt x="2561622" y="17814"/>
                </a:cubicBezTo>
                <a:lnTo>
                  <a:pt x="2583950" y="20591"/>
                </a:lnTo>
                <a:lnTo>
                  <a:pt x="2643527" y="20319"/>
                </a:lnTo>
                <a:cubicBezTo>
                  <a:pt x="2669677" y="20426"/>
                  <a:pt x="2697963" y="20717"/>
                  <a:pt x="2727392" y="21103"/>
                </a:cubicBezTo>
                <a:lnTo>
                  <a:pt x="2786908" y="21989"/>
                </a:lnTo>
                <a:lnTo>
                  <a:pt x="2846459" y="13267"/>
                </a:lnTo>
                <a:cubicBezTo>
                  <a:pt x="2896401" y="10176"/>
                  <a:pt x="2960607" y="12733"/>
                  <a:pt x="3036361" y="17072"/>
                </a:cubicBezTo>
                <a:lnTo>
                  <a:pt x="3129100" y="22671"/>
                </a:lnTo>
                <a:lnTo>
                  <a:pt x="3130653" y="22622"/>
                </a:lnTo>
                <a:cubicBezTo>
                  <a:pt x="3178874" y="19804"/>
                  <a:pt x="3260845" y="26231"/>
                  <a:pt x="3352422" y="32691"/>
                </a:cubicBezTo>
                <a:lnTo>
                  <a:pt x="3362608" y="33356"/>
                </a:lnTo>
                <a:lnTo>
                  <a:pt x="3446036" y="35579"/>
                </a:lnTo>
                <a:cubicBezTo>
                  <a:pt x="3550323" y="36566"/>
                  <a:pt x="3662083" y="33535"/>
                  <a:pt x="3778601" y="22622"/>
                </a:cubicBezTo>
                <a:cubicBezTo>
                  <a:pt x="3793981" y="243672"/>
                  <a:pt x="3764152" y="318695"/>
                  <a:pt x="3778601" y="467157"/>
                </a:cubicBezTo>
                <a:cubicBezTo>
                  <a:pt x="3790077" y="557563"/>
                  <a:pt x="3783697" y="684218"/>
                  <a:pt x="3777639" y="811856"/>
                </a:cubicBezTo>
                <a:lnTo>
                  <a:pt x="3773760" y="922625"/>
                </a:lnTo>
                <a:lnTo>
                  <a:pt x="3778601" y="974384"/>
                </a:lnTo>
                <a:cubicBezTo>
                  <a:pt x="3785784" y="1003717"/>
                  <a:pt x="3785160" y="1041120"/>
                  <a:pt x="3781239" y="1085904"/>
                </a:cubicBezTo>
                <a:lnTo>
                  <a:pt x="3776107" y="1132519"/>
                </a:lnTo>
                <a:lnTo>
                  <a:pt x="3778601" y="1162456"/>
                </a:lnTo>
                <a:cubicBezTo>
                  <a:pt x="3791360" y="1256797"/>
                  <a:pt x="3774958" y="1367020"/>
                  <a:pt x="3763568" y="1469787"/>
                </a:cubicBezTo>
                <a:lnTo>
                  <a:pt x="3758806" y="1520515"/>
                </a:lnTo>
                <a:lnTo>
                  <a:pt x="3760417" y="1549437"/>
                </a:lnTo>
                <a:cubicBezTo>
                  <a:pt x="3764298" y="1588133"/>
                  <a:pt x="3770171" y="1628243"/>
                  <a:pt x="3778601" y="1669683"/>
                </a:cubicBezTo>
                <a:cubicBezTo>
                  <a:pt x="3846039" y="2001203"/>
                  <a:pt x="3774784" y="2142285"/>
                  <a:pt x="3778601" y="2364982"/>
                </a:cubicBezTo>
                <a:lnTo>
                  <a:pt x="3776565" y="2406088"/>
                </a:lnTo>
                <a:lnTo>
                  <a:pt x="3778601" y="2427673"/>
                </a:lnTo>
                <a:cubicBezTo>
                  <a:pt x="3821357" y="2695960"/>
                  <a:pt x="3735684" y="2699438"/>
                  <a:pt x="3778601" y="2809517"/>
                </a:cubicBezTo>
                <a:cubicBezTo>
                  <a:pt x="3789330" y="2837037"/>
                  <a:pt x="3791666" y="2872927"/>
                  <a:pt x="3789892" y="2914654"/>
                </a:cubicBezTo>
                <a:lnTo>
                  <a:pt x="3784971" y="2966248"/>
                </a:lnTo>
                <a:lnTo>
                  <a:pt x="3796722" y="3024078"/>
                </a:lnTo>
                <a:cubicBezTo>
                  <a:pt x="3809238" y="3115139"/>
                  <a:pt x="3806232" y="3210898"/>
                  <a:pt x="3799338" y="3302850"/>
                </a:cubicBezTo>
                <a:lnTo>
                  <a:pt x="3787405" y="3438354"/>
                </a:lnTo>
                <a:lnTo>
                  <a:pt x="3790719" y="3460532"/>
                </a:lnTo>
                <a:cubicBezTo>
                  <a:pt x="3797323" y="3541872"/>
                  <a:pt x="3789007" y="3624193"/>
                  <a:pt x="3780361" y="3709762"/>
                </a:cubicBezTo>
                <a:lnTo>
                  <a:pt x="3780169" y="3712283"/>
                </a:lnTo>
                <a:lnTo>
                  <a:pt x="3781239" y="3768266"/>
                </a:lnTo>
                <a:cubicBezTo>
                  <a:pt x="3780994" y="3815588"/>
                  <a:pt x="3779902" y="3863939"/>
                  <a:pt x="3778794" y="3912511"/>
                </a:cubicBezTo>
                <a:lnTo>
                  <a:pt x="3776324" y="4054010"/>
                </a:lnTo>
                <a:lnTo>
                  <a:pt x="3778601" y="4074733"/>
                </a:lnTo>
                <a:cubicBezTo>
                  <a:pt x="3822365" y="4336760"/>
                  <a:pt x="3765189" y="4482586"/>
                  <a:pt x="3778601" y="4644650"/>
                </a:cubicBezTo>
                <a:cubicBezTo>
                  <a:pt x="3781954" y="4685166"/>
                  <a:pt x="3782850" y="4718916"/>
                  <a:pt x="3782504" y="4749344"/>
                </a:cubicBezTo>
                <a:lnTo>
                  <a:pt x="3780512" y="4796832"/>
                </a:lnTo>
                <a:lnTo>
                  <a:pt x="3786260" y="4877451"/>
                </a:lnTo>
                <a:cubicBezTo>
                  <a:pt x="3786165" y="4918212"/>
                  <a:pt x="3784020" y="4964155"/>
                  <a:pt x="3781623" y="5015963"/>
                </a:cubicBezTo>
                <a:lnTo>
                  <a:pt x="3779076" y="5087925"/>
                </a:lnTo>
                <a:lnTo>
                  <a:pt x="3779599" y="5155456"/>
                </a:lnTo>
                <a:lnTo>
                  <a:pt x="3775907" y="5219073"/>
                </a:lnTo>
                <a:lnTo>
                  <a:pt x="3778601" y="5402640"/>
                </a:lnTo>
                <a:cubicBezTo>
                  <a:pt x="3780494" y="5441637"/>
                  <a:pt x="3781680" y="5475146"/>
                  <a:pt x="3782335" y="5504141"/>
                </a:cubicBezTo>
                <a:lnTo>
                  <a:pt x="3782798" y="5566951"/>
                </a:lnTo>
                <a:lnTo>
                  <a:pt x="3786885" y="5599303"/>
                </a:lnTo>
                <a:cubicBezTo>
                  <a:pt x="3799534" y="5776838"/>
                  <a:pt x="3769350" y="6111156"/>
                  <a:pt x="3778601" y="6291711"/>
                </a:cubicBezTo>
                <a:cubicBezTo>
                  <a:pt x="3687392" y="6306733"/>
                  <a:pt x="3632350" y="6304889"/>
                  <a:pt x="3574752" y="6300212"/>
                </a:cubicBezTo>
                <a:lnTo>
                  <a:pt x="3545837" y="6297718"/>
                </a:lnTo>
                <a:lnTo>
                  <a:pt x="3527963" y="6296834"/>
                </a:lnTo>
                <a:cubicBezTo>
                  <a:pt x="3482151" y="6294419"/>
                  <a:pt x="3430025" y="6291672"/>
                  <a:pt x="3355561" y="6291711"/>
                </a:cubicBezTo>
                <a:cubicBezTo>
                  <a:pt x="3304843" y="6293555"/>
                  <a:pt x="3262749" y="6292377"/>
                  <a:pt x="3225711" y="6290098"/>
                </a:cubicBezTo>
                <a:lnTo>
                  <a:pt x="3218247" y="6289525"/>
                </a:lnTo>
                <a:lnTo>
                  <a:pt x="3198550" y="6289212"/>
                </a:lnTo>
                <a:cubicBezTo>
                  <a:pt x="3144315" y="6287803"/>
                  <a:pt x="3088976" y="6286105"/>
                  <a:pt x="3034921" y="6284968"/>
                </a:cubicBezTo>
                <a:lnTo>
                  <a:pt x="2973802" y="6284626"/>
                </a:lnTo>
                <a:lnTo>
                  <a:pt x="2932520" y="6291711"/>
                </a:lnTo>
                <a:cubicBezTo>
                  <a:pt x="2893699" y="6300111"/>
                  <a:pt x="2847670" y="6301992"/>
                  <a:pt x="2797581" y="6300669"/>
                </a:cubicBezTo>
                <a:lnTo>
                  <a:pt x="2672392" y="6292599"/>
                </a:lnTo>
                <a:lnTo>
                  <a:pt x="2629726" y="6293120"/>
                </a:lnTo>
                <a:lnTo>
                  <a:pt x="2540544" y="6284698"/>
                </a:lnTo>
                <a:lnTo>
                  <a:pt x="2473475" y="6280786"/>
                </a:lnTo>
                <a:cubicBezTo>
                  <a:pt x="2419724" y="6279900"/>
                  <a:pt x="2368202" y="6282437"/>
                  <a:pt x="2322057" y="6291711"/>
                </a:cubicBezTo>
                <a:cubicBezTo>
                  <a:pt x="2275912" y="6300985"/>
                  <a:pt x="2236301" y="6305003"/>
                  <a:pt x="2199195" y="6305968"/>
                </a:cubicBezTo>
                <a:lnTo>
                  <a:pt x="2094190" y="6302012"/>
                </a:lnTo>
                <a:lnTo>
                  <a:pt x="2029724" y="6307766"/>
                </a:lnTo>
                <a:cubicBezTo>
                  <a:pt x="1971866" y="6308389"/>
                  <a:pt x="1916420" y="6305265"/>
                  <a:pt x="1864312" y="6301339"/>
                </a:cubicBezTo>
                <a:lnTo>
                  <a:pt x="1761307" y="6293375"/>
                </a:lnTo>
                <a:lnTo>
                  <a:pt x="1745972" y="6293782"/>
                </a:lnTo>
                <a:cubicBezTo>
                  <a:pt x="1699734" y="6294177"/>
                  <a:pt x="1664143" y="6292827"/>
                  <a:pt x="1633352" y="6291083"/>
                </a:cubicBezTo>
                <a:lnTo>
                  <a:pt x="1621369" y="6290324"/>
                </a:lnTo>
                <a:lnTo>
                  <a:pt x="1599140" y="6291711"/>
                </a:lnTo>
                <a:cubicBezTo>
                  <a:pt x="1564093" y="6296354"/>
                  <a:pt x="1527169" y="6296254"/>
                  <a:pt x="1488567" y="6294097"/>
                </a:cubicBezTo>
                <a:lnTo>
                  <a:pt x="1429716" y="6289243"/>
                </a:lnTo>
                <a:lnTo>
                  <a:pt x="1401008" y="6291711"/>
                </a:lnTo>
                <a:cubicBezTo>
                  <a:pt x="1314301" y="6301163"/>
                  <a:pt x="1222976" y="6299856"/>
                  <a:pt x="1127367" y="6296839"/>
                </a:cubicBezTo>
                <a:lnTo>
                  <a:pt x="1062601" y="6295730"/>
                </a:lnTo>
                <a:lnTo>
                  <a:pt x="964991" y="6305909"/>
                </a:lnTo>
                <a:cubicBezTo>
                  <a:pt x="833250" y="6307778"/>
                  <a:pt x="714190" y="6280255"/>
                  <a:pt x="603122" y="6291711"/>
                </a:cubicBezTo>
                <a:cubicBezTo>
                  <a:pt x="455032" y="6306986"/>
                  <a:pt x="261206" y="6260346"/>
                  <a:pt x="30143" y="6291711"/>
                </a:cubicBezTo>
                <a:cubicBezTo>
                  <a:pt x="-1198" y="6167281"/>
                  <a:pt x="7291" y="6044138"/>
                  <a:pt x="19371" y="5934598"/>
                </a:cubicBezTo>
                <a:lnTo>
                  <a:pt x="33559" y="5801663"/>
                </a:lnTo>
                <a:lnTo>
                  <a:pt x="30143" y="5784485"/>
                </a:lnTo>
                <a:cubicBezTo>
                  <a:pt x="7257" y="5691455"/>
                  <a:pt x="7506" y="5585492"/>
                  <a:pt x="13352" y="5476692"/>
                </a:cubicBezTo>
                <a:lnTo>
                  <a:pt x="21882" y="5346809"/>
                </a:lnTo>
                <a:lnTo>
                  <a:pt x="22064" y="5339439"/>
                </a:lnTo>
                <a:lnTo>
                  <a:pt x="29601" y="5166357"/>
                </a:lnTo>
                <a:lnTo>
                  <a:pt x="30143" y="5151877"/>
                </a:lnTo>
                <a:cubicBezTo>
                  <a:pt x="30018" y="5125783"/>
                  <a:pt x="30111" y="5102484"/>
                  <a:pt x="30346" y="5081409"/>
                </a:cubicBezTo>
                <a:lnTo>
                  <a:pt x="30433" y="5076663"/>
                </a:lnTo>
                <a:lnTo>
                  <a:pt x="30143" y="4963804"/>
                </a:lnTo>
                <a:cubicBezTo>
                  <a:pt x="27040" y="4910138"/>
                  <a:pt x="27067" y="4856021"/>
                  <a:pt x="28459" y="4800989"/>
                </a:cubicBezTo>
                <a:lnTo>
                  <a:pt x="30399" y="4750796"/>
                </a:lnTo>
                <a:lnTo>
                  <a:pt x="31514" y="4666872"/>
                </a:lnTo>
                <a:lnTo>
                  <a:pt x="34697" y="4639551"/>
                </a:lnTo>
                <a:lnTo>
                  <a:pt x="34963" y="4632686"/>
                </a:lnTo>
                <a:cubicBezTo>
                  <a:pt x="37318" y="4575362"/>
                  <a:pt x="39271" y="4516661"/>
                  <a:pt x="39056" y="4456118"/>
                </a:cubicBezTo>
                <a:lnTo>
                  <a:pt x="36996" y="4412759"/>
                </a:lnTo>
                <a:lnTo>
                  <a:pt x="30143" y="4388188"/>
                </a:lnTo>
                <a:cubicBezTo>
                  <a:pt x="7389" y="4328002"/>
                  <a:pt x="11492" y="4256950"/>
                  <a:pt x="19232" y="4188739"/>
                </a:cubicBezTo>
                <a:lnTo>
                  <a:pt x="23985" y="4147809"/>
                </a:lnTo>
                <a:lnTo>
                  <a:pt x="23690" y="4087290"/>
                </a:lnTo>
                <a:lnTo>
                  <a:pt x="29097" y="3984687"/>
                </a:lnTo>
                <a:lnTo>
                  <a:pt x="28035" y="3962690"/>
                </a:lnTo>
                <a:cubicBezTo>
                  <a:pt x="28525" y="3945828"/>
                  <a:pt x="30052" y="3926691"/>
                  <a:pt x="32148" y="3905387"/>
                </a:cubicBezTo>
                <a:lnTo>
                  <a:pt x="34754" y="3881032"/>
                </a:lnTo>
                <a:lnTo>
                  <a:pt x="39206" y="3802233"/>
                </a:lnTo>
                <a:cubicBezTo>
                  <a:pt x="39778" y="3763353"/>
                  <a:pt x="37619" y="3728800"/>
                  <a:pt x="30143" y="3698588"/>
                </a:cubicBezTo>
                <a:cubicBezTo>
                  <a:pt x="7714" y="3607954"/>
                  <a:pt x="33117" y="3482508"/>
                  <a:pt x="36579" y="3365983"/>
                </a:cubicBezTo>
                <a:lnTo>
                  <a:pt x="36510" y="3356621"/>
                </a:lnTo>
                <a:lnTo>
                  <a:pt x="30143" y="3311044"/>
                </a:lnTo>
                <a:cubicBezTo>
                  <a:pt x="14271" y="3224157"/>
                  <a:pt x="11445" y="3149243"/>
                  <a:pt x="14856" y="3082749"/>
                </a:cubicBezTo>
                <a:lnTo>
                  <a:pt x="22229" y="3005366"/>
                </a:lnTo>
                <a:lnTo>
                  <a:pt x="27244" y="2895198"/>
                </a:lnTo>
                <a:cubicBezTo>
                  <a:pt x="29143" y="2848776"/>
                  <a:pt x="30527" y="2799531"/>
                  <a:pt x="30143" y="2746826"/>
                </a:cubicBezTo>
                <a:lnTo>
                  <a:pt x="36784" y="2638240"/>
                </a:lnTo>
                <a:lnTo>
                  <a:pt x="30143" y="2615745"/>
                </a:lnTo>
                <a:cubicBezTo>
                  <a:pt x="-20952" y="2495890"/>
                  <a:pt x="17898" y="2340273"/>
                  <a:pt x="37923" y="2201958"/>
                </a:cubicBezTo>
                <a:lnTo>
                  <a:pt x="42734" y="2158379"/>
                </a:lnTo>
                <a:lnTo>
                  <a:pt x="30143" y="2114218"/>
                </a:lnTo>
                <a:cubicBezTo>
                  <a:pt x="2269" y="2040950"/>
                  <a:pt x="-2735" y="1972014"/>
                  <a:pt x="1162" y="1906697"/>
                </a:cubicBezTo>
                <a:lnTo>
                  <a:pt x="6289" y="1854885"/>
                </a:lnTo>
                <a:lnTo>
                  <a:pt x="8053" y="1809168"/>
                </a:lnTo>
                <a:cubicBezTo>
                  <a:pt x="9832" y="1790244"/>
                  <a:pt x="12470" y="1771472"/>
                  <a:pt x="15415" y="1752867"/>
                </a:cubicBezTo>
                <a:lnTo>
                  <a:pt x="30925" y="1652561"/>
                </a:lnTo>
                <a:lnTo>
                  <a:pt x="30143" y="1606992"/>
                </a:lnTo>
                <a:cubicBezTo>
                  <a:pt x="28397" y="1588584"/>
                  <a:pt x="27931" y="1568665"/>
                  <a:pt x="28348" y="1547550"/>
                </a:cubicBezTo>
                <a:lnTo>
                  <a:pt x="29206" y="1531212"/>
                </a:lnTo>
                <a:lnTo>
                  <a:pt x="23637" y="1487282"/>
                </a:lnTo>
                <a:cubicBezTo>
                  <a:pt x="16479" y="1367166"/>
                  <a:pt x="59638" y="1246041"/>
                  <a:pt x="30143" y="1156757"/>
                </a:cubicBezTo>
                <a:cubicBezTo>
                  <a:pt x="21716" y="1131248"/>
                  <a:pt x="18318" y="1090735"/>
                  <a:pt x="17757" y="1041370"/>
                </a:cubicBezTo>
                <a:lnTo>
                  <a:pt x="18463" y="985697"/>
                </a:lnTo>
                <a:lnTo>
                  <a:pt x="16239" y="975915"/>
                </a:lnTo>
                <a:cubicBezTo>
                  <a:pt x="13541" y="957312"/>
                  <a:pt x="12597" y="940330"/>
                  <a:pt x="12862" y="924477"/>
                </a:cubicBezTo>
                <a:lnTo>
                  <a:pt x="23640" y="845857"/>
                </a:lnTo>
                <a:lnTo>
                  <a:pt x="30907" y="688163"/>
                </a:lnTo>
                <a:lnTo>
                  <a:pt x="31375" y="662715"/>
                </a:lnTo>
                <a:lnTo>
                  <a:pt x="30143" y="655230"/>
                </a:lnTo>
                <a:cubicBezTo>
                  <a:pt x="20345" y="615334"/>
                  <a:pt x="17924" y="569960"/>
                  <a:pt x="19185" y="520814"/>
                </a:cubicBezTo>
                <a:lnTo>
                  <a:pt x="26662" y="415314"/>
                </a:lnTo>
                <a:lnTo>
                  <a:pt x="25635" y="383217"/>
                </a:lnTo>
                <a:cubicBezTo>
                  <a:pt x="25461" y="243905"/>
                  <a:pt x="35455" y="113017"/>
                  <a:pt x="30143" y="22622"/>
                </a:cubicBezTo>
                <a:cubicBezTo>
                  <a:pt x="90096" y="13526"/>
                  <a:pt x="146841" y="12585"/>
                  <a:pt x="200495" y="15390"/>
                </a:cubicBezTo>
                <a:lnTo>
                  <a:pt x="324102" y="27794"/>
                </a:lnTo>
                <a:lnTo>
                  <a:pt x="329634" y="27979"/>
                </a:lnTo>
                <a:cubicBezTo>
                  <a:pt x="398332" y="30204"/>
                  <a:pt x="468106" y="31425"/>
                  <a:pt x="551798" y="27886"/>
                </a:cubicBezTo>
                <a:lnTo>
                  <a:pt x="592464" y="25476"/>
                </a:lnTo>
                <a:lnTo>
                  <a:pt x="603122" y="22622"/>
                </a:lnTo>
                <a:cubicBezTo>
                  <a:pt x="639294" y="8191"/>
                  <a:pt x="679641" y="1916"/>
                  <a:pt x="723201" y="386"/>
                </a:cubicBez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6D7079-5DED-498B-817B-AA737403B1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05955" y="2071316"/>
            <a:ext cx="6713552" cy="4114800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UV transmittance (UVT) is a measurement of the amount of ultraviolet light (254 nm) that passes through a water sample compared to the amount of light that passes through a pure water sample. The measurement is expressed as % UVT.</a:t>
            </a:r>
          </a:p>
          <a:p>
            <a:pPr marL="0" indent="0">
              <a:buNone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%UVT = 10</a:t>
            </a:r>
            <a:r>
              <a:rPr lang="en-US" sz="2200" baseline="30000" dirty="0">
                <a:latin typeface="Arial" panose="020B0604020202020204" pitchFamily="34" charset="0"/>
                <a:cs typeface="Arial" panose="020B0604020202020204" pitchFamily="34" charset="0"/>
              </a:rPr>
              <a:t>(-UVA)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x 100%</a:t>
            </a:r>
          </a:p>
          <a:p>
            <a:pPr marL="0" indent="0">
              <a:buNone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UV absorbance (UVA) is calculated as a relative measure of the amount of light absorbed by a water sample compared with the amount of light absorbed by a pure water sample.  </a:t>
            </a:r>
          </a:p>
          <a:p>
            <a:pPr marL="0" indent="0">
              <a:buNone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UVA = -log(%UVT/100)</a:t>
            </a:r>
          </a:p>
          <a:p>
            <a:pPr marL="0" indent="0">
              <a:buNone/>
            </a:pP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613126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3FA19-77CB-40B4-911B-9E132757E2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29938"/>
            <a:ext cx="9144000" cy="5520356"/>
          </a:xfrm>
        </p:spPr>
        <p:txBody>
          <a:bodyPr>
            <a:normAutofit fontScale="90000"/>
          </a:bodyPr>
          <a:lstStyle/>
          <a:p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Jars 37-40 Test</a:t>
            </a:r>
            <a:b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Flash Mix 200 RPM, 20 Sec</a:t>
            </a:r>
            <a:b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Floc Mix 20 RPM, 5 min</a:t>
            </a:r>
            <a:b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25 mL sampled end of Floc</a:t>
            </a:r>
            <a:b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u="sng" dirty="0">
                <a:latin typeface="Arial" panose="020B0604020202020204" pitchFamily="34" charset="0"/>
                <a:cs typeface="Arial" panose="020B0604020202020204" pitchFamily="34" charset="0"/>
              </a:rPr>
              <a:t>Applied Coagulants</a:t>
            </a:r>
            <a:br>
              <a:rPr lang="en-US" sz="4400" u="sng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AdvFloc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CTC-00011</a:t>
            </a:r>
            <a:b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SWT 8809</a:t>
            </a:r>
            <a:b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850212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A254D376-7060-4491-9779-FC35E62F3F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3E455DCD-5923-486E-A3BD-8D15F4B5873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58587" y="5186423"/>
            <a:ext cx="11618259" cy="111438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Jars 37-40: End of Floc Duration, 25 mL is syringed for filterability and %UVT/UVA. </a:t>
            </a:r>
          </a:p>
        </p:txBody>
      </p:sp>
      <p:pic>
        <p:nvPicPr>
          <p:cNvPr id="3" name="Picture 2" descr="An image containing four 1-liter jars at the end of 5-minute flocculation (20 RPM) duration.">
            <a:extLst>
              <a:ext uri="{FF2B5EF4-FFF2-40B4-BE49-F238E27FC236}">
                <a16:creationId xmlns:a16="http://schemas.microsoft.com/office/drawing/2014/main" id="{FBCDABE4-9426-489E-8420-ECEE426BAF4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501469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C1881E0-3657-4841-A0BB-466E474318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838200" y="481781"/>
            <a:ext cx="1945597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 mg/L CTC-00011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2.8 mg/L SWT 8809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0.05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95.7%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0.019/cm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57.7%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CBFED24-7D81-42BE-ACD4-4ABE7CEBBC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884629" y="481780"/>
            <a:ext cx="1945597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 mg/L CTC-00011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3.2 mg/L SWT 8809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0.05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95.8%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0.018/cm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60.9%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D22E291-EFC3-4988-83F1-B12601C570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780229" y="540642"/>
            <a:ext cx="1945597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 mg/L CTC-00011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3.6 mg/L SWT 8809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0.05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95.8%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0.018/cm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60.9%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896DEDD-5A0A-4E88-BA1E-EEAC845FF6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745557" y="540641"/>
            <a:ext cx="1945597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 mg/L CTC-00011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4.0 mg/L SWT 8809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0.07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95.7%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0.019/cm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58.7%</a:t>
            </a:r>
          </a:p>
        </p:txBody>
      </p:sp>
    </p:spTree>
    <p:extLst>
      <p:ext uri="{BB962C8B-B14F-4D97-AF65-F5344CB8AC3E}">
        <p14:creationId xmlns:p14="http://schemas.microsoft.com/office/powerpoint/2010/main" val="10938588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3FA19-77CB-40B4-911B-9E132757E2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29938"/>
            <a:ext cx="9144000" cy="5520356"/>
          </a:xfrm>
        </p:spPr>
        <p:txBody>
          <a:bodyPr>
            <a:normAutofit/>
          </a:bodyPr>
          <a:lstStyle/>
          <a:p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Jars 41-44 Test</a:t>
            </a:r>
            <a:b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Flash Mix 200 RPM, 20 Sec</a:t>
            </a:r>
            <a:b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Floc Mix 20 RPM, 5 min</a:t>
            </a:r>
            <a:b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25 mL sampled end of Floc</a:t>
            </a:r>
            <a:b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u="sng" dirty="0">
                <a:latin typeface="Arial" panose="020B0604020202020204" pitchFamily="34" charset="0"/>
                <a:cs typeface="Arial" panose="020B0604020202020204" pitchFamily="34" charset="0"/>
              </a:rPr>
              <a:t>Applied Coagulant</a:t>
            </a:r>
            <a:br>
              <a:rPr lang="en-US" sz="4400" u="sng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SWT 8809</a:t>
            </a:r>
            <a:b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540439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A254D376-7060-4491-9779-FC35E62F3F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3E455DCD-5923-486E-A3BD-8D15F4B5873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40659" y="5186423"/>
            <a:ext cx="11645153" cy="111438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Jars 41-44: End of Floc Duration, 25 mL is syringed for filterability and %UVT/UVA. </a:t>
            </a:r>
          </a:p>
        </p:txBody>
      </p:sp>
      <p:pic>
        <p:nvPicPr>
          <p:cNvPr id="4" name="Picture 3" descr="An image containing four 1-liter jars at the end of 5-minute flocculation (20 RPM) duration.">
            <a:extLst>
              <a:ext uri="{FF2B5EF4-FFF2-40B4-BE49-F238E27FC236}">
                <a16:creationId xmlns:a16="http://schemas.microsoft.com/office/drawing/2014/main" id="{B391D885-DCA4-4AE4-B889-DD19145E4FD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501469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1AA056E-C6FB-4DB4-A530-B6D67C15B0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574253" y="227258"/>
            <a:ext cx="1945597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1.8 mg/L SWT 8809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**Filtrate 0.09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92.7%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0.032/cm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30.4%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0B3FE89-F58A-4BF1-91E7-A04B4404BB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686668" y="227257"/>
            <a:ext cx="1945597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3.2 mg/L SWT 8809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0.11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93.8%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0.028/cm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39.1%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32A6877-9271-4342-9A73-F63913668A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695391" y="227256"/>
            <a:ext cx="1945597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3.7 mg/L SWT 8809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0.08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94.1%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0.026/cm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43.5%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303BFF6-9139-4FCD-AD31-A4E9BFFD98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672150" y="227256"/>
            <a:ext cx="1945597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4.2 mg/L SWT 8809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0.08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94.3%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0.025/cm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45.7%</a:t>
            </a:r>
          </a:p>
        </p:txBody>
      </p:sp>
    </p:spTree>
    <p:extLst>
      <p:ext uri="{BB962C8B-B14F-4D97-AF65-F5344CB8AC3E}">
        <p14:creationId xmlns:p14="http://schemas.microsoft.com/office/powerpoint/2010/main" val="390887567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3FA19-77CB-40B4-911B-9E132757E2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29938"/>
            <a:ext cx="9144000" cy="5520356"/>
          </a:xfrm>
        </p:spPr>
        <p:txBody>
          <a:bodyPr>
            <a:normAutofit fontScale="90000"/>
          </a:bodyPr>
          <a:lstStyle/>
          <a:p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Jars 45-48 Test</a:t>
            </a:r>
            <a:b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Flash Mix 200 RPM, 20 Sec</a:t>
            </a:r>
            <a:b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Floc Mix 20 RPM, 5 min</a:t>
            </a:r>
            <a:b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25 mL sampled end of Floc</a:t>
            </a:r>
            <a:b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u="sng" dirty="0">
                <a:latin typeface="Arial" panose="020B0604020202020204" pitchFamily="34" charset="0"/>
                <a:cs typeface="Arial" panose="020B0604020202020204" pitchFamily="34" charset="0"/>
              </a:rPr>
              <a:t>Applied Coagulants</a:t>
            </a:r>
            <a:br>
              <a:rPr lang="en-US" sz="4400" u="sng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AdvFloc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CTC-00011</a:t>
            </a:r>
            <a:b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SWT 8809</a:t>
            </a:r>
            <a:b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641907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A254D376-7060-4491-9779-FC35E62F3F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3E455DCD-5923-486E-A3BD-8D15F4B5873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68941" y="5186423"/>
            <a:ext cx="11600330" cy="111438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Jars 45-48: End of Floc Duration, 25 mL is syringed for filterability and %UVT/UVA. </a:t>
            </a:r>
          </a:p>
        </p:txBody>
      </p:sp>
      <p:pic>
        <p:nvPicPr>
          <p:cNvPr id="3" name="Picture 2" descr="An image containing four 1-liter jars at the end of 5-minute flocculation (20 RPM) duration.">
            <a:extLst>
              <a:ext uri="{FF2B5EF4-FFF2-40B4-BE49-F238E27FC236}">
                <a16:creationId xmlns:a16="http://schemas.microsoft.com/office/drawing/2014/main" id="{990D0FC6-8506-4A2D-A34F-EB739ACAC75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501469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8822B99-694C-49B0-9946-F41012C6C8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15650" y="472358"/>
            <a:ext cx="1945597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mg/L CTC-00011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1.8 mg/L SWT 8809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0.05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95.2%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0.021/cm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54.3%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85488E3-98AA-4E0C-9155-1488B6AB5B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809213" y="472358"/>
            <a:ext cx="1945597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 mg/L CTC-00011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1.8 mg/L SWT 8809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0.05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95.4%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0.020/cm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56.5%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7D3BB77-AE24-4369-A3AF-E77049B20D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959340" y="472357"/>
            <a:ext cx="1945597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mg/L CTC-00011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2.8 mg/L SWT 8809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0.04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95.6%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0.019/cm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58.7%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B3405C9-43E8-4E4A-AAE1-6F08498E7C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844539" y="472357"/>
            <a:ext cx="1945597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 mg/L CTC-00011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2.8 mg/L SWT 8809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0.04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95.9%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0.017/cm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63.0%</a:t>
            </a:r>
          </a:p>
        </p:txBody>
      </p:sp>
    </p:spTree>
    <p:extLst>
      <p:ext uri="{BB962C8B-B14F-4D97-AF65-F5344CB8AC3E}">
        <p14:creationId xmlns:p14="http://schemas.microsoft.com/office/powerpoint/2010/main" val="273643001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82BCBF-DE54-4B13-B7FD-6F0A91E7A1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776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Jar Testing for 1-Liter Jars: </a:t>
            </a:r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Procedures for Most Treatment Plants</a:t>
            </a:r>
          </a:p>
        </p:txBody>
      </p:sp>
      <p:sp>
        <p:nvSpPr>
          <p:cNvPr id="47" name="Content Placeholder 2">
            <a:extLst>
              <a:ext uri="{FF2B5EF4-FFF2-40B4-BE49-F238E27FC236}">
                <a16:creationId xmlns:a16="http://schemas.microsoft.com/office/drawing/2014/main" id="{03522FC9-9B5B-42E9-AFBC-560C03AAAC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9184" y="1380339"/>
            <a:ext cx="11576304" cy="5422885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Fill jars with source water prior to coagulant injection and set paddle speed at 30 rpm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Add chemicals (i.e., NaOCl, primary coagulant, coagulant aid) to each jar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Flash mix for 15-30 seconds (200 rpm)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Slow mix for 5 minutes (20-30 rpm)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Settled for 5 minutes.   Syringe 25 mL from each jar taken 1-inch below surface (25 mL/12 sec rate)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Filtered through 1.2 um isopore membrane into cuvette drip rate, 15 mL/(50-90 sec)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Measure filtrate turbidity, chlorine residual and %UVT/UVA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Measure settled water turbidity after 25 minutes of total setting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Record all data</a:t>
            </a:r>
          </a:p>
          <a:p>
            <a:pPr marL="0" indent="0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209328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266337-CE30-4E8B-A13C-E7CB0808D8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3444" y="322091"/>
            <a:ext cx="5006336" cy="1325563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Jar Test</a:t>
            </a:r>
            <a:b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Filterability Test Equipment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ACA29E-0321-4002-88D1-8B5CC77C3E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65176" y="1518082"/>
            <a:ext cx="6775704" cy="5220069"/>
          </a:xfrm>
        </p:spPr>
        <p:txBody>
          <a:bodyPr vert="horz" lIns="91440" tIns="45720" rIns="91440" bIns="45720" rtlCol="0" anchor="t">
            <a:no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Turbidity Instrument</a:t>
            </a:r>
          </a:p>
          <a:p>
            <a:pPr>
              <a:spcBef>
                <a:spcPts val="0"/>
              </a:spcBef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2286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Syringe w/Luer-Lock Tip, 30 cc </a:t>
            </a:r>
          </a:p>
          <a:p>
            <a:pPr>
              <a:spcBef>
                <a:spcPts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(part#: 2225800, by Hach)</a:t>
            </a:r>
          </a:p>
          <a:p>
            <a:pPr indent="-2286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2286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Swinnex Filter Holder, 25 mm                                   (part#: SX0002500)</a:t>
            </a:r>
          </a:p>
          <a:p>
            <a:pPr indent="-2286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2286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Isopore Membrane Filter, 1.2 um absolute </a:t>
            </a:r>
          </a:p>
          <a:p>
            <a:pPr>
              <a:spcBef>
                <a:spcPts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pore size, </a:t>
            </a:r>
          </a:p>
          <a:p>
            <a:pPr>
              <a:spcBef>
                <a:spcPts val="0"/>
              </a:spcBef>
            </a:pPr>
            <a:r>
              <a:rPr lang="el-GR" sz="2400" dirty="0">
                <a:latin typeface="Arial" panose="020B0604020202020204" pitchFamily="34" charset="0"/>
                <a:cs typeface="Arial" panose="020B0604020202020204" pitchFamily="34" charset="0"/>
              </a:rPr>
              <a:t>Φ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= 25 mm , thickness: 24 um, </a:t>
            </a:r>
          </a:p>
          <a:p>
            <a:pPr>
              <a:spcBef>
                <a:spcPts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hydrophilic polycarbonate membrane</a:t>
            </a:r>
          </a:p>
          <a:p>
            <a:pPr>
              <a:spcBef>
                <a:spcPts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(part #: RTTP02500)</a:t>
            </a:r>
          </a:p>
          <a:p>
            <a:pPr indent="-2286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Go to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Sigma-Aldrich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for laboratory supplies  http://www.sigmaaldrich.com/united-states.html</a:t>
            </a:r>
          </a:p>
        </p:txBody>
      </p:sp>
      <p:pic>
        <p:nvPicPr>
          <p:cNvPr id="8" name="Picture Placeholder 7" descr="An image of filter test equipment: Turbidity meter, syringes, filter holders, 1.2 micron filters and cuvettes.">
            <a:extLst>
              <a:ext uri="{FF2B5EF4-FFF2-40B4-BE49-F238E27FC236}">
                <a16:creationId xmlns:a16="http://schemas.microsoft.com/office/drawing/2014/main" id="{DEF1E14A-41AE-44B3-AAC8-FE2F080A76F2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67846" y="0"/>
            <a:ext cx="6024154" cy="6857990"/>
          </a:xfrm>
          <a:custGeom>
            <a:avLst/>
            <a:gdLst>
              <a:gd name="connsiteX0" fmla="*/ 70374 w 6024154"/>
              <a:gd name="connsiteY0" fmla="*/ 0 h 6858000"/>
              <a:gd name="connsiteX1" fmla="*/ 6024154 w 6024154"/>
              <a:gd name="connsiteY1" fmla="*/ 0 h 6858000"/>
              <a:gd name="connsiteX2" fmla="*/ 6024154 w 6024154"/>
              <a:gd name="connsiteY2" fmla="*/ 6858000 h 6858000"/>
              <a:gd name="connsiteX3" fmla="*/ 3587167 w 6024154"/>
              <a:gd name="connsiteY3" fmla="*/ 6858000 h 6858000"/>
              <a:gd name="connsiteX4" fmla="*/ 3474220 w 6024154"/>
              <a:gd name="connsiteY4" fmla="*/ 6800152 h 6858000"/>
              <a:gd name="connsiteX5" fmla="*/ 0 w 6024154"/>
              <a:gd name="connsiteY5" fmla="*/ 962844 h 6858000"/>
              <a:gd name="connsiteX6" fmla="*/ 34274 w 6024154"/>
              <a:gd name="connsiteY6" fmla="*/ 28409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70374" y="0"/>
                </a:moveTo>
                <a:lnTo>
                  <a:pt x="6024154" y="0"/>
                </a:lnTo>
                <a:lnTo>
                  <a:pt x="6024154" y="6858000"/>
                </a:lnTo>
                <a:lnTo>
                  <a:pt x="3587167" y="6858000"/>
                </a:lnTo>
                <a:lnTo>
                  <a:pt x="3474220" y="6800152"/>
                </a:lnTo>
                <a:cubicBezTo>
                  <a:pt x="1404818" y="5675986"/>
                  <a:pt x="0" y="3483472"/>
                  <a:pt x="0" y="962844"/>
                </a:cubicBezTo>
                <a:cubicBezTo>
                  <a:pt x="0" y="733696"/>
                  <a:pt x="11610" y="507260"/>
                  <a:pt x="34274" y="28409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10133185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D1C8F8-1390-43E2-A290-93BB119458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31520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Isopore Membrane Information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02369561-20DE-49D7-BDA9-84D7F50719B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7120331"/>
              </p:ext>
            </p:extLst>
          </p:nvPr>
        </p:nvGraphicFramePr>
        <p:xfrm>
          <a:off x="261255" y="1096030"/>
          <a:ext cx="11501657" cy="5229931"/>
        </p:xfrm>
        <a:graphic>
          <a:graphicData uri="http://schemas.openxmlformats.org/drawingml/2006/table">
            <a:tbl>
              <a:tblPr firstRow="1" firstCol="1"/>
              <a:tblGrid>
                <a:gridCol w="3027672">
                  <a:extLst>
                    <a:ext uri="{9D8B030D-6E8A-4147-A177-3AD203B41FA5}">
                      <a16:colId xmlns:a16="http://schemas.microsoft.com/office/drawing/2014/main" val="195345807"/>
                    </a:ext>
                  </a:extLst>
                </a:gridCol>
                <a:gridCol w="8473985">
                  <a:extLst>
                    <a:ext uri="{9D8B030D-6E8A-4147-A177-3AD203B41FA5}">
                      <a16:colId xmlns:a16="http://schemas.microsoft.com/office/drawing/2014/main" val="170635815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Categories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Information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43774545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trade name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Isopore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47104343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filter color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White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23180898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chemistry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Polycarbonate (PC)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212568"/>
                  </a:ext>
                </a:extLst>
              </a:tr>
              <a:tr h="326584">
                <a:tc>
                  <a:txBody>
                    <a:bodyPr/>
                    <a:lstStyle/>
                    <a:p>
                      <a:pPr fontAlgn="t"/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water flow rate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v-SE" sz="24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Avg. 175 mL/min x cm² (typical results @ 10 psi)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55282295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media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Isopore</a:t>
                      </a:r>
                      <a:r>
                        <a:rPr lang="en-US" sz="2400" b="0" baseline="30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®</a:t>
                      </a:r>
                      <a:endParaRPr lang="en-US" sz="24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24178807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wettability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Hydrophilic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96319466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porosity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14.7%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04845015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pore size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1.2 µm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51492635"/>
                  </a:ext>
                </a:extLst>
              </a:tr>
              <a:tr h="326584">
                <a:tc>
                  <a:txBody>
                    <a:bodyPr/>
                    <a:lstStyle/>
                    <a:p>
                      <a:pPr fontAlgn="t"/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bubble point at 23 °C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 bar, air with water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40334925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thickness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 µm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62059731"/>
                  </a:ext>
                </a:extLst>
              </a:tr>
              <a:tr h="326584">
                <a:tc>
                  <a:txBody>
                    <a:bodyPr/>
                    <a:lstStyle/>
                    <a:p>
                      <a:pPr fontAlgn="t"/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filter diameter (ø)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mm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56869656"/>
                  </a:ext>
                </a:extLst>
              </a:tr>
              <a:tr h="469963">
                <a:tc>
                  <a:txBody>
                    <a:bodyPr/>
                    <a:lstStyle/>
                    <a:p>
                      <a:pPr fontAlgn="t"/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material size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polycarbonate, Hydrophilic, 1.2 µm, 25 mm, white, plain, 100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479766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9219399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1BE647-4A58-4BAE-8548-F3EAA2CE76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Isopore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Membrane Background Information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DD3603-38B2-4A01-98BE-096FF2EA34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Isopore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membrane is a polycarbonate, track-etched screen filter recommended for all analyses in which the sample is viewed on the surface of the membrane. The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Isopore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membrane is composed of polycarbonate film, which has a smooth, glass-like surface for clearer sample observation. The unique manufacturing process of the membrane ensures a precise pore diameter and a consistent pore size for accurate separation of samples by size. Matched-weight filters are not usually required because of low, constant tar and ash weights.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Features &amp; Benefits: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Membrane structure retains particles on the surface, simplifying counting and analysis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6963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66F82C-9CBF-4A0D-93E1-19CDA750BC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140643"/>
          </a:xfrm>
        </p:spPr>
        <p:txBody>
          <a:bodyPr>
            <a:noAutofit/>
          </a:bodyPr>
          <a:lstStyle/>
          <a:p>
            <a:r>
              <a:rPr lang="en-US" sz="3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FCSA #34 Millerton New Town Source &amp; Treated Water Characteristics, May 20, 2021</a:t>
            </a: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34EC6F-46CD-4057-9FA8-D3D8582260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244338"/>
            <a:ext cx="5181600" cy="4932625"/>
          </a:xfrm>
        </p:spPr>
        <p:txBody>
          <a:bodyPr>
            <a:noAutofit/>
          </a:bodyPr>
          <a:lstStyle/>
          <a:p>
            <a:pPr marL="0" lvl="0" indent="0">
              <a:spcAft>
                <a:spcPts val="0"/>
              </a:spcAft>
              <a:buNone/>
            </a:pPr>
            <a:r>
              <a:rPr lang="en-US" sz="2400" u="sng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 </a:t>
            </a:r>
          </a:p>
          <a:p>
            <a:pPr marL="0" lvl="0" indent="0">
              <a:spcAft>
                <a:spcPts val="0"/>
              </a:spcAft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pH: 7.46</a:t>
            </a:r>
          </a:p>
          <a:p>
            <a:pPr marL="0" lvl="0" indent="0">
              <a:spcAft>
                <a:spcPts val="0"/>
              </a:spcAft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Alkalinity: 13 mg/L as CaCO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Turbidity: 0.41 NTU</a:t>
            </a:r>
          </a:p>
          <a:p>
            <a:pPr marL="0" lvl="0" indent="0">
              <a:spcAft>
                <a:spcPts val="0"/>
              </a:spcAft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UVT: 89.0%, </a:t>
            </a:r>
          </a:p>
          <a:p>
            <a:pPr marL="0" lvl="0" indent="0">
              <a:spcAft>
                <a:spcPts val="0"/>
              </a:spcAft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UVA: 0.050/cm</a:t>
            </a:r>
          </a:p>
          <a:p>
            <a:pPr marL="0" lvl="0" indent="0">
              <a:spcAft>
                <a:spcPts val="0"/>
              </a:spcAft>
              <a:buNone/>
            </a:pPr>
            <a:r>
              <a:rPr lang="en-US" sz="2400" u="sng" dirty="0">
                <a:latin typeface="Arial" panose="020B0604020202020204" pitchFamily="34" charset="0"/>
                <a:cs typeface="Arial" panose="020B0604020202020204" pitchFamily="34" charset="0"/>
              </a:rPr>
              <a:t>0.4 um Filtered</a:t>
            </a:r>
          </a:p>
          <a:p>
            <a:pPr marL="0" lvl="0" indent="0">
              <a:spcAft>
                <a:spcPts val="0"/>
              </a:spcAft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Turbidity: 0.11 NTU</a:t>
            </a:r>
          </a:p>
          <a:p>
            <a:pPr marL="0" lvl="0" indent="0">
              <a:spcAft>
                <a:spcPts val="0"/>
              </a:spcAft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UVT: 89.9%, </a:t>
            </a:r>
          </a:p>
          <a:p>
            <a:pPr marL="0" lvl="0" indent="0">
              <a:spcAft>
                <a:spcPts val="0"/>
              </a:spcAft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UVA: 0.046/cm</a:t>
            </a:r>
            <a:endParaRPr lang="en-US" sz="24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81F471-65BE-4319-A7A4-6BDE2AA8A4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140643"/>
            <a:ext cx="5181600" cy="5036320"/>
          </a:xfrm>
        </p:spPr>
        <p:txBody>
          <a:bodyPr>
            <a:noAutofit/>
          </a:bodyPr>
          <a:lstStyle/>
          <a:p>
            <a:pPr marL="0" lvl="0" indent="0">
              <a:spcBef>
                <a:spcPts val="600"/>
              </a:spcBef>
              <a:buNone/>
            </a:pPr>
            <a:r>
              <a:rPr lang="en-US" sz="2400" u="sng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Plant Filtrate Water (pre-chlorination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Turbidity: 0.09 NTU</a:t>
            </a:r>
          </a:p>
          <a:p>
            <a:pPr marL="0" lv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UVT: 90.4%, </a:t>
            </a:r>
          </a:p>
          <a:p>
            <a:pPr marL="0" lv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UVA: 0.046/cm</a:t>
            </a:r>
          </a:p>
          <a:p>
            <a:pPr marL="0" lv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UVA Reduction: 6.52%</a:t>
            </a:r>
          </a:p>
          <a:p>
            <a:pPr marL="0" lvl="0" indent="0">
              <a:spcBef>
                <a:spcPts val="0"/>
              </a:spcBef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1470980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93D378-CAD4-4781-A006-152F0BB17E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811" y="398551"/>
            <a:ext cx="6387102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 Test - Filterability Test</a:t>
            </a:r>
          </a:p>
        </p:txBody>
      </p:sp>
      <p:sp>
        <p:nvSpPr>
          <p:cNvPr id="77" name="Text Placeholder 3">
            <a:extLst>
              <a:ext uri="{FF2B5EF4-FFF2-40B4-BE49-F238E27FC236}">
                <a16:creationId xmlns:a16="http://schemas.microsoft.com/office/drawing/2014/main" id="{01E7B4C7-15EB-4745-95A5-7295CF70A2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05542" y="1580225"/>
            <a:ext cx="6382657" cy="4473441"/>
          </a:xfrm>
        </p:spPr>
        <p:txBody>
          <a:bodyPr vert="horz" lIns="91440" tIns="45720" rIns="91440" bIns="45720" rtlCol="0" anchor="t">
            <a:no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Syringe ~ 25 mL from jar (after 5-minutes of settling)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Filter-to-waste 3-5 mL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Filter directly into clean cuvette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Measure turbidity 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Note: Take several readings before recording final NTU results.  Micro bubbles can adhere to glass causing false NTU readings.  To remove bubbles, tilt cuvette up to 90 degrees.</a:t>
            </a:r>
          </a:p>
        </p:txBody>
      </p:sp>
      <p:pic>
        <p:nvPicPr>
          <p:cNvPr id="4" name="Picture 3" descr="An image containing a person holding a syringe pushing coagulated water through a 1.2 micro filter into a cuvette.">
            <a:extLst>
              <a:ext uri="{FF2B5EF4-FFF2-40B4-BE49-F238E27FC236}">
                <a16:creationId xmlns:a16="http://schemas.microsoft.com/office/drawing/2014/main" id="{E0400678-E3AF-4C5F-BD87-F98CF5CF3BC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>
          <a:xfrm>
            <a:off x="7689829" y="10"/>
            <a:ext cx="4502173" cy="3448209"/>
          </a:xfrm>
          <a:custGeom>
            <a:avLst/>
            <a:gdLst>
              <a:gd name="connsiteX0" fmla="*/ 205627 w 4502173"/>
              <a:gd name="connsiteY0" fmla="*/ 0 h 3448219"/>
              <a:gd name="connsiteX1" fmla="*/ 4502173 w 4502173"/>
              <a:gd name="connsiteY1" fmla="*/ 0 h 3448219"/>
              <a:gd name="connsiteX2" fmla="*/ 4502173 w 4502173"/>
              <a:gd name="connsiteY2" fmla="*/ 2368934 h 3448219"/>
              <a:gd name="connsiteX3" fmla="*/ 4365663 w 4502173"/>
              <a:gd name="connsiteY3" fmla="*/ 2551486 h 3448219"/>
              <a:gd name="connsiteX4" fmla="*/ 2464181 w 4502173"/>
              <a:gd name="connsiteY4" fmla="*/ 3448219 h 3448219"/>
              <a:gd name="connsiteX5" fmla="*/ 0 w 4502173"/>
              <a:gd name="connsiteY5" fmla="*/ 984038 h 3448219"/>
              <a:gd name="connsiteX6" fmla="*/ 193648 w 4502173"/>
              <a:gd name="connsiteY6" fmla="*/ 24867 h 3448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02173" h="3448219">
                <a:moveTo>
                  <a:pt x="205627" y="0"/>
                </a:moveTo>
                <a:lnTo>
                  <a:pt x="4502173" y="0"/>
                </a:lnTo>
                <a:lnTo>
                  <a:pt x="4502173" y="2368934"/>
                </a:lnTo>
                <a:lnTo>
                  <a:pt x="4365663" y="2551486"/>
                </a:lnTo>
                <a:cubicBezTo>
                  <a:pt x="3913696" y="3099144"/>
                  <a:pt x="3229704" y="3448219"/>
                  <a:pt x="2464181" y="3448219"/>
                </a:cubicBezTo>
                <a:cubicBezTo>
                  <a:pt x="1103251" y="3448219"/>
                  <a:pt x="0" y="2344968"/>
                  <a:pt x="0" y="984038"/>
                </a:cubicBezTo>
                <a:cubicBezTo>
                  <a:pt x="0" y="643806"/>
                  <a:pt x="68954" y="319678"/>
                  <a:pt x="193648" y="24867"/>
                </a:cubicBezTo>
                <a:close/>
              </a:path>
            </a:pathLst>
          </a:custGeom>
        </p:spPr>
      </p:pic>
      <p:pic>
        <p:nvPicPr>
          <p:cNvPr id="7" name="Picture 6" descr="An image of a portable turbidity meter use to measure filtrate and settled water.">
            <a:extLst>
              <a:ext uri="{FF2B5EF4-FFF2-40B4-BE49-F238E27FC236}">
                <a16:creationId xmlns:a16="http://schemas.microsoft.com/office/drawing/2014/main" id="{9343EF75-1F0E-46DB-9F32-8D9EF137DD91}"/>
              </a:ext>
            </a:extLst>
          </p:cNvPr>
          <p:cNvPicPr/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 bwMode="auto">
          <a:xfrm>
            <a:off x="8768827" y="4082141"/>
            <a:ext cx="3423175" cy="2775859"/>
          </a:xfrm>
          <a:custGeom>
            <a:avLst/>
            <a:gdLst>
              <a:gd name="connsiteX0" fmla="*/ 1906524 w 3423175"/>
              <a:gd name="connsiteY0" fmla="*/ 0 h 2775859"/>
              <a:gd name="connsiteX1" fmla="*/ 3377691 w 3423175"/>
              <a:gd name="connsiteY1" fmla="*/ 693798 h 2775859"/>
              <a:gd name="connsiteX2" fmla="*/ 3423175 w 3423175"/>
              <a:gd name="connsiteY2" fmla="*/ 754624 h 2775859"/>
              <a:gd name="connsiteX3" fmla="*/ 3423175 w 3423175"/>
              <a:gd name="connsiteY3" fmla="*/ 2775859 h 2775859"/>
              <a:gd name="connsiteX4" fmla="*/ 211114 w 3423175"/>
              <a:gd name="connsiteY4" fmla="*/ 2775859 h 2775859"/>
              <a:gd name="connsiteX5" fmla="*/ 149824 w 3423175"/>
              <a:gd name="connsiteY5" fmla="*/ 2648629 h 2775859"/>
              <a:gd name="connsiteX6" fmla="*/ 0 w 3423175"/>
              <a:gd name="connsiteY6" fmla="*/ 1906524 h 2775859"/>
              <a:gd name="connsiteX7" fmla="*/ 1906524 w 3423175"/>
              <a:gd name="connsiteY7" fmla="*/ 0 h 2775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23175" h="2775859">
                <a:moveTo>
                  <a:pt x="1906524" y="0"/>
                </a:moveTo>
                <a:cubicBezTo>
                  <a:pt x="2498805" y="0"/>
                  <a:pt x="3028006" y="270078"/>
                  <a:pt x="3377691" y="693798"/>
                </a:cubicBezTo>
                <a:lnTo>
                  <a:pt x="3423175" y="754624"/>
                </a:lnTo>
                <a:lnTo>
                  <a:pt x="3423175" y="2775859"/>
                </a:lnTo>
                <a:lnTo>
                  <a:pt x="211114" y="2775859"/>
                </a:lnTo>
                <a:lnTo>
                  <a:pt x="149824" y="2648629"/>
                </a:lnTo>
                <a:cubicBezTo>
                  <a:pt x="53349" y="2420536"/>
                  <a:pt x="0" y="2169760"/>
                  <a:pt x="0" y="1906524"/>
                </a:cubicBezTo>
                <a:cubicBezTo>
                  <a:pt x="0" y="853580"/>
                  <a:pt x="853580" y="0"/>
                  <a:pt x="1906524" y="0"/>
                </a:cubicBezTo>
                <a:close/>
              </a:path>
            </a:pathLst>
          </a:custGeom>
          <a:noFill/>
        </p:spPr>
      </p:pic>
    </p:spTree>
    <p:extLst>
      <p:ext uri="{BB962C8B-B14F-4D97-AF65-F5344CB8AC3E}">
        <p14:creationId xmlns:p14="http://schemas.microsoft.com/office/powerpoint/2010/main" val="252735505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FFD94C-25DF-4A9E-B027-4B4354AACF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8140" y="581844"/>
            <a:ext cx="7474172" cy="1325563"/>
          </a:xfrm>
        </p:spPr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Contact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EF070F-3363-4A14-8E35-B98F92951775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2549" y="2278173"/>
            <a:ext cx="11720264" cy="4229159"/>
          </a:xfrm>
        </p:spPr>
        <p:txBody>
          <a:bodyPr anchor="ctr">
            <a:no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Guy Schott, P.E.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State Water Resources Control Board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Division of Drinking Water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Santa Rosa, CA</a:t>
            </a:r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Go to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Stock Solution/Dose calculations/Jar Test Results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for tools to download</a:t>
            </a:r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www.waterboards.ca.gov/drinking_water/programs/districts/mendocino_district.html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Email: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Guy Schott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- Guy.Schott@waterboards.ca.gov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Office Number: 707-576-2732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D88BE429-89F0-4210-8207-96F887594E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413987" y="2857501"/>
            <a:ext cx="1142998" cy="1142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2791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7937EB-D19C-4E76-8649-94CD02D1E7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Applied Coagulants for Jar Testing (1)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3E65AB-A1B1-4797-88B5-EC09C3FADE6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06028" y="1825625"/>
            <a:ext cx="5656728" cy="4351338"/>
          </a:xfrm>
        </p:spPr>
        <p:txBody>
          <a:bodyPr>
            <a:normAutofit fontScale="92500" lnSpcReduction="10000"/>
          </a:bodyPr>
          <a:lstStyle/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Sterling Water Technologies 8809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40-60% Water (50%)</a:t>
            </a:r>
          </a:p>
          <a:p>
            <a:pPr marL="0" lv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20-30% Aluminum Chlorohydrate (25%) 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~11.8% Al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~6.2% Al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83% Basicity</a:t>
            </a:r>
          </a:p>
          <a:p>
            <a:pPr marL="0" lv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20-30%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Polyquaternary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amine (25%)</a:t>
            </a:r>
          </a:p>
          <a:p>
            <a:pPr marL="0" lv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SG = 1.19 – 1.33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NSF limit: 20 mg/L (product)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Product dose 4 mg/L = 1.0 mg/L polyamines active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B601CA-7EED-4CA4-8E14-28086BBF4D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00799" y="1825625"/>
            <a:ext cx="5656729" cy="4351338"/>
          </a:xfrm>
        </p:spPr>
        <p:txBody>
          <a:bodyPr>
            <a:normAutofit fontScale="92500" lnSpcReduction="10000"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Pro Pac 9890 (NTU Technologies)</a:t>
            </a:r>
          </a:p>
          <a:p>
            <a:pPr marL="0" lv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35-45% Aluminum Chlorohydrate </a:t>
            </a:r>
          </a:p>
          <a:p>
            <a:pPr marL="0" lv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35-45% Water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~18.9% Al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~10.5% Al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83% Basicity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20% polyamine (50% water, 50% active polyamines)</a:t>
            </a:r>
          </a:p>
          <a:p>
            <a:pPr marL="0" lv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SG = 1.25-1.34</a:t>
            </a:r>
          </a:p>
          <a:p>
            <a:pPr marL="0" lv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NSF limit: 50 mg/L as Product; </a:t>
            </a:r>
          </a:p>
          <a:p>
            <a:pPr marL="0" lv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Product dose 10 mg/L = 1 mg/L polyamines active</a:t>
            </a:r>
          </a:p>
        </p:txBody>
      </p:sp>
    </p:spTree>
    <p:extLst>
      <p:ext uri="{BB962C8B-B14F-4D97-AF65-F5344CB8AC3E}">
        <p14:creationId xmlns:p14="http://schemas.microsoft.com/office/powerpoint/2010/main" val="16930264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7937EB-D19C-4E76-8649-94CD02D1E7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3123"/>
            <a:ext cx="10515600" cy="1253764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Applied Coagulants for Jar Testing (2)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3E65AB-A1B1-4797-88B5-EC09C3FADE6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06027" y="1366888"/>
            <a:ext cx="6017321" cy="4977352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BWS, Inc.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Greg Nieckarz, Ph.D.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Greg.niekarz@bws.works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541-953-5112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AdvFloc-CTC-00011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Polyaluminum Hydroxy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Chlorosulfate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12.55% Al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6.64% Al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64.9% Basicity</a:t>
            </a:r>
          </a:p>
          <a:p>
            <a:pPr marL="0" lv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SG = 1.299</a:t>
            </a:r>
          </a:p>
          <a:p>
            <a:pPr marL="0" lv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NSF limit: 250 mg/L as Product</a:t>
            </a:r>
          </a:p>
          <a:p>
            <a:pPr marL="0" indent="0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865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89E599-28F1-489A-9094-0F8C3C2E75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4955" y="552182"/>
            <a:ext cx="5998840" cy="3343135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200" dirty="0">
                <a:latin typeface="Arial" panose="020B0604020202020204" pitchFamily="34" charset="0"/>
                <a:cs typeface="Arial" panose="020B0604020202020204" pitchFamily="34" charset="0"/>
              </a:rPr>
              <a:t>Polyamine</a:t>
            </a:r>
            <a:br>
              <a:rPr lang="en-US" sz="5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520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5200" baseline="-25000" dirty="0">
                <a:latin typeface="Arial" panose="020B0604020202020204" pitchFamily="34" charset="0"/>
                <a:cs typeface="Arial" panose="020B0604020202020204" pitchFamily="34" charset="0"/>
              </a:rPr>
              <a:t>59</a:t>
            </a:r>
            <a:r>
              <a:rPr lang="en-US" sz="5200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5200" baseline="-25000" dirty="0">
                <a:latin typeface="Arial" panose="020B0604020202020204" pitchFamily="34" charset="0"/>
                <a:cs typeface="Arial" panose="020B0604020202020204" pitchFamily="34" charset="0"/>
              </a:rPr>
              <a:t>108</a:t>
            </a:r>
            <a:r>
              <a:rPr lang="en-US" sz="5200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5200" baseline="-25000" dirty="0"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  <a:r>
              <a:rPr lang="en-US" sz="52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5200" baseline="-25000" dirty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br>
              <a:rPr lang="en-US" sz="5200" baseline="-25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5200" dirty="0">
                <a:latin typeface="Arial" panose="020B0604020202020204" pitchFamily="34" charset="0"/>
                <a:cs typeface="Arial" panose="020B0604020202020204" pitchFamily="34" charset="0"/>
              </a:rPr>
              <a:t>MW: 1,173.6 g/mol</a:t>
            </a:r>
          </a:p>
        </p:txBody>
      </p:sp>
      <p:pic>
        <p:nvPicPr>
          <p:cNvPr id="3" name="Picture 2" descr="Polyamine structure">
            <a:extLst>
              <a:ext uri="{FF2B5EF4-FFF2-40B4-BE49-F238E27FC236}">
                <a16:creationId xmlns:a16="http://schemas.microsoft.com/office/drawing/2014/main" id="{9167A25F-C6EE-4F7D-A641-F3B59F75AD5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>
          <a:xfrm>
            <a:off x="20" y="10"/>
            <a:ext cx="4992985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84918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9BAD10-C5F3-452D-8DDE-5019759B5A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536" y="1"/>
            <a:ext cx="6904160" cy="99924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Laboratory Charge Analyzer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03604E-233B-4A38-9E07-B71044C9BF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54524" y="999241"/>
            <a:ext cx="6612807" cy="5493633"/>
          </a:xfrm>
        </p:spPr>
        <p:txBody>
          <a:bodyPr vert="horz" lIns="91440" tIns="45720" rIns="91440" bIns="45720" rtlCol="0">
            <a:no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LCA: Used to determine coagulant demand of a source water entering the treatment plant.</a:t>
            </a:r>
          </a:p>
          <a:p>
            <a:pPr>
              <a:spcBef>
                <a:spcPct val="0"/>
              </a:spcBef>
            </a:pP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Source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pH: 7.46</a:t>
            </a:r>
          </a:p>
          <a:p>
            <a:pPr>
              <a:spcBef>
                <a:spcPct val="0"/>
              </a:spcBef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LCA #1: SWT 8809:  3.13 mg/L </a:t>
            </a:r>
          </a:p>
          <a:p>
            <a:pPr>
              <a:spcBef>
                <a:spcPct val="0"/>
              </a:spcBef>
              <a:spcAft>
                <a:spcPts val="600"/>
              </a:spcAft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LCA #2: 9890:  4.85 mg/L </a:t>
            </a:r>
          </a:p>
          <a:p>
            <a:pPr>
              <a:spcBef>
                <a:spcPct val="0"/>
              </a:spcBef>
              <a:spcAft>
                <a:spcPts val="600"/>
              </a:spcAft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LCA #3: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AdvFloc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CTC-00011: 25 mg/L</a:t>
            </a:r>
          </a:p>
          <a:p>
            <a:pPr>
              <a:spcBef>
                <a:spcPct val="0"/>
              </a:spcBef>
              <a:spcAft>
                <a:spcPts val="600"/>
              </a:spcAft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 descr="Laboratory Charged Analyzer (LCA) that measures negative charged particles.  Coagulant is injected until the charged particles are neutralized.  ">
            <a:extLst>
              <a:ext uri="{FF2B5EF4-FFF2-40B4-BE49-F238E27FC236}">
                <a16:creationId xmlns:a16="http://schemas.microsoft.com/office/drawing/2014/main" id="{D75244F2-6018-48E8-B0BD-1A8E2BB628D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6142609" y="818341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4430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3899</Words>
  <Application>Microsoft Office PowerPoint</Application>
  <PresentationFormat>Widescreen</PresentationFormat>
  <Paragraphs>932</Paragraphs>
  <Slides>51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5" baseType="lpstr">
      <vt:lpstr>Arial</vt:lpstr>
      <vt:lpstr>Calibri</vt:lpstr>
      <vt:lpstr>Calibri Light</vt:lpstr>
      <vt:lpstr>Office Theme</vt:lpstr>
      <vt:lpstr>FCSA #34 Millerton New Town CA1000484 Fresno County Jar Test</vt:lpstr>
      <vt:lpstr>Millerton Lake</vt:lpstr>
      <vt:lpstr>Trident</vt:lpstr>
      <vt:lpstr>UVT/UVA, pathlength 10 mm</vt:lpstr>
      <vt:lpstr>FCSA #34 Millerton New Town Source &amp; Treated Water Characteristics, May 20, 2021</vt:lpstr>
      <vt:lpstr>Applied Coagulants for Jar Testing (1)</vt:lpstr>
      <vt:lpstr>Applied Coagulants for Jar Testing (2)</vt:lpstr>
      <vt:lpstr>Polyamine C59H108N14O10 MW: 1,173.6 g/mol</vt:lpstr>
      <vt:lpstr>Laboratory Charge Analyzer</vt:lpstr>
      <vt:lpstr>Coagulant Information</vt:lpstr>
      <vt:lpstr>FCSA #34 Millerton New Town: Source: Millerton Lake  Summary of Plant Coagulant/Dose Jar vs. Optimum Dose and Coagulants</vt:lpstr>
      <vt:lpstr>%UVA Reduction via Source Water Chlorination</vt:lpstr>
      <vt:lpstr>Jar Test – Filtrate Water Spiked with 2.2 mg/L NaOCl Plant Coagulant Dose vs. Optimum Dose and Coagulant</vt:lpstr>
      <vt:lpstr>Coagulants</vt:lpstr>
      <vt:lpstr>FCSA #34 Millerton New Town :  TTHMs/HAA5s Laboratory Results NaOCl dose after filtration: 2.2 mg/L (Hold Time 6 days)</vt:lpstr>
      <vt:lpstr>FCSA #34 Millerton New Town; Jar Test 1 - 8 Results Flash Mix 200 RPM (20 sec); Floc Mix 20 RPM (5 min)</vt:lpstr>
      <vt:lpstr>FCSA #34 Millerton New Town; Jar Test 9 - 12 Results Flash Mix 200 RPM (20 sec); Floc Mix 20 RPM (5 min)</vt:lpstr>
      <vt:lpstr>FCSA #34 Millerton New Town; Jar Test 17 - 24 Results Flash Mix 200 RPM (20 sec); Floc Mix 20 RPM (5 min)</vt:lpstr>
      <vt:lpstr>FCSA #34 Millerton New Town; Jar Test 25 - 32 Results Flash Mix 200 RPM (20 sec); Floc Mix 20 RPM (5 min)</vt:lpstr>
      <vt:lpstr>FCSA #34 Millerton New Town; Jar Test 33 - 40 Results Flash Mix 200 RPM (20 sec); Floc Mix 20 RPM (5 min)</vt:lpstr>
      <vt:lpstr>FCSA #34 Millerton New Town; Jar Test 41 - 48 Results Flash Mix 200 RPM (20 sec); Floc Mix 20 RPM (5 min)</vt:lpstr>
      <vt:lpstr>Jars 1-4 Test Flash Mix 200 RPM, 20 Sec Floc Mix 20 RPM, 5 min 25 mL sampled end of Floc  Applied Coagulant SWT 8809 </vt:lpstr>
      <vt:lpstr>Jars 1-4: End of Floc Duration, 25 mL is syringed for filterability and %UVT/UVA. </vt:lpstr>
      <vt:lpstr>Jars 5-8 Test Flash Mix 200 RPM, 20 Sec Floc Mix 20 RPM, 5 min 25 mL sampled end of Floc  Applied Coagulant SWT 8809 </vt:lpstr>
      <vt:lpstr>Jars 5-8: End of Floc Duration, 25 mL is syringed for filterability and %UVT/UVA. </vt:lpstr>
      <vt:lpstr>Jars 9-12 Test Flash Mix 200 RPM, 20 Sec Floc Mix 20 RPM, 5 min 25 mL sampled end of Floc  Applied Coagulant AdvFloc CTC-00011 </vt:lpstr>
      <vt:lpstr>Jars 9-12: End of Floc Duration, 25 mL is syringed for filterability and %UVT/UVA. </vt:lpstr>
      <vt:lpstr>Jars 13-16 Test Flash Mix 200 RPM, 20 Sec Floc Mix 20 RPM, 5 min 25 mL sampled end of Floc  Applied Coagulant AdvFloc CTC-00011 </vt:lpstr>
      <vt:lpstr>Jars 13-16: End of Floc Duration, 25 mL is syringed for filterability and %UVT/UVA. </vt:lpstr>
      <vt:lpstr>Jars 17-20 Test Flash Mix 200 RPM, 20 Sec Floc Mix 20 RPM, 5 min 25 mL sampled end of Floc  Applied Coagulant 9890 </vt:lpstr>
      <vt:lpstr>Jars 17-20: End of Floc Duration, 25 mL is syringed for filterability and %UVT/UVA. </vt:lpstr>
      <vt:lpstr>Jars 21-24 Test Flash Mix 200 RPM, 20 Sec Floc Mix 20 RPM, 5 min 25 mL sampled end of Floc  Applied Coagulant 9890 </vt:lpstr>
      <vt:lpstr>Jars 21-24: End of Floc Duration, 25 mL is syringed for filterability and %UVT/UVA. </vt:lpstr>
      <vt:lpstr>Jars 25-28 Test Flash Mix 200 RPM, 20 Sec Floc Mix 20 RPM, 5 min 25 mL sampled end of Floc  Applied Coagulants AdvFloc CTC-00011 SWT 8809 </vt:lpstr>
      <vt:lpstr>Jars 25-28: End of Floc Duration, 25 mL is syringed for filterability and %UVT/UVA. </vt:lpstr>
      <vt:lpstr>Jars 29-32 Test Flash Mix 200 RPM, 20 Sec Floc Mix 20 RPM, 5 min 25 mL sampled end of Floc  Applied Coagulants AdvFloc CTC-00011 SWT 8809 </vt:lpstr>
      <vt:lpstr>Jars 29-32: End of Floc Duration, 25 mL is syringed for filterability and %UVT/UVA. </vt:lpstr>
      <vt:lpstr>Jars 33-36 Test Flash Mix 200 RPM, 20 Sec Floc Mix 20 RPM, 5 min 25 mL sampled end of Floc  Applied Coagulant SWT 8809 </vt:lpstr>
      <vt:lpstr>Jars 33-36: End of Floc Duration, 25 mL is syringed for filterability and %UVT/UVA. </vt:lpstr>
      <vt:lpstr>Jars 37-40 Test Flash Mix 200 RPM, 20 Sec Floc Mix 20 RPM, 5 min 25 mL sampled end of Floc  Applied Coagulants AdvFloc CTC-00011 SWT 8809 </vt:lpstr>
      <vt:lpstr>Jars 37-40: End of Floc Duration, 25 mL is syringed for filterability and %UVT/UVA. </vt:lpstr>
      <vt:lpstr>Jars 41-44 Test Flash Mix 200 RPM, 20 Sec Floc Mix 20 RPM, 5 min 25 mL sampled end of Floc  Applied Coagulant SWT 8809 </vt:lpstr>
      <vt:lpstr>Jars 41-44: End of Floc Duration, 25 mL is syringed for filterability and %UVT/UVA. </vt:lpstr>
      <vt:lpstr>Jars 45-48 Test Flash Mix 200 RPM, 20 Sec Floc Mix 20 RPM, 5 min 25 mL sampled end of Floc  Applied Coagulants AdvFloc CTC-00011 SWT 8809 </vt:lpstr>
      <vt:lpstr>Jars 45-48: End of Floc Duration, 25 mL is syringed for filterability and %UVT/UVA. </vt:lpstr>
      <vt:lpstr>Jar Testing for 1-Liter Jars:  Procedures for Most Treatment Plants</vt:lpstr>
      <vt:lpstr>Jar Test Filterability Test Equipment</vt:lpstr>
      <vt:lpstr>Isopore Membrane Information</vt:lpstr>
      <vt:lpstr>Isopore Membrane Background Information </vt:lpstr>
      <vt:lpstr>Jar Test - Filterability Test</vt:lpstr>
      <vt:lpstr>Contact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FCSA #34 Millerton New Town CA1000484 Fresno County Jar Test</dc:title>
  <dc:creator>Schott, Guy@Waterboards</dc:creator>
  <cp:lastModifiedBy>Schott, Guy@Waterboards</cp:lastModifiedBy>
  <cp:revision>9</cp:revision>
  <dcterms:created xsi:type="dcterms:W3CDTF">2021-06-02T16:54:13Z</dcterms:created>
  <dcterms:modified xsi:type="dcterms:W3CDTF">2021-08-10T15:05:13Z</dcterms:modified>
</cp:coreProperties>
</file>