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8"/>
  </p:notesMasterIdLst>
  <p:sldIdLst>
    <p:sldId id="256" r:id="rId2"/>
    <p:sldId id="1417" r:id="rId3"/>
    <p:sldId id="1396" r:id="rId4"/>
    <p:sldId id="1418" r:id="rId5"/>
    <p:sldId id="1153" r:id="rId6"/>
    <p:sldId id="1322" r:id="rId7"/>
    <p:sldId id="1406" r:id="rId8"/>
    <p:sldId id="1496" r:id="rId9"/>
    <p:sldId id="1495" r:id="rId10"/>
    <p:sldId id="293" r:id="rId11"/>
    <p:sldId id="294" r:id="rId12"/>
    <p:sldId id="1352" r:id="rId13"/>
    <p:sldId id="1127" r:id="rId14"/>
    <p:sldId id="874" r:id="rId15"/>
    <p:sldId id="1426" r:id="rId16"/>
    <p:sldId id="1420" r:id="rId17"/>
    <p:sldId id="1427" r:id="rId18"/>
    <p:sldId id="1428" r:id="rId19"/>
    <p:sldId id="1429" r:id="rId20"/>
    <p:sldId id="1430" r:id="rId21"/>
    <p:sldId id="1431" r:id="rId22"/>
    <p:sldId id="1432" r:id="rId23"/>
    <p:sldId id="1433" r:id="rId24"/>
    <p:sldId id="1434" r:id="rId25"/>
    <p:sldId id="1392" r:id="rId26"/>
    <p:sldId id="1419" r:id="rId27"/>
    <p:sldId id="1394" r:id="rId28"/>
    <p:sldId id="1395" r:id="rId29"/>
    <p:sldId id="1435" r:id="rId30"/>
    <p:sldId id="1389" r:id="rId31"/>
    <p:sldId id="1390" r:id="rId32"/>
    <p:sldId id="1399" r:id="rId33"/>
    <p:sldId id="1436" r:id="rId34"/>
    <p:sldId id="1401" r:id="rId35"/>
    <p:sldId id="1402" r:id="rId36"/>
    <p:sldId id="1403" r:id="rId37"/>
    <p:sldId id="1437" r:id="rId38"/>
    <p:sldId id="1410" r:id="rId39"/>
    <p:sldId id="1411" r:id="rId40"/>
    <p:sldId id="1412" r:id="rId41"/>
    <p:sldId id="1438" r:id="rId42"/>
    <p:sldId id="1423" r:id="rId43"/>
    <p:sldId id="1424" r:id="rId44"/>
    <p:sldId id="1425" r:id="rId45"/>
    <p:sldId id="1439" r:id="rId46"/>
    <p:sldId id="1453" r:id="rId47"/>
    <p:sldId id="1454" r:id="rId48"/>
    <p:sldId id="1455" r:id="rId49"/>
    <p:sldId id="1440" r:id="rId50"/>
    <p:sldId id="1456" r:id="rId51"/>
    <p:sldId id="1457" r:id="rId52"/>
    <p:sldId id="1458" r:id="rId53"/>
    <p:sldId id="1441" r:id="rId54"/>
    <p:sldId id="1459" r:id="rId55"/>
    <p:sldId id="1460" r:id="rId56"/>
    <p:sldId id="1461" r:id="rId57"/>
    <p:sldId id="1442" r:id="rId58"/>
    <p:sldId id="1462" r:id="rId59"/>
    <p:sldId id="1463" r:id="rId60"/>
    <p:sldId id="1464" r:id="rId61"/>
    <p:sldId id="1443" r:id="rId62"/>
    <p:sldId id="1465" r:id="rId63"/>
    <p:sldId id="1466" r:id="rId64"/>
    <p:sldId id="1467" r:id="rId65"/>
    <p:sldId id="1444" r:id="rId66"/>
    <p:sldId id="1468" r:id="rId67"/>
    <p:sldId id="1469" r:id="rId68"/>
    <p:sldId id="1470" r:id="rId69"/>
    <p:sldId id="1445" r:id="rId70"/>
    <p:sldId id="1471" r:id="rId71"/>
    <p:sldId id="1472" r:id="rId72"/>
    <p:sldId id="1473" r:id="rId73"/>
    <p:sldId id="1446" r:id="rId74"/>
    <p:sldId id="1474" r:id="rId75"/>
    <p:sldId id="1475" r:id="rId76"/>
    <p:sldId id="1476" r:id="rId77"/>
    <p:sldId id="1447" r:id="rId78"/>
    <p:sldId id="1477" r:id="rId79"/>
    <p:sldId id="1478" r:id="rId80"/>
    <p:sldId id="1479" r:id="rId81"/>
    <p:sldId id="1448" r:id="rId82"/>
    <p:sldId id="1480" r:id="rId83"/>
    <p:sldId id="1481" r:id="rId84"/>
    <p:sldId id="1482" r:id="rId85"/>
    <p:sldId id="1449" r:id="rId86"/>
    <p:sldId id="1483" r:id="rId87"/>
    <p:sldId id="1484" r:id="rId88"/>
    <p:sldId id="1485" r:id="rId89"/>
    <p:sldId id="1450" r:id="rId90"/>
    <p:sldId id="1486" r:id="rId91"/>
    <p:sldId id="1487" r:id="rId92"/>
    <p:sldId id="1488" r:id="rId93"/>
    <p:sldId id="1451" r:id="rId94"/>
    <p:sldId id="1489" r:id="rId95"/>
    <p:sldId id="1490" r:id="rId96"/>
    <p:sldId id="1491" r:id="rId97"/>
    <p:sldId id="1452" r:id="rId98"/>
    <p:sldId id="1492" r:id="rId99"/>
    <p:sldId id="1493" r:id="rId100"/>
    <p:sldId id="1494" r:id="rId101"/>
    <p:sldId id="1154" r:id="rId102"/>
    <p:sldId id="1155" r:id="rId103"/>
    <p:sldId id="1129" r:id="rId104"/>
    <p:sldId id="1148" r:id="rId105"/>
    <p:sldId id="1156" r:id="rId106"/>
    <p:sldId id="1157" r:id="rId107"/>
  </p:sldIdLst>
  <p:sldSz cx="12192000" cy="6858000"/>
  <p:notesSz cx="7010400" cy="92964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3399FF"/>
    <a:srgbClr val="0099FF"/>
    <a:srgbClr val="33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4" autoAdjust="0"/>
    <p:restoredTop sz="94347" autoAdjust="0"/>
  </p:normalViewPr>
  <p:slideViewPr>
    <p:cSldViewPr snapToGrid="0">
      <p:cViewPr varScale="1">
        <p:scale>
          <a:sx n="107" d="100"/>
          <a:sy n="107" d="100"/>
        </p:scale>
        <p:origin x="714" y="114"/>
      </p:cViewPr>
      <p:guideLst/>
    </p:cSldViewPr>
  </p:slideViewPr>
  <p:outlineViewPr>
    <p:cViewPr>
      <p:scale>
        <a:sx n="33" d="100"/>
        <a:sy n="33" d="100"/>
      </p:scale>
      <p:origin x="0" y="-14142"/>
    </p:cViewPr>
  </p:outlin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2334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tableStyles" Target="tableStyles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notesMaster" Target="notesMasters/notesMaster1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presProps" Target="presProps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1EFBF0F-E7FD-484D-BBA2-910229994995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E3150F4-05B9-4F1A-A748-0CB3DFC0AEB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6004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86822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4302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9921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529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398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0533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0127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547988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74510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4289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3150F4-05B9-4F1A-A748-0CB3DFC0AEB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1007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62013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74492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17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80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433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56671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61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4492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2721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1644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5FF843-9FE6-4ADA-8A19-21F1FE062163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7765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5FF843-9FE6-4ADA-8A19-21F1FE062163}" type="datetimeFigureOut">
              <a:rPr lang="en-US" smtClean="0"/>
              <a:t>1/29/2021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981B46-1CCE-44ED-AD16-5A72FFDAC5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30011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hyperlink" Target="https://www.sigmaaldrich.com/united-states.html" TargetMode="Externa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hyperlink" Target="mailto:Guy.Schott@waterboards.ca.gov" TargetMode="External"/><Relationship Id="rId2" Type="http://schemas.openxmlformats.org/officeDocument/2006/relationships/hyperlink" Target="https://www.waterboards.ca.gov/drinking_water/programs/districts/mendocino_district.html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svg"/><Relationship Id="rId4" Type="http://schemas.openxmlformats.org/officeDocument/2006/relationships/image" Target="../media/image6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 85">
            <a:extLst>
              <a:ext uri="{FF2B5EF4-FFF2-40B4-BE49-F238E27FC236}">
                <a16:creationId xmlns:a16="http://schemas.microsoft.com/office/drawing/2014/main" id="{86295E7F-EA66-480B-B001-C8BE7CD619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20040" y="4892040"/>
            <a:ext cx="11548872" cy="1645920"/>
          </a:xfrm>
          <a:prstGeom prst="rect">
            <a:avLst/>
          </a:prstGeom>
          <a:solidFill>
            <a:srgbClr val="262626"/>
          </a:solidFill>
          <a:ln w="127000" cap="sq" cmpd="thinThick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18686" y="5091762"/>
            <a:ext cx="7484787" cy="1264588"/>
          </a:xfrm>
        </p:spPr>
        <p:txBody>
          <a:bodyPr anchor="ctr">
            <a:noAutofit/>
          </a:bodyPr>
          <a:lstStyle/>
          <a:p>
            <a:pPr algn="r"/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Centro, City of</a:t>
            </a:r>
            <a:b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CA1310004</a:t>
            </a:r>
            <a:b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Imperial County</a:t>
            </a:r>
            <a:b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 Test</a:t>
            </a:r>
          </a:p>
        </p:txBody>
      </p:sp>
      <p:sp>
        <p:nvSpPr>
          <p:cNvPr id="3" name="Subtitle 2">
            <a:extLs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602119" y="5091763"/>
            <a:ext cx="2871195" cy="1264587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by Guy Schott, P.E.</a:t>
            </a:r>
          </a:p>
          <a:p>
            <a:pPr algn="l"/>
            <a:r>
              <a:rPr lang="en-US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19, 2021</a:t>
            </a:r>
          </a:p>
        </p:txBody>
      </p:sp>
      <p:pic>
        <p:nvPicPr>
          <p:cNvPr id="6" name="Picture 5" descr="Image of four jars during flocculation.">
            <a:extLst>
              <a:ext uri="{FF2B5EF4-FFF2-40B4-BE49-F238E27FC236}">
                <a16:creationId xmlns:a16="http://schemas.microsoft.com/office/drawing/2014/main" id="{A03A47CA-D7E0-4B26-8242-DD8C7509B4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320040" y="320040"/>
            <a:ext cx="11548872" cy="4462272"/>
          </a:xfrm>
          <a:prstGeom prst="rect">
            <a:avLst/>
          </a:prstGeom>
        </p:spPr>
      </p:pic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E126E481-B945-4179-BD79-05E96E9B29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rgbClr val="FFFFFF">
                <a:alpha val="8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955723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9E599-28F1-489A-9094-0F8C3C2E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4955" y="552182"/>
            <a:ext cx="5998840" cy="3343135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Polyamine</a:t>
            </a:r>
            <a:b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200" baseline="-25000" dirty="0">
                <a:latin typeface="Arial" panose="020B0604020202020204" pitchFamily="34" charset="0"/>
                <a:cs typeface="Arial" panose="020B0604020202020204" pitchFamily="34" charset="0"/>
              </a:rPr>
              <a:t>59</a:t>
            </a: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5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108</a:t>
            </a: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r>
              <a:rPr lang="en-US" sz="5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5200" baseline="-25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br>
              <a:rPr lang="en-US" sz="5200" baseline="-2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200" dirty="0">
                <a:latin typeface="Arial" panose="020B0604020202020204" pitchFamily="34" charset="0"/>
                <a:cs typeface="Arial" panose="020B0604020202020204" pitchFamily="34" charset="0"/>
              </a:rPr>
              <a:t>MW: 1,173.6 g/mol</a:t>
            </a:r>
          </a:p>
        </p:txBody>
      </p:sp>
      <p:pic>
        <p:nvPicPr>
          <p:cNvPr id="3" name="Picture 2" descr="Polyamine structure">
            <a:extLst>
              <a:ext uri="{FF2B5EF4-FFF2-40B4-BE49-F238E27FC236}">
                <a16:creationId xmlns:a16="http://schemas.microsoft.com/office/drawing/2014/main" id="{9167A25F-C6EE-4F7D-A641-F3B59F75AD5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20" y="10"/>
            <a:ext cx="4992985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491877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73-76: After 25-minutes of settling, settled water turbidity is taken.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9F013AA1-EB79-4E0B-9BAE-930D20D2CE5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EB8CCA3-4AAD-4D64-94C2-33BC90D36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41085" y="72832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</a:t>
            </a:r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NaOCl</a:t>
            </a:r>
          </a:p>
          <a:p>
            <a:r>
              <a:rPr lang="en-US" sz="1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1.00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70ACBD-8AFF-47AC-A543-4FB57234A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171541" y="72832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0.94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50567C6-3DF6-46C0-9857-56BB0C1753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36825" y="7541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1.28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24EA8F-267C-4429-88E9-0E4F85BD27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55614" y="44552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0.95 NTU</a:t>
            </a:r>
          </a:p>
        </p:txBody>
      </p:sp>
    </p:spTree>
    <p:extLst>
      <p:ext uri="{BB962C8B-B14F-4D97-AF65-F5344CB8AC3E}">
        <p14:creationId xmlns:p14="http://schemas.microsoft.com/office/powerpoint/2010/main" val="258225996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2BCBF-DE54-4B13-B7FD-6F0A91E7A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4776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Jar Testing for 1-Liter Jars: 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Procedures for Most Treatment Plants</a:t>
            </a:r>
          </a:p>
        </p:txBody>
      </p:sp>
      <p:sp>
        <p:nvSpPr>
          <p:cNvPr id="47" name="Content Placeholder 2">
            <a:extLst>
              <a:ext uri="{FF2B5EF4-FFF2-40B4-BE49-F238E27FC236}">
                <a16:creationId xmlns:a16="http://schemas.microsoft.com/office/drawing/2014/main" id="{03522FC9-9B5B-42E9-AFBC-560C03AAAC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4" y="1380339"/>
            <a:ext cx="11576304" cy="5422885"/>
          </a:xfrm>
        </p:spPr>
        <p:txBody>
          <a:bodyPr>
            <a:no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Fill jars with source water prior to coagulant injection and set paddle speed at 30 rpm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Add chemicals (i.e., NaOCl, primary coagulant, coagulant aid) to each jar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Flash mix for 15-30 seconds (200 rpm)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Slow mix for 5 minutes (20-30 rpm)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Settled for 5 minutes.   Syringe 25 mL from each jar taken 1-inch below surface (25 mL/12 sec rate)</a:t>
            </a:r>
          </a:p>
          <a:p>
            <a:pPr marL="514350" lvl="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Filtered through 1.2 um isopore membrane into cuvette drip rate, 15 mL/(50-90 sec)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Measure filtrate turbidity, chlorine residual and %UVT/UVA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Measure settled water turbidity after 25 minutes of total setting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Record all data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2093282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266337-CE30-4E8B-A13C-E7CB0808D8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444" y="322091"/>
            <a:ext cx="5006336" cy="1325563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Jar Test</a:t>
            </a:r>
            <a:b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400" dirty="0">
                <a:latin typeface="Arial" panose="020B0604020202020204" pitchFamily="34" charset="0"/>
                <a:cs typeface="Arial" panose="020B0604020202020204" pitchFamily="34" charset="0"/>
              </a:rPr>
              <a:t>Filterability Test Equipment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ACA29E-0321-4002-88D1-8B5CC77C3E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5176" y="1518082"/>
            <a:ext cx="6775704" cy="5220069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Turbidity Instrument</a:t>
            </a:r>
          </a:p>
          <a:p>
            <a:pPr>
              <a:spcBef>
                <a:spcPts val="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Syringe w/Luer-Lock Tip, 30 cc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(part#: 2225800, by Hach)</a:t>
            </a:r>
          </a:p>
          <a:p>
            <a:pPr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Swinnex Filter Holder, 25 mm                                   (part#: SX0002500)</a:t>
            </a:r>
          </a:p>
          <a:p>
            <a:pPr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Isopore Membrane Filter, 1.2 um absolute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pore size, </a:t>
            </a:r>
          </a:p>
          <a:p>
            <a:pPr>
              <a:spcBef>
                <a:spcPts val="0"/>
              </a:spcBef>
            </a:pPr>
            <a:r>
              <a:rPr lang="el-GR" sz="2400" dirty="0">
                <a:latin typeface="Arial" panose="020B0604020202020204" pitchFamily="34" charset="0"/>
                <a:cs typeface="Arial" panose="020B0604020202020204" pitchFamily="34" charset="0"/>
              </a:rPr>
              <a:t>Φ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= 25 mm , thickness: 24 um, 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hydrophilic polycarbonate membrane</a:t>
            </a:r>
          </a:p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(part #: RTTP02500)</a:t>
            </a:r>
          </a:p>
          <a:p>
            <a:pPr indent="-228600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ts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Sigma-Aldrich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laboratory supplies  http://www.sigmaaldrich.com/united-states.html</a:t>
            </a:r>
          </a:p>
        </p:txBody>
      </p:sp>
      <p:pic>
        <p:nvPicPr>
          <p:cNvPr id="8" name="Picture Placeholder 7" descr="An image of filter test equipment: Turbidity meter, syringes, filter holders, 1.2 micron filters and cuvettes.">
            <a:extLst>
              <a:ext uri="{FF2B5EF4-FFF2-40B4-BE49-F238E27FC236}">
                <a16:creationId xmlns:a16="http://schemas.microsoft.com/office/drawing/2014/main" id="{DEF1E14A-41AE-44B3-AAC8-FE2F080A76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846" y="0"/>
            <a:ext cx="6024154" cy="6857990"/>
          </a:xfrm>
          <a:custGeom>
            <a:avLst/>
            <a:gdLst>
              <a:gd name="connsiteX0" fmla="*/ 70374 w 6024154"/>
              <a:gd name="connsiteY0" fmla="*/ 0 h 6858000"/>
              <a:gd name="connsiteX1" fmla="*/ 6024154 w 6024154"/>
              <a:gd name="connsiteY1" fmla="*/ 0 h 6858000"/>
              <a:gd name="connsiteX2" fmla="*/ 6024154 w 6024154"/>
              <a:gd name="connsiteY2" fmla="*/ 6858000 h 6858000"/>
              <a:gd name="connsiteX3" fmla="*/ 3587167 w 6024154"/>
              <a:gd name="connsiteY3" fmla="*/ 6858000 h 6858000"/>
              <a:gd name="connsiteX4" fmla="*/ 3474220 w 6024154"/>
              <a:gd name="connsiteY4" fmla="*/ 6800152 h 6858000"/>
              <a:gd name="connsiteX5" fmla="*/ 0 w 6024154"/>
              <a:gd name="connsiteY5" fmla="*/ 962844 h 6858000"/>
              <a:gd name="connsiteX6" fmla="*/ 34274 w 6024154"/>
              <a:gd name="connsiteY6" fmla="*/ 284091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24154" h="6858000">
                <a:moveTo>
                  <a:pt x="70374" y="0"/>
                </a:moveTo>
                <a:lnTo>
                  <a:pt x="6024154" y="0"/>
                </a:lnTo>
                <a:lnTo>
                  <a:pt x="6024154" y="6858000"/>
                </a:lnTo>
                <a:lnTo>
                  <a:pt x="3587167" y="6858000"/>
                </a:lnTo>
                <a:lnTo>
                  <a:pt x="3474220" y="6800152"/>
                </a:lnTo>
                <a:cubicBezTo>
                  <a:pt x="1404818" y="5675986"/>
                  <a:pt x="0" y="3483472"/>
                  <a:pt x="0" y="962844"/>
                </a:cubicBezTo>
                <a:cubicBezTo>
                  <a:pt x="0" y="733696"/>
                  <a:pt x="11610" y="507260"/>
                  <a:pt x="34274" y="28409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01331859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1C8F8-1390-43E2-A290-93BB119458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531520"/>
          </a:xfrm>
        </p:spPr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Isopore Membrane Information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369561-20DE-49D7-BDA9-84D7F50719B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7120331"/>
              </p:ext>
            </p:extLst>
          </p:nvPr>
        </p:nvGraphicFramePr>
        <p:xfrm>
          <a:off x="261255" y="1096030"/>
          <a:ext cx="11501657" cy="5229931"/>
        </p:xfrm>
        <a:graphic>
          <a:graphicData uri="http://schemas.openxmlformats.org/drawingml/2006/table">
            <a:tbl>
              <a:tblPr firstRow="1" firstCol="1"/>
              <a:tblGrid>
                <a:gridCol w="3027672">
                  <a:extLst>
                    <a:ext uri="{9D8B030D-6E8A-4147-A177-3AD203B41FA5}">
                      <a16:colId xmlns:a16="http://schemas.microsoft.com/office/drawing/2014/main" val="195345807"/>
                    </a:ext>
                  </a:extLst>
                </a:gridCol>
                <a:gridCol w="8473985">
                  <a:extLst>
                    <a:ext uri="{9D8B030D-6E8A-4147-A177-3AD203B41FA5}">
                      <a16:colId xmlns:a16="http://schemas.microsoft.com/office/drawing/2014/main" val="1706358156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Categories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Information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43774545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trade name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Isopore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47104343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filter color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White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23180898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chemistry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Polycarbonate (PC)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12568"/>
                  </a:ext>
                </a:extLst>
              </a:tr>
              <a:tr h="326584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water flow rate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sv-SE" sz="2400" b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Avg. 175 mL/min x cm² (typical results @ 10 psi)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55282295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Isopore</a:t>
                      </a:r>
                      <a:r>
                        <a:rPr lang="en-US" sz="2400" b="0" baseline="300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®</a:t>
                      </a:r>
                      <a:endParaRPr lang="en-US" sz="2400" b="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4178807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wettability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Hydrophilic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96319466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porosity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14.7%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504845015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pore size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 µm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51492635"/>
                  </a:ext>
                </a:extLst>
              </a:tr>
              <a:tr h="32658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bubble point at 23 °C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 bar, air with water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0334925"/>
                  </a:ext>
                </a:extLst>
              </a:tr>
              <a:tr h="183206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thickness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 µm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62059731"/>
                  </a:ext>
                </a:extLst>
              </a:tr>
              <a:tr h="326584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filter diameter (ø)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mm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56869656"/>
                  </a:ext>
                </a:extLst>
              </a:tr>
              <a:tr h="469963">
                <a:tc>
                  <a:txBody>
                    <a:bodyPr/>
                    <a:lstStyle/>
                    <a:p>
                      <a:pPr fontAlgn="t"/>
                      <a:r>
                        <a:rPr lang="en-US" sz="24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material size  </a:t>
                      </a:r>
                    </a:p>
                  </a:txBody>
                  <a:tcPr marL="0" marR="0" marT="15452" marB="15452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b="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polycarbonate, Hydrophilic, 1.2 µm, 25 mm, white, plain, 100</a:t>
                      </a:r>
                    </a:p>
                  </a:txBody>
                  <a:tcPr marL="0" marR="0" marT="15452" marB="15452" anchor="ctr">
                    <a:lnL>
                      <a:noFill/>
                    </a:lnL>
                    <a:lnR>
                      <a:noFill/>
                    </a:lnR>
                    <a:lnT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EEEEEE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479766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92193997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BE647-4A58-4BAE-8548-F3EAA2CE76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Isopore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Membrane Background Information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DD3603-38B2-4A01-98BE-096FF2EA34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Isopore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membrane is a polycarbonate, track-etched screen filter recommended for all analyses in which the sample is viewed on the surface of the membrane. The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Isopore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membrane is composed of polycarbonate film, which has a smooth, glass-like surface for clearer sample observation. The unique manufacturing process of the membrane ensures a precise pore diameter and a consistent pore size for accurate separation of samples by size. Matched-weight filters are not usually required because of low, constant tar and ash weights.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Features &amp; Benefits:</a:t>
            </a:r>
            <a:b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Membrane structure retains particles on the surface, simplifying counting and analysis</a:t>
            </a:r>
          </a:p>
          <a:p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9637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3D378-CAD4-4781-A006-152F0BB17E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6811" y="398551"/>
            <a:ext cx="6387102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600" kern="1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 Test - Filterability Test</a:t>
            </a:r>
          </a:p>
        </p:txBody>
      </p:sp>
      <p:sp>
        <p:nvSpPr>
          <p:cNvPr id="77" name="Text Placeholder 3">
            <a:extLst>
              <a:ext uri="{FF2B5EF4-FFF2-40B4-BE49-F238E27FC236}">
                <a16:creationId xmlns:a16="http://schemas.microsoft.com/office/drawing/2014/main" id="{01E7B4C7-15EB-4745-95A5-7295CF70A25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05542" y="1580225"/>
            <a:ext cx="6382657" cy="4473441"/>
          </a:xfrm>
        </p:spPr>
        <p:txBody>
          <a:bodyPr vert="horz" lIns="91440" tIns="45720" rIns="91440" bIns="45720" rtlCol="0" anchor="t">
            <a:no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Syringe ~ 25 mL from jar (after 5-minutes of settling)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Filter-to-waste 3-5 mL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Filter directly into clean cuvette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Measure turbidity </a:t>
            </a:r>
          </a:p>
          <a:p>
            <a:pPr indent="-228600">
              <a:buFont typeface="Arial" panose="020B0604020202020204" pitchFamily="34" charset="0"/>
              <a:buChar char="•"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Note: Take several readings before recording final NTU results.  Micro bubbles can adhere to glass causing false NTU readings.  To remove bubbles, tilt cuvette up to 90 degrees.</a:t>
            </a:r>
          </a:p>
        </p:txBody>
      </p:sp>
      <p:pic>
        <p:nvPicPr>
          <p:cNvPr id="4" name="Picture 3" descr="An image containing a person holding a syringe pushing coagulated water through a 1.2 micro filter into a cuvette.">
            <a:extLst>
              <a:ext uri="{FF2B5EF4-FFF2-40B4-BE49-F238E27FC236}">
                <a16:creationId xmlns:a16="http://schemas.microsoft.com/office/drawing/2014/main" id="{E0400678-E3AF-4C5F-BD87-F98CF5CF3BC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7689829" y="10"/>
            <a:ext cx="4502173" cy="3448209"/>
          </a:xfrm>
          <a:custGeom>
            <a:avLst/>
            <a:gdLst>
              <a:gd name="connsiteX0" fmla="*/ 205627 w 4502173"/>
              <a:gd name="connsiteY0" fmla="*/ 0 h 3448219"/>
              <a:gd name="connsiteX1" fmla="*/ 4502173 w 4502173"/>
              <a:gd name="connsiteY1" fmla="*/ 0 h 3448219"/>
              <a:gd name="connsiteX2" fmla="*/ 4502173 w 4502173"/>
              <a:gd name="connsiteY2" fmla="*/ 2368934 h 3448219"/>
              <a:gd name="connsiteX3" fmla="*/ 4365663 w 4502173"/>
              <a:gd name="connsiteY3" fmla="*/ 2551486 h 3448219"/>
              <a:gd name="connsiteX4" fmla="*/ 2464181 w 4502173"/>
              <a:gd name="connsiteY4" fmla="*/ 3448219 h 3448219"/>
              <a:gd name="connsiteX5" fmla="*/ 0 w 4502173"/>
              <a:gd name="connsiteY5" fmla="*/ 984038 h 3448219"/>
              <a:gd name="connsiteX6" fmla="*/ 193648 w 4502173"/>
              <a:gd name="connsiteY6" fmla="*/ 24867 h 3448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502173" h="3448219">
                <a:moveTo>
                  <a:pt x="205627" y="0"/>
                </a:moveTo>
                <a:lnTo>
                  <a:pt x="4502173" y="0"/>
                </a:lnTo>
                <a:lnTo>
                  <a:pt x="4502173" y="2368934"/>
                </a:lnTo>
                <a:lnTo>
                  <a:pt x="4365663" y="2551486"/>
                </a:lnTo>
                <a:cubicBezTo>
                  <a:pt x="3913696" y="3099144"/>
                  <a:pt x="3229704" y="3448219"/>
                  <a:pt x="2464181" y="3448219"/>
                </a:cubicBezTo>
                <a:cubicBezTo>
                  <a:pt x="1103251" y="3448219"/>
                  <a:pt x="0" y="2344968"/>
                  <a:pt x="0" y="984038"/>
                </a:cubicBezTo>
                <a:cubicBezTo>
                  <a:pt x="0" y="643806"/>
                  <a:pt x="68954" y="319678"/>
                  <a:pt x="193648" y="24867"/>
                </a:cubicBezTo>
                <a:close/>
              </a:path>
            </a:pathLst>
          </a:custGeom>
        </p:spPr>
      </p:pic>
      <p:pic>
        <p:nvPicPr>
          <p:cNvPr id="7" name="Picture 6" descr="An image of a portable turbidity meter use to measure filtrate and settled water.">
            <a:extLst>
              <a:ext uri="{FF2B5EF4-FFF2-40B4-BE49-F238E27FC236}">
                <a16:creationId xmlns:a16="http://schemas.microsoft.com/office/drawing/2014/main" id="{9343EF75-1F0E-46DB-9F32-8D9EF137DD91}"/>
              </a:ext>
            </a:extLst>
          </p:cNvPr>
          <p:cNvPicPr/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 bwMode="auto">
          <a:xfrm>
            <a:off x="8768827" y="4082141"/>
            <a:ext cx="3423175" cy="2775859"/>
          </a:xfrm>
          <a:custGeom>
            <a:avLst/>
            <a:gdLst>
              <a:gd name="connsiteX0" fmla="*/ 1906524 w 3423175"/>
              <a:gd name="connsiteY0" fmla="*/ 0 h 2775859"/>
              <a:gd name="connsiteX1" fmla="*/ 3377691 w 3423175"/>
              <a:gd name="connsiteY1" fmla="*/ 693798 h 2775859"/>
              <a:gd name="connsiteX2" fmla="*/ 3423175 w 3423175"/>
              <a:gd name="connsiteY2" fmla="*/ 754624 h 2775859"/>
              <a:gd name="connsiteX3" fmla="*/ 3423175 w 3423175"/>
              <a:gd name="connsiteY3" fmla="*/ 2775859 h 2775859"/>
              <a:gd name="connsiteX4" fmla="*/ 211114 w 3423175"/>
              <a:gd name="connsiteY4" fmla="*/ 2775859 h 2775859"/>
              <a:gd name="connsiteX5" fmla="*/ 149824 w 3423175"/>
              <a:gd name="connsiteY5" fmla="*/ 2648629 h 2775859"/>
              <a:gd name="connsiteX6" fmla="*/ 0 w 3423175"/>
              <a:gd name="connsiteY6" fmla="*/ 1906524 h 2775859"/>
              <a:gd name="connsiteX7" fmla="*/ 1906524 w 3423175"/>
              <a:gd name="connsiteY7" fmla="*/ 0 h 27758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23175" h="2775859">
                <a:moveTo>
                  <a:pt x="1906524" y="0"/>
                </a:moveTo>
                <a:cubicBezTo>
                  <a:pt x="2498805" y="0"/>
                  <a:pt x="3028006" y="270078"/>
                  <a:pt x="3377691" y="693798"/>
                </a:cubicBezTo>
                <a:lnTo>
                  <a:pt x="3423175" y="754624"/>
                </a:lnTo>
                <a:lnTo>
                  <a:pt x="3423175" y="2775859"/>
                </a:lnTo>
                <a:lnTo>
                  <a:pt x="211114" y="2775859"/>
                </a:lnTo>
                <a:lnTo>
                  <a:pt x="149824" y="2648629"/>
                </a:lnTo>
                <a:cubicBezTo>
                  <a:pt x="53349" y="2420536"/>
                  <a:pt x="0" y="2169760"/>
                  <a:pt x="0" y="1906524"/>
                </a:cubicBezTo>
                <a:cubicBezTo>
                  <a:pt x="0" y="853580"/>
                  <a:pt x="853580" y="0"/>
                  <a:pt x="1906524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527355054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FFD94C-25DF-4A9E-B027-4B4354AAC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8140" y="581844"/>
            <a:ext cx="7474172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Contact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EF070F-3363-4A14-8E35-B98F92951775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2549" y="2278173"/>
            <a:ext cx="11720264" cy="4229159"/>
          </a:xfrm>
        </p:spPr>
        <p:txBody>
          <a:bodyPr anchor="ctr">
            <a:noAutofit/>
          </a:bodyPr>
          <a:lstStyle/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Guy Schott, P.E.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State Water Resources Control Board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Division of Drinking Water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Santa Rosa, CA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Go to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Stock Solution/Dose calculations/Jar Test Results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for tools to download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www.waterboards.ca.gov/drinking_water/programs/districts/mendocino_district.html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Email: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Guy Schott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- Guy.Schott@waterboards.ca.gov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Office Number: 707-576-2732</a:t>
            </a:r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D88BE429-89F0-4210-8207-96F887594E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413987" y="2857501"/>
            <a:ext cx="1142998" cy="1142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32791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89E599-28F1-489A-9094-0F8C3C2E75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4776" y="2006356"/>
            <a:ext cx="4585368" cy="351128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Diallyldimethylammonium chloride or</a:t>
            </a:r>
            <a:br>
              <a:rPr lang="en-US" sz="27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N-allyl-N,N-dimethylprop-2-en-1-aminium chloride</a:t>
            </a:r>
            <a:br>
              <a:rPr lang="en-US" sz="2600" dirty="0"/>
            </a:br>
            <a:br>
              <a:rPr lang="en-US" sz="2600" dirty="0"/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pDADMAC</a:t>
            </a:r>
            <a:b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2700" baseline="-25000" dirty="0"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H</a:t>
            </a:r>
            <a:r>
              <a:rPr lang="en-US" sz="2700" baseline="-250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ClN</a:t>
            </a:r>
            <a:br>
              <a:rPr lang="en-US" sz="2700" baseline="-25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700" dirty="0">
                <a:latin typeface="Arial" panose="020B0604020202020204" pitchFamily="34" charset="0"/>
                <a:cs typeface="Arial" panose="020B0604020202020204" pitchFamily="34" charset="0"/>
              </a:rPr>
              <a:t>MW: 161.67 g/mol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7DA2037-254A-409F-8D4E-2366A185F0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 flipH="1" flipV="1">
            <a:off x="8686582" y="3190763"/>
            <a:ext cx="275541" cy="572033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Group 3" descr="pDADMAC structure ">
            <a:extLst>
              <a:ext uri="{FF2B5EF4-FFF2-40B4-BE49-F238E27FC236}">
                <a16:creationId xmlns:a16="http://schemas.microsoft.com/office/drawing/2014/main" id="{1DE79156-7C63-4686-B926-24466778ECDB}"/>
              </a:ext>
            </a:extLst>
          </p:cNvPr>
          <p:cNvGrpSpPr/>
          <p:nvPr/>
        </p:nvGrpSpPr>
        <p:grpSpPr>
          <a:xfrm>
            <a:off x="6319809" y="2006355"/>
            <a:ext cx="4873584" cy="2567456"/>
            <a:chOff x="6319809" y="2006355"/>
            <a:chExt cx="4873584" cy="2567456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AFD33E4-1C6E-4118-977F-3ECC8BAFEDA2}"/>
                </a:ext>
              </a:extLst>
            </p:cNvPr>
            <p:cNvSpPr txBox="1"/>
            <p:nvPr/>
          </p:nvSpPr>
          <p:spPr>
            <a:xfrm>
              <a:off x="8451541" y="2844716"/>
              <a:ext cx="33374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FF0000"/>
                  </a:solidFill>
                </a:rPr>
                <a:t>N</a:t>
              </a:r>
            </a:p>
            <a:p>
              <a:r>
                <a:rPr lang="en-US" b="1" dirty="0">
                  <a:solidFill>
                    <a:srgbClr val="FF0000"/>
                  </a:solidFill>
                </a:rPr>
                <a:t>+</a:t>
              </a:r>
            </a:p>
          </p:txBody>
        </p: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CA4FA085-D7B3-439A-BBB6-889EE3986A52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258977" y="2310393"/>
              <a:ext cx="275541" cy="572033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B28CB6D1-37A8-4273-B78C-1F19DA4322C6}"/>
                </a:ext>
              </a:extLst>
            </p:cNvPr>
            <p:cNvSpPr txBox="1"/>
            <p:nvPr/>
          </p:nvSpPr>
          <p:spPr>
            <a:xfrm>
              <a:off x="8016533" y="2006355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</a:t>
              </a:r>
              <a:r>
                <a:rPr lang="en-US" baseline="-25000" dirty="0"/>
                <a:t>3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01F30EC-A0F0-4E29-A8E1-3D10BA8FA367}"/>
                </a:ext>
              </a:extLst>
            </p:cNvPr>
            <p:cNvSpPr txBox="1"/>
            <p:nvPr/>
          </p:nvSpPr>
          <p:spPr>
            <a:xfrm>
              <a:off x="8824352" y="3716923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</a:t>
              </a:r>
              <a:r>
                <a:rPr lang="en-US" baseline="-25000" dirty="0"/>
                <a:t>3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F9ED0DE-15EC-4554-94D6-071889B91AE3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92872" y="3132339"/>
              <a:ext cx="427942" cy="3166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398A1291-A630-4F02-A6D7-7CF9852667AF}"/>
                </a:ext>
              </a:extLst>
            </p:cNvPr>
            <p:cNvSpPr txBox="1"/>
            <p:nvPr/>
          </p:nvSpPr>
          <p:spPr>
            <a:xfrm>
              <a:off x="7760537" y="3376461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</a:t>
              </a:r>
              <a:r>
                <a:rPr lang="en-US" baseline="-25000" dirty="0"/>
                <a:t>2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EA50FACC-CBDD-47D2-9AFE-85F75FC2A14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94672" y="3142756"/>
              <a:ext cx="401702" cy="28601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C9DADA3-4345-42D3-B97F-6857A5B5CC3D}"/>
                </a:ext>
              </a:extLst>
            </p:cNvPr>
            <p:cNvSpPr txBox="1"/>
            <p:nvPr/>
          </p:nvSpPr>
          <p:spPr>
            <a:xfrm>
              <a:off x="7122135" y="2913353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</a:t>
              </a:r>
              <a:endParaRPr lang="en-US" baseline="-25000" dirty="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37DA7D9-05A4-48BB-BEF9-F8FA3CDCC9CA}"/>
                </a:ext>
              </a:extLst>
            </p:cNvPr>
            <p:cNvCxnSpPr>
              <a:cxnSpLocks/>
            </p:cNvCxnSpPr>
            <p:nvPr/>
          </p:nvCxnSpPr>
          <p:spPr>
            <a:xfrm rot="-3540000" flipH="1" flipV="1">
              <a:off x="6744449" y="3111552"/>
              <a:ext cx="401702" cy="27432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6C9A830F-B2F8-4F1D-8B23-BDC733F8252E}"/>
                </a:ext>
              </a:extLst>
            </p:cNvPr>
            <p:cNvCxnSpPr>
              <a:cxnSpLocks/>
            </p:cNvCxnSpPr>
            <p:nvPr/>
          </p:nvCxnSpPr>
          <p:spPr>
            <a:xfrm rot="-3540000" flipH="1" flipV="1">
              <a:off x="6783725" y="3188536"/>
              <a:ext cx="401702" cy="27432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A574667-AC18-4D50-BACF-EDE5A4E3A91E}"/>
                </a:ext>
              </a:extLst>
            </p:cNvPr>
            <p:cNvSpPr txBox="1"/>
            <p:nvPr/>
          </p:nvSpPr>
          <p:spPr>
            <a:xfrm>
              <a:off x="6319809" y="3217774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</a:t>
              </a:r>
              <a:r>
                <a:rPr lang="en-US" baseline="-25000" dirty="0"/>
                <a:t>2</a:t>
              </a: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A4CF4778-640C-4543-AADA-714C090CEF4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754320" y="2643717"/>
              <a:ext cx="427942" cy="31662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A8BB9C8-BBDB-4071-9FAA-013208A58E6A}"/>
                </a:ext>
              </a:extLst>
            </p:cNvPr>
            <p:cNvSpPr txBox="1"/>
            <p:nvPr/>
          </p:nvSpPr>
          <p:spPr>
            <a:xfrm>
              <a:off x="9100713" y="2388219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</a:t>
              </a:r>
              <a:r>
                <a:rPr lang="en-US" baseline="-25000" dirty="0"/>
                <a:t>2</a:t>
              </a:r>
            </a:p>
          </p:txBody>
        </p: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7982E81C-0A6A-4502-8323-320DBD663E7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51287" y="2701264"/>
              <a:ext cx="401702" cy="286018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F8B4AB6D-6033-4305-AC7E-6AFA2C4D7EC4}"/>
                </a:ext>
              </a:extLst>
            </p:cNvPr>
            <p:cNvSpPr txBox="1"/>
            <p:nvPr/>
          </p:nvSpPr>
          <p:spPr>
            <a:xfrm>
              <a:off x="9857479" y="2896067"/>
              <a:ext cx="4523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</a:t>
              </a:r>
              <a:endParaRPr lang="en-US" baseline="-25000" dirty="0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EBA25F9-3AD0-42C4-A048-A6A985FC4C96}"/>
                </a:ext>
              </a:extLst>
            </p:cNvPr>
            <p:cNvCxnSpPr>
              <a:cxnSpLocks/>
            </p:cNvCxnSpPr>
            <p:nvPr/>
          </p:nvCxnSpPr>
          <p:spPr>
            <a:xfrm rot="-3540000" flipH="1" flipV="1">
              <a:off x="10261491" y="2740169"/>
              <a:ext cx="401702" cy="27432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4088482B-D79E-4B86-9A01-EE8F873AB91F}"/>
                </a:ext>
              </a:extLst>
            </p:cNvPr>
            <p:cNvCxnSpPr>
              <a:cxnSpLocks/>
            </p:cNvCxnSpPr>
            <p:nvPr/>
          </p:nvCxnSpPr>
          <p:spPr>
            <a:xfrm rot="-3540000" flipH="1" flipV="1">
              <a:off x="10300767" y="2817153"/>
              <a:ext cx="401702" cy="274320"/>
            </a:xfrm>
            <a:prstGeom prst="line">
              <a:avLst/>
            </a:prstGeom>
            <a:ln w="158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D11D883-E03E-4FFC-A3D3-5B9D0674280E}"/>
                </a:ext>
              </a:extLst>
            </p:cNvPr>
            <p:cNvSpPr txBox="1"/>
            <p:nvPr/>
          </p:nvSpPr>
          <p:spPr>
            <a:xfrm>
              <a:off x="10662478" y="2588938"/>
              <a:ext cx="5309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CH</a:t>
              </a:r>
              <a:r>
                <a:rPr lang="en-US" baseline="-25000" dirty="0"/>
                <a:t>2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27DCBDA1-9760-43D6-8568-09123EA4DFCD}"/>
                </a:ext>
              </a:extLst>
            </p:cNvPr>
            <p:cNvSpPr txBox="1"/>
            <p:nvPr/>
          </p:nvSpPr>
          <p:spPr>
            <a:xfrm>
              <a:off x="8488531" y="4204479"/>
              <a:ext cx="40748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339933"/>
                  </a:solidFill>
                </a:rPr>
                <a:t>Cl</a:t>
              </a:r>
              <a:r>
                <a:rPr lang="en-US" b="1" baseline="30000" dirty="0">
                  <a:solidFill>
                    <a:srgbClr val="339933"/>
                  </a:solidFill>
                </a:rPr>
                <a:t>-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782950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9BAD10-C5F3-452D-8DDE-5019759B5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36" y="1"/>
            <a:ext cx="6904160" cy="99924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Laboratory Charge Analyzer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03604E-233B-4A38-9E07-B71044C9BF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524" y="999241"/>
            <a:ext cx="6612807" cy="5493633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LCA: Used to determine coagulant demand of a source water entering the treatment plant.</a:t>
            </a:r>
          </a:p>
          <a:p>
            <a:pPr>
              <a:spcBef>
                <a:spcPct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Source pH: 8.17</a:t>
            </a:r>
          </a:p>
          <a:p>
            <a:pPr>
              <a:spcBef>
                <a:spcPct val="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LCA #1: Alum:  52 mg/L as hydrated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 adjusted to 6.6 with acetic acid</a:t>
            </a:r>
          </a:p>
          <a:p>
            <a:pPr>
              <a:spcBef>
                <a:spcPct val="0"/>
              </a:spcBef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LCA #2: NaOCl: 2 mg/L</a:t>
            </a:r>
          </a:p>
          <a:p>
            <a:pPr>
              <a:spcBef>
                <a:spcPct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Alum:  58 mg/L as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hyrdrated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 adjusted to 6.6 with acetic acid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LCA #3: 9800: NaOCl: 2 mg/L</a:t>
            </a:r>
          </a:p>
          <a:p>
            <a:pPr>
              <a:spcBef>
                <a:spcPct val="0"/>
              </a:spcBef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38 mg/L as product 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 adjusted to 7.5 with acetic acid</a:t>
            </a:r>
          </a:p>
          <a:p>
            <a:pPr>
              <a:spcBef>
                <a:spcPct val="0"/>
              </a:spcBef>
              <a:spcAft>
                <a:spcPts val="600"/>
              </a:spcAft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 descr="Laboratory Charged Analyzer (LCA) that measures negative charged particles.  Coagulant is injected until the charged particles are neutralized.  ">
            <a:extLst>
              <a:ext uri="{FF2B5EF4-FFF2-40B4-BE49-F238E27FC236}">
                <a16:creationId xmlns:a16="http://schemas.microsoft.com/office/drawing/2014/main" id="{D211287D-B7A1-4EE3-8554-761D8A31D29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6191250" y="857249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0226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BC889B-6ECE-40A2-8645-ED7792B372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Coagulant Information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2CC044-A346-4767-A2C4-8EF853C40C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741" y="1825625"/>
            <a:ext cx="10780059" cy="435133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Unless stated otherwise, all coagulant doses are reported as Product (100% strength).</a:t>
            </a: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Aluminum Sulfate doses are reported as hydrated Al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*14.3H</a:t>
            </a:r>
            <a:r>
              <a:rPr lang="en-US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0.</a:t>
            </a:r>
          </a:p>
          <a:p>
            <a:pPr marL="0" indent="0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Preparation of coagulant stock solutions are generally 1.0 and/or 0.1 percent strength using 100 and/or 200 mL volumetric flasks.</a:t>
            </a:r>
          </a:p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Finnpipette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F2 variable volume pipette, capacity 100-1000 micro liters is used for stock solution preparation and coagulant aid jar test dosing.</a:t>
            </a:r>
          </a:p>
          <a:p>
            <a:pPr marL="0" indent="0">
              <a:buNone/>
            </a:pP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Finnpipette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F2 variable volume pipette, capacity 0.5-5 mL is used for primary coagulant jar test dosing.</a:t>
            </a:r>
          </a:p>
        </p:txBody>
      </p:sp>
    </p:spTree>
    <p:extLst>
      <p:ext uri="{BB962C8B-B14F-4D97-AF65-F5344CB8AC3E}">
        <p14:creationId xmlns:p14="http://schemas.microsoft.com/office/powerpoint/2010/main" val="8923577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 Centro WTP, Jar Test 1 - 8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08931986"/>
              </p:ext>
            </p:extLst>
          </p:nvPr>
        </p:nvGraphicFramePr>
        <p:xfrm>
          <a:off x="110837" y="1432628"/>
          <a:ext cx="11606681" cy="484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108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436407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4364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6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492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49779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395079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NaOCl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9800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3.81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2.96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3.00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3.00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9690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815509916"/>
                  </a:ext>
                </a:extLst>
              </a:tr>
              <a:tr h="4219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1.69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52169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J8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1.85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1835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991774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 Centro WTP, Jar Test 9 - 16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933552"/>
              </p:ext>
            </p:extLst>
          </p:nvPr>
        </p:nvGraphicFramePr>
        <p:xfrm>
          <a:off x="110837" y="1432628"/>
          <a:ext cx="11606681" cy="484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108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436407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4364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6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492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49779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395079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NaOCl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9810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J9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1.21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J10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0.99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9690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815509916"/>
                  </a:ext>
                </a:extLst>
              </a:tr>
              <a:tr h="4219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52169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1835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31673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 Centro WTP, Jar Test 17 - 24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311419"/>
              </p:ext>
            </p:extLst>
          </p:nvPr>
        </p:nvGraphicFramePr>
        <p:xfrm>
          <a:off x="110837" y="1432628"/>
          <a:ext cx="11970327" cy="484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207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218381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493501">
                  <a:extLst>
                    <a:ext uri="{9D8B030D-6E8A-4147-A177-3AD203B41FA5}">
                      <a16:colId xmlns:a16="http://schemas.microsoft.com/office/drawing/2014/main" val="1595831172"/>
                    </a:ext>
                  </a:extLst>
                </a:gridCol>
                <a:gridCol w="1424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4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11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23907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264086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NaOCl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9800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C-308P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2.77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J18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1.73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2.43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J19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J20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1.87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2.18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1.46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9690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815509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52169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2.85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1.29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1835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21389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 Centro WTP, Jar Test 25 - 32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71151253"/>
              </p:ext>
            </p:extLst>
          </p:nvPr>
        </p:nvGraphicFramePr>
        <p:xfrm>
          <a:off x="110837" y="1432628"/>
          <a:ext cx="11606681" cy="484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108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436407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4364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6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492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49779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395079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NaOCl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917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2.28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1.98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J28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2.02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J29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3.07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9690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J30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2.98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815509916"/>
                  </a:ext>
                </a:extLst>
              </a:tr>
              <a:tr h="4219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2.63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52169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2.52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1835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67647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 Centro WTP, Jar Test 33 - 40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063311"/>
              </p:ext>
            </p:extLst>
          </p:nvPr>
        </p:nvGraphicFramePr>
        <p:xfrm>
          <a:off x="110837" y="1432628"/>
          <a:ext cx="11606681" cy="484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108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436407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4364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6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492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49779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395079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NaOCl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7049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1.62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1.61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1.74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1.58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0.28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969028085"/>
                  </a:ext>
                </a:extLst>
              </a:tr>
              <a:tr h="417278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J38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1.20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815509916"/>
                  </a:ext>
                </a:extLst>
              </a:tr>
              <a:tr h="421991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J39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52169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J40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1835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884823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 Centro WTP, Jar Test 41 - 44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57015948"/>
              </p:ext>
            </p:extLst>
          </p:nvPr>
        </p:nvGraphicFramePr>
        <p:xfrm>
          <a:off x="110837" y="1432628"/>
          <a:ext cx="11606681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97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3108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436407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43640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456926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549266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949779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395079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NaOCl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7040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2.56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2.64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2.48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1.97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11996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5" name="Rectangle 134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E5C698D2-3224-4D4A-9E57-91298890ACF7" descr="E5C698D2-3224-4D4A-9E57-91298890ACF7">
            <a:extLst>
              <a:ext uri="{FF2B5EF4-FFF2-40B4-BE49-F238E27FC236}">
                <a16:creationId xmlns:a16="http://schemas.microsoft.com/office/drawing/2014/main" id="{EBD2F173-5E58-4286-9FDF-A188BEC0B9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  <a:noFill/>
          <a:scene3d>
            <a:camera prst="orthographicFront">
              <a:rot lat="0" lon="0" rev="16200000"/>
            </a:camera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 useBgFill="1">
        <p:nvSpPr>
          <p:cNvPr id="137" name="Freeform: Shape 136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9" name="Freeform: Shape 138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E2BDA61-17A4-4747-8876-5818B0F89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4800" dirty="0"/>
              <a:t>El Centro WTP</a:t>
            </a:r>
            <a:br>
              <a:rPr lang="en-US" sz="4800" dirty="0"/>
            </a:br>
            <a:br>
              <a:rPr lang="en-US" sz="4800" dirty="0"/>
            </a:br>
            <a:r>
              <a:rPr lang="en-US" sz="4800" dirty="0"/>
              <a:t>Source:</a:t>
            </a:r>
            <a:br>
              <a:rPr lang="en-US" sz="4800" dirty="0"/>
            </a:br>
            <a:r>
              <a:rPr lang="en-US" sz="4800" dirty="0"/>
              <a:t>South Date – Gate 20B</a:t>
            </a:r>
          </a:p>
        </p:txBody>
      </p:sp>
      <p:sp>
        <p:nvSpPr>
          <p:cNvPr id="141" name="Rectangle 140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82533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 Centro WTP, Jar Test 45 - 48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7588354"/>
              </p:ext>
            </p:extLst>
          </p:nvPr>
        </p:nvGraphicFramePr>
        <p:xfrm>
          <a:off x="110837" y="1432628"/>
          <a:ext cx="11606683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1163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08764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278219">
                  <a:extLst>
                    <a:ext uri="{9D8B030D-6E8A-4147-A177-3AD203B41FA5}">
                      <a16:colId xmlns:a16="http://schemas.microsoft.com/office/drawing/2014/main" val="3038719873"/>
                    </a:ext>
                  </a:extLst>
                </a:gridCol>
                <a:gridCol w="1278219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27821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9647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378649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735054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241442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4644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NaOCl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917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7049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2.42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J48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1.12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90234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 Centro WTP, Jar Test 49 - 56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6885606"/>
              </p:ext>
            </p:extLst>
          </p:nvPr>
        </p:nvGraphicFramePr>
        <p:xfrm>
          <a:off x="110837" y="1432628"/>
          <a:ext cx="11970327" cy="484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207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218381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493501">
                  <a:extLst>
                    <a:ext uri="{9D8B030D-6E8A-4147-A177-3AD203B41FA5}">
                      <a16:colId xmlns:a16="http://schemas.microsoft.com/office/drawing/2014/main" val="1595831172"/>
                    </a:ext>
                  </a:extLst>
                </a:gridCol>
                <a:gridCol w="1424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4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11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23907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264086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NaOCl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C-308P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13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J49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12.5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2.20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J50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14.4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3.67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16.8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3.52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19.2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2.91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9690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1.84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81550991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1.36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52169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1835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611044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 Centro WTP, Jar Test 57 - 64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77356424"/>
              </p:ext>
            </p:extLst>
          </p:nvPr>
        </p:nvGraphicFramePr>
        <p:xfrm>
          <a:off x="110837" y="1432628"/>
          <a:ext cx="11970327" cy="48463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7923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28207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218381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493501">
                  <a:extLst>
                    <a:ext uri="{9D8B030D-6E8A-4147-A177-3AD203B41FA5}">
                      <a16:colId xmlns:a16="http://schemas.microsoft.com/office/drawing/2014/main" val="1595831172"/>
                    </a:ext>
                  </a:extLst>
                </a:gridCol>
                <a:gridCol w="1424721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6406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6115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823907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264086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445558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NaOCl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C-308P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13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0.14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1.15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J58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1.13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J59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J60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1.20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1.10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9690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1.06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815509916"/>
                  </a:ext>
                </a:extLst>
              </a:tr>
              <a:tr h="4125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1.11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52169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1.10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21835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257154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 Centro WTP, Jar Test 65 - 72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9128393"/>
              </p:ext>
            </p:extLst>
          </p:nvPr>
        </p:nvGraphicFramePr>
        <p:xfrm>
          <a:off x="110837" y="1432628"/>
          <a:ext cx="11970323" cy="47548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201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93694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986118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986118">
                  <a:extLst>
                    <a:ext uri="{9D8B030D-6E8A-4147-A177-3AD203B41FA5}">
                      <a16:colId xmlns:a16="http://schemas.microsoft.com/office/drawing/2014/main" val="1595831172"/>
                    </a:ext>
                  </a:extLst>
                </a:gridCol>
                <a:gridCol w="851647">
                  <a:extLst>
                    <a:ext uri="{9D8B030D-6E8A-4147-A177-3AD203B41FA5}">
                      <a16:colId xmlns:a16="http://schemas.microsoft.com/office/drawing/2014/main" val="3329706785"/>
                    </a:ext>
                  </a:extLst>
                </a:gridCol>
                <a:gridCol w="914400">
                  <a:extLst>
                    <a:ext uri="{9D8B030D-6E8A-4147-A177-3AD203B41FA5}">
                      <a16:colId xmlns:a16="http://schemas.microsoft.com/office/drawing/2014/main" val="868046981"/>
                    </a:ext>
                  </a:extLst>
                </a:gridCol>
                <a:gridCol w="125505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7298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26402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246094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180078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445558"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</a:t>
                      </a:r>
                    </a:p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NaOCl</a:t>
                      </a:r>
                    </a:p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9800</a:t>
                      </a:r>
                    </a:p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9810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917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</a:t>
                      </a:r>
                      <a:r>
                        <a:rPr lang="en-US" sz="22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Reduct</a:t>
                      </a:r>
                      <a:endParaRPr lang="en-US" sz="22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2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3137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1.99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3.76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J67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1.26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J68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2.24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J69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92.8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1.10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902808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J70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0.07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92.6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0.033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34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2.19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5509916"/>
                  </a:ext>
                </a:extLst>
              </a:tr>
              <a:tr h="412564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J71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32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0.031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16983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J72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29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0.13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0.031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1.70</a:t>
                      </a:r>
                    </a:p>
                  </a:txBody>
                  <a:tcPr marL="5582" marR="5582" marT="5582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35624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88785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37" y="118720"/>
            <a:ext cx="11914906" cy="1325563"/>
          </a:xfrm>
        </p:spPr>
        <p:txBody>
          <a:bodyPr>
            <a:norm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El Centro WTP, Jar Test 73 - 76 Results</a:t>
            </a:r>
            <a:b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Flash Mix 200 RPM (30 sec); Floc Mix 30 RPM (5 min)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5966904"/>
              </p:ext>
            </p:extLst>
          </p:nvPr>
        </p:nvGraphicFramePr>
        <p:xfrm>
          <a:off x="110837" y="1432628"/>
          <a:ext cx="11606683" cy="3017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394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3341">
                  <a:extLst>
                    <a:ext uri="{9D8B030D-6E8A-4147-A177-3AD203B41FA5}">
                      <a16:colId xmlns:a16="http://schemas.microsoft.com/office/drawing/2014/main" val="292442534"/>
                    </a:ext>
                  </a:extLst>
                </a:gridCol>
                <a:gridCol w="1038706">
                  <a:extLst>
                    <a:ext uri="{9D8B030D-6E8A-4147-A177-3AD203B41FA5}">
                      <a16:colId xmlns:a16="http://schemas.microsoft.com/office/drawing/2014/main" val="882537820"/>
                    </a:ext>
                  </a:extLst>
                </a:gridCol>
                <a:gridCol w="987318">
                  <a:extLst>
                    <a:ext uri="{9D8B030D-6E8A-4147-A177-3AD203B41FA5}">
                      <a16:colId xmlns:a16="http://schemas.microsoft.com/office/drawing/2014/main" val="3038719873"/>
                    </a:ext>
                  </a:extLst>
                </a:gridCol>
                <a:gridCol w="1021976">
                  <a:extLst>
                    <a:ext uri="{9D8B030D-6E8A-4147-A177-3AD203B41FA5}">
                      <a16:colId xmlns:a16="http://schemas.microsoft.com/office/drawing/2014/main" val="2177115877"/>
                    </a:ext>
                  </a:extLst>
                </a:gridCol>
                <a:gridCol w="122816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21023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41630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1335864">
                  <a:extLst>
                    <a:ext uri="{9D8B030D-6E8A-4147-A177-3AD203B41FA5}">
                      <a16:colId xmlns:a16="http://schemas.microsoft.com/office/drawing/2014/main" val="718132139"/>
                    </a:ext>
                  </a:extLst>
                </a:gridCol>
                <a:gridCol w="1345355">
                  <a:extLst>
                    <a:ext uri="{9D8B030D-6E8A-4147-A177-3AD203B41FA5}">
                      <a16:colId xmlns:a16="http://schemas.microsoft.com/office/drawing/2014/main" val="1694726046"/>
                    </a:ext>
                  </a:extLst>
                </a:gridCol>
              </a:tblGrid>
              <a:tr h="46441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Jar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#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NaOCl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Alum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9800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9810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mg/L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Filtrate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Reduct</a:t>
                      </a:r>
                      <a:endParaRPr lang="en-US" sz="2400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Settle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NTU</a:t>
                      </a:r>
                    </a:p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 min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J73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2.0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J74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0.12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92.7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0.94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J75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92.9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0.031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1.28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J76</a:t>
                      </a: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2.0</a:t>
                      </a:r>
                      <a:endParaRPr kumimoji="0" lang="en-US" sz="2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36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0.08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93.3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0.029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 marL="5582" marR="5582" marT="5582" marB="0"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0.95</a:t>
                      </a:r>
                    </a:p>
                  </a:txBody>
                  <a:tcPr marL="5582" marR="5582" marT="5582" marB="0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078906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1-4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9800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9113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1-4: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D2F60F6A-9615-4A7F-901C-6AE12B69F6F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-165360"/>
            <a:ext cx="12191980" cy="50146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F259484-B46F-43F6-889A-183F8FCF9B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3043" y="1143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3.81 NTU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41309B7-8FB2-40C4-BEBB-810DBBE579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205142" y="1143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2.96 NTU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069B6B8-E838-420E-AEED-234BFA927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298708" y="1143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3.00 NTU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508DE2C2-FEF4-4FD0-9789-36F455FCA3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232016" y="1143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3.00 NTU</a:t>
            </a:r>
          </a:p>
        </p:txBody>
      </p:sp>
    </p:spTree>
    <p:extLst>
      <p:ext uri="{BB962C8B-B14F-4D97-AF65-F5344CB8AC3E}">
        <p14:creationId xmlns:p14="http://schemas.microsoft.com/office/powerpoint/2010/main" val="320729966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5" name="Rectangle 4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92231" y="5186423"/>
            <a:ext cx="11632676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1-4: After 5 min of settling, 25 mL is syringed for filterability and %UVT/UVA.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933B393C-2AAB-4A9F-BDAC-9116D510A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04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1-4: After 25-minutes of settling, settled water turbidity is taken.</a:t>
            </a:r>
          </a:p>
        </p:txBody>
      </p:sp>
      <p:pic>
        <p:nvPicPr>
          <p:cNvPr id="6" name="Picture 5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0F68D841-9370-42A4-8ED6-FC80072C7A3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CE3C91F-CFA0-41FD-99BA-195779FAF4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7115" y="1143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3.81 NTU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47063E0-98CB-46CA-B70B-647B962BB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09214" y="1143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2.96 NTU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9D971F89-5769-47A6-A8AD-8A6FE16A9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02780" y="1143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3.00 NTU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C1A27B4-3FC3-4097-821E-2860B6DF40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36088" y="1143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3.00 NTU</a:t>
            </a:r>
          </a:p>
        </p:txBody>
      </p:sp>
    </p:spTree>
    <p:extLst>
      <p:ext uri="{BB962C8B-B14F-4D97-AF65-F5344CB8AC3E}">
        <p14:creationId xmlns:p14="http://schemas.microsoft.com/office/powerpoint/2010/main" val="19877475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5-8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9800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243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7E55FA-D5E4-455A-A9B4-DDE5A1429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798" y="1122321"/>
            <a:ext cx="3764889" cy="4613357"/>
          </a:xfrm>
        </p:spPr>
        <p:txBody>
          <a:bodyPr anchor="t">
            <a:normAutofit/>
          </a:bodyPr>
          <a:lstStyle/>
          <a:p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 Centro WTP Water</a:t>
            </a:r>
            <a:b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b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January 19, 2021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E866F9-351A-4300-91F3-6C677896CE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482353" y="1412489"/>
            <a:ext cx="3388658" cy="4363844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Aft>
                <a:spcPts val="0"/>
              </a:spcAft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Source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pH: 8.35-8.40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Alkalinity: 142 mg/L as CaCO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Turbidity: 3.28 NTU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UVT: 86.7%,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UVA: 0.062/cm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0.4 um Filtered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Turbidity: 0.18 NTU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UVT: 89.0%, 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UVA: 0.050/cm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9E84E1-F75D-411B-90E0-1BFD82F4D4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267314" y="1412488"/>
            <a:ext cx="3611638" cy="4988312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Aft>
                <a:spcPts val="0"/>
              </a:spcAft>
              <a:buNone/>
            </a:pPr>
            <a:r>
              <a:rPr lang="en-US" sz="2400" u="sng" dirty="0">
                <a:latin typeface="Arial" panose="020B0604020202020204" pitchFamily="34" charset="0"/>
                <a:cs typeface="Arial" panose="020B0604020202020204" pitchFamily="34" charset="0"/>
              </a:rPr>
              <a:t>Plant Coagulant Dose: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Alum: 26 mg/L</a:t>
            </a:r>
          </a:p>
          <a:p>
            <a:pPr marL="0" lvl="0" indent="0">
              <a:spcAft>
                <a:spcPts val="0"/>
              </a:spcAft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308P: 2.5 mg/L</a:t>
            </a:r>
          </a:p>
          <a:p>
            <a:pPr marL="0" lvl="0" indent="0">
              <a:spcAft>
                <a:spcPts val="0"/>
              </a:spcAft>
              <a:buNone/>
            </a:pPr>
            <a:endParaRPr lang="en-US" sz="2400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6107139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8" name="Rectangle 37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5-8: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BFD9AB97-2459-4DC9-A1CF-01C8DB77DD2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6C26E3C-7851-482E-A578-237AE900CF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0494" y="1143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1.36 NTU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FA90E1E-3156-4530-9213-C02AFADFA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31763" y="1143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1.34 NTU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AFFCDC1-EC98-4D2D-B2BD-1C70C6BFCB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81889" y="1143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1.69 NTU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5AB2212-4E82-4017-9352-FCA9C4081A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958637" y="1143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1.85 NTU</a:t>
            </a:r>
          </a:p>
        </p:txBody>
      </p:sp>
    </p:spTree>
    <p:extLst>
      <p:ext uri="{BB962C8B-B14F-4D97-AF65-F5344CB8AC3E}">
        <p14:creationId xmlns:p14="http://schemas.microsoft.com/office/powerpoint/2010/main" val="24832652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1" name="Rectangle 30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9681" y="5186423"/>
            <a:ext cx="11613823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5-8: After 5 min of settling, 25 mL is syringed for filterability and %UVT/UVA.</a:t>
            </a:r>
          </a:p>
        </p:txBody>
      </p:sp>
      <p:pic>
        <p:nvPicPr>
          <p:cNvPr id="7" name="Picture 6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AFE8EAD9-01E8-4238-A502-8EC07966EF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3891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58142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5-8: After 25-minutes of settling, settled water turbidity is taken.</a:t>
            </a:r>
          </a:p>
        </p:txBody>
      </p:sp>
      <p:pic>
        <p:nvPicPr>
          <p:cNvPr id="5" name="Picture 4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F66D65F9-DC72-4996-A7FF-B4E2CB9615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0E776E3-EBDE-479C-9C7B-D3A8DBB778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7783" y="12375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1.36 NTU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2F42DAE-E3C8-41D6-B034-5577853287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97752" y="12375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1.34 NTU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9BA655C-74B9-47E2-B881-33A0E7EB71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47878" y="12375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1.69 NTU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CCE3F33-9422-4376-B014-E822A1EBD1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24626" y="12375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1.85 NTU</a:t>
            </a:r>
          </a:p>
        </p:txBody>
      </p:sp>
    </p:spTree>
    <p:extLst>
      <p:ext uri="{BB962C8B-B14F-4D97-AF65-F5344CB8AC3E}">
        <p14:creationId xmlns:p14="http://schemas.microsoft.com/office/powerpoint/2010/main" val="23287331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9-12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9810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37354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8" name="Rectangle 27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9-12: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7DBF8091-9661-48F4-AAF7-DDB702E0DD0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C3AE3FB-27F4-4CD8-9CAE-A59C637BDF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47822" y="11442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1.21 NTU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17A91B-16B8-4861-B1F0-2E72E60329F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30034" y="11442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0.99 NTU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A94B1AA-24E5-4488-8D68-591C709C63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8270" y="1149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1.36 NTU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6D0BAF-E423-436C-B12F-4EB4FB6C8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42531" y="11586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1.17 NTU</a:t>
            </a:r>
          </a:p>
        </p:txBody>
      </p:sp>
    </p:spTree>
    <p:extLst>
      <p:ext uri="{BB962C8B-B14F-4D97-AF65-F5344CB8AC3E}">
        <p14:creationId xmlns:p14="http://schemas.microsoft.com/office/powerpoint/2010/main" val="55062133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9209" y="5186423"/>
            <a:ext cx="11411338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9-12: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9B8A26A7-7C9F-4B1F-B3CF-B521B160516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72186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2" name="Rectangle 51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9-12: After 25-minutes of settling, settled water turbidity is taken.</a:t>
            </a:r>
          </a:p>
        </p:txBody>
      </p:sp>
      <p:pic>
        <p:nvPicPr>
          <p:cNvPr id="7" name="Picture 6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B4DCA55E-D4E6-4D74-9A93-8D9BD3B86A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FE27C73F-D932-40BC-A20D-A3D5E283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47822" y="11442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1.21 NTU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8FB54FF-9F01-4F06-9E91-69348F91A2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30034" y="11442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0.99 NTU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F6592FE-0B6D-443A-A4D1-49DADE7CA1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8270" y="1149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1.36 NTU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38C458D-5873-42A5-8829-28E6A46C48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42531" y="11586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41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1.17 NTU</a:t>
            </a:r>
          </a:p>
        </p:txBody>
      </p:sp>
    </p:spTree>
    <p:extLst>
      <p:ext uri="{BB962C8B-B14F-4D97-AF65-F5344CB8AC3E}">
        <p14:creationId xmlns:p14="http://schemas.microsoft.com/office/powerpoint/2010/main" val="193238820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13-16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9810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22259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3" name="Rectangle 32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0506" y="5186423"/>
            <a:ext cx="114300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13-16: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D4BE51DB-EA1B-4676-9875-5A89DDCBD20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757DE19-4A03-497E-8AAF-3A99640B5B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4032" y="11442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1.34 NTU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315B95-38E4-4F60-AD3E-3A912C7051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24103" y="11442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1.04 NTU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C0572FD-3644-43D6-976F-D4F2162A42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50010" y="11442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1.34 NTU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1D88B20-90BA-45F9-8D5D-36FE495A68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83989" y="11442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1.15 NTU</a:t>
            </a:r>
          </a:p>
        </p:txBody>
      </p:sp>
    </p:spTree>
    <p:extLst>
      <p:ext uri="{BB962C8B-B14F-4D97-AF65-F5344CB8AC3E}">
        <p14:creationId xmlns:p14="http://schemas.microsoft.com/office/powerpoint/2010/main" val="177168392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5192" y="5186423"/>
            <a:ext cx="1143933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13-16: After 5 min of settling, 25 mL is syringed for filterability and %UVT/UVA.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E990AB0B-CD16-4BE2-8F2F-032898D656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8172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304C2E-61B7-477A-802C-E54B72194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Source Water Dose with 2.0 mg/L NaOCl</a:t>
            </a:r>
            <a:br>
              <a:rPr lang="en-US" dirty="0"/>
            </a:br>
            <a:r>
              <a:rPr lang="en-US" dirty="0"/>
              <a:t>(note: Sample from 1/12/21)</a:t>
            </a:r>
          </a:p>
        </p:txBody>
      </p:sp>
      <p:graphicFrame>
        <p:nvGraphicFramePr>
          <p:cNvPr id="6" name="Table 6">
            <a:extLst>
              <a:ext uri="{FF2B5EF4-FFF2-40B4-BE49-F238E27FC236}">
                <a16:creationId xmlns:a16="http://schemas.microsoft.com/office/drawing/2014/main" id="{A3238296-5E4D-47A6-AE2C-0B63843D419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28805510"/>
              </p:ext>
            </p:extLst>
          </p:nvPr>
        </p:nvGraphicFramePr>
        <p:xfrm>
          <a:off x="838200" y="1825625"/>
          <a:ext cx="10515600" cy="31089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3423893739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919041466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2139861440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967405721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387093493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Time, minutes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UVA/cm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%UVA Reduction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</a:t>
                      </a:r>
                      <a:r>
                        <a:rPr lang="en-US" sz="2400" baseline="-250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, mg/L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981946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3553948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87.9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5.1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708500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432103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0.95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3832633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88.5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0.053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10.2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0.89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46018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5139399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13-16: After 25-minutes of settling, settled water turbidity is taken.</a:t>
            </a:r>
          </a:p>
        </p:txBody>
      </p:sp>
      <p:pic>
        <p:nvPicPr>
          <p:cNvPr id="5" name="Picture 4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CE6548E5-B381-43E7-BED6-AE055CBDE98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6D5F8F5-E21F-41D0-8D64-3352B63786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13351" y="11442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1.34 NTU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A8D87B0-8A6E-43C5-BF0A-DBC712A37F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43422" y="11442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1.04 NTU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62F97F3-26E3-4D47-9DB9-5370D7894F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69329" y="11442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1.34 NTU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808D53EE-E8CE-4255-A81B-DBD4264303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03308" y="11442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1.15 NTU</a:t>
            </a:r>
          </a:p>
        </p:txBody>
      </p:sp>
    </p:spTree>
    <p:extLst>
      <p:ext uri="{BB962C8B-B14F-4D97-AF65-F5344CB8AC3E}">
        <p14:creationId xmlns:p14="http://schemas.microsoft.com/office/powerpoint/2010/main" val="3019498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17-20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9800/C-308P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41253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17-20: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9874C5AF-67EF-43AA-A258-79682A72FE7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D6949FF-E897-4CBC-8DC0-D26762702E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7491" y="4270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2.77 NTU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CC0D885-F00E-459B-B87D-7EFAC020D5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86856" y="4270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1.73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2.43 NTU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78F3BB-4870-4B64-953B-2518B402F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96221" y="4270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1.91 NTU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DB0DFC1-A14F-4715-A3A7-33692266F4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991821" y="4270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2.18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1.87 NTU</a:t>
            </a:r>
          </a:p>
        </p:txBody>
      </p:sp>
    </p:spTree>
    <p:extLst>
      <p:ext uri="{BB962C8B-B14F-4D97-AF65-F5344CB8AC3E}">
        <p14:creationId xmlns:p14="http://schemas.microsoft.com/office/powerpoint/2010/main" val="9574523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61257" y="5186423"/>
            <a:ext cx="11579289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17-20: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3B8AF72E-E97E-436D-91EA-5A2B9095618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6356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17-20: After 25-minutes of settling, settled water turbidity is taken.</a:t>
            </a:r>
          </a:p>
        </p:txBody>
      </p:sp>
      <p:pic>
        <p:nvPicPr>
          <p:cNvPr id="4" name="Picture 3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54BAD774-5493-4EA6-9854-152FBC827F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4486EC4-6659-4CA7-BFB7-0BC5A28A5A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50596" y="4270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2.77 NTU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D321524-CB68-4BBF-8EED-2BFEC4D886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59961" y="4270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1.73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2.43 NTU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212AE37-6941-426B-AE35-997AA05FDD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63138" y="4270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1.95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1.91 NTU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9F9DCCB-D3A8-416F-B951-124FFBA807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964926" y="4270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2.18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1.87 NTU</a:t>
            </a:r>
          </a:p>
        </p:txBody>
      </p:sp>
    </p:spTree>
    <p:extLst>
      <p:ext uri="{BB962C8B-B14F-4D97-AF65-F5344CB8AC3E}">
        <p14:creationId xmlns:p14="http://schemas.microsoft.com/office/powerpoint/2010/main" val="20247133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21-24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9800/C-308P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838130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21-24: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547066E0-3A52-44BF-AC02-B38EF782518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42706"/>
            <a:ext cx="12191980" cy="5014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3005D23-ABFD-4DC7-9DB1-8DBAE0C47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75950" y="4270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2.18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0.14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1.46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4AE52C-C1D3-4313-AC66-2B70E8BAE6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31527" y="4270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1.56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573E81B-BD1E-44D1-8595-6A4415CE52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24351" y="4270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2.63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1.57 NTU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49130C-9DE9-4193-B5A6-ADB2259492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19951" y="4270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2.85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1.29 NTU</a:t>
            </a:r>
          </a:p>
        </p:txBody>
      </p:sp>
    </p:spTree>
    <p:extLst>
      <p:ext uri="{BB962C8B-B14F-4D97-AF65-F5344CB8AC3E}">
        <p14:creationId xmlns:p14="http://schemas.microsoft.com/office/powerpoint/2010/main" val="127150318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57200" y="5186423"/>
            <a:ext cx="11457992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21-24: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C2BEF1FE-3171-4ED3-970E-32C7A59351C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378660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21-24: After 25-minutes of settling, settled water turbidity is taken.</a:t>
            </a:r>
          </a:p>
        </p:txBody>
      </p:sp>
      <p:pic>
        <p:nvPicPr>
          <p:cNvPr id="4" name="Picture 3" descr="An image containing four 1-liter jars after 25-minutes of settling, settled water turbidity is taken.">
            <a:extLst>
              <a:ext uri="{FF2B5EF4-FFF2-40B4-BE49-F238E27FC236}">
                <a16:creationId xmlns:a16="http://schemas.microsoft.com/office/drawing/2014/main" id="{2609C27C-98A0-4D9E-B123-E8C9A302EE4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305C5CE-368D-497C-BD1A-03E5D1C6FE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431" y="684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2.18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0.14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1.46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370450-B5EE-4C9F-9F4A-193EEC63CC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00467" y="684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2.4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1.56 NTU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833391-3EC8-4C14-9BDB-65083E9886E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43666" y="684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2.63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1.57 NTU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2CF1CE0-CEAB-48DE-8765-8D5D2DCD19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504795" y="684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2.85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1.29 NTU</a:t>
            </a:r>
          </a:p>
        </p:txBody>
      </p:sp>
    </p:spTree>
    <p:extLst>
      <p:ext uri="{BB962C8B-B14F-4D97-AF65-F5344CB8AC3E}">
        <p14:creationId xmlns:p14="http://schemas.microsoft.com/office/powerpoint/2010/main" val="241058743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25-28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917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0471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A4401-D9F5-49E2-880D-0A5F79FFFB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84039" y="365125"/>
            <a:ext cx="7399466" cy="1325563"/>
          </a:xfrm>
        </p:spPr>
        <p:txBody>
          <a:bodyPr>
            <a:norm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UVT/UVA, pathlength 10 mm</a:t>
            </a:r>
          </a:p>
        </p:txBody>
      </p:sp>
      <p:pic>
        <p:nvPicPr>
          <p:cNvPr id="4" name="Picture 3" descr="Real UVT Instrument that is used to measure UV transmittance and UV absorbance of a water sample.">
            <a:extLst>
              <a:ext uri="{FF2B5EF4-FFF2-40B4-BE49-F238E27FC236}">
                <a16:creationId xmlns:a16="http://schemas.microsoft.com/office/drawing/2014/main" id="{186678B4-9F0D-425B-B2DE-8AD265C81B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2"/>
          <a:stretch/>
        </p:blipFill>
        <p:spPr>
          <a:xfrm>
            <a:off x="480060" y="1567943"/>
            <a:ext cx="3425957" cy="3721633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6D7079-5DED-498B-817B-AA737403B1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87515" y="1567943"/>
            <a:ext cx="7161017" cy="492493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UV transmittance (UVT) is a measurement of the amount of ultraviolet light (commonly at 254 nm due to its germicidal effect) that passes through a water sample compared to the amount of light that passes through a pure water sample. The measurement is expressed as a percentage, % UVT.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%UVT = 10</a:t>
            </a:r>
            <a:r>
              <a:rPr lang="en-US" sz="2400" baseline="30000" dirty="0">
                <a:latin typeface="Arial" panose="020B0604020202020204" pitchFamily="34" charset="0"/>
                <a:cs typeface="Arial" panose="020B0604020202020204" pitchFamily="34" charset="0"/>
              </a:rPr>
              <a:t>(-UVA)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x 100%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UV absorbance (UVA) is calculated as a relative measure of the amount of light absorbed by a water sample compared with the amount of light absorbed by a pure water sample.  </a:t>
            </a:r>
          </a:p>
          <a:p>
            <a:pPr marL="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UVA = -log(%UVT/100)</a:t>
            </a:r>
          </a:p>
          <a:p>
            <a:pPr marL="0" indent="0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839588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25-28: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38B74026-DEAC-411C-93DB-D93384C9E7D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2FE116D-25E8-4D43-BB7D-EBA2CE8895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5571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2.05 NTU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DE873-A2DE-40C7-AC49-44B29D0790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12208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2.28 NTU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BC690C-6A20-4DA5-B6D6-EAB8ADF023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698845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1.98 NTU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A13064A-E3CC-4594-B17A-CD46BA9DDE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443898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94.0%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2.02 NTU</a:t>
            </a:r>
          </a:p>
        </p:txBody>
      </p:sp>
    </p:spTree>
    <p:extLst>
      <p:ext uri="{BB962C8B-B14F-4D97-AF65-F5344CB8AC3E}">
        <p14:creationId xmlns:p14="http://schemas.microsoft.com/office/powerpoint/2010/main" val="42130592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9207" y="5186423"/>
            <a:ext cx="11411339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25-28: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2FD14BF3-7322-4BC3-8283-B60978F2971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56547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25-28: After 25-minutes of settling, settled water turbidity is taken.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F66F0F67-F30F-4525-B7CD-CF534C7BE29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3986659-F982-4215-82D6-6548B8903D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275194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2.05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8D5345-B0C5-4F6A-8244-C4A0B3DFC6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72184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2.28 NTU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07AF066-3076-4D2A-8D01-B6AABA7883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58820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1.98 NTU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03FB347-93EA-498B-8AA7-AB1DD64DE0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66626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94.0%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2.02 NTU</a:t>
            </a:r>
          </a:p>
        </p:txBody>
      </p:sp>
    </p:spTree>
    <p:extLst>
      <p:ext uri="{BB962C8B-B14F-4D97-AF65-F5344CB8AC3E}">
        <p14:creationId xmlns:p14="http://schemas.microsoft.com/office/powerpoint/2010/main" val="22271673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29-32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917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82340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29-32: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245CC043-D96C-467B-AD9A-2A3A6355500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5014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4C6EC3-4A91-4301-9D2B-C11AC698C4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35951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3.07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B05635D-8322-4BDC-9893-587B9C4D39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438941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2.98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C49EEC3-2D27-42D3-8EF1-CC7D2BA4C3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77601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2.62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07A2EB-0F8C-4491-B656-6EF31B3A02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04418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2.52 NTU</a:t>
            </a:r>
          </a:p>
        </p:txBody>
      </p:sp>
    </p:spTree>
    <p:extLst>
      <p:ext uri="{BB962C8B-B14F-4D97-AF65-F5344CB8AC3E}">
        <p14:creationId xmlns:p14="http://schemas.microsoft.com/office/powerpoint/2010/main" val="47664966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51135C68-6A49-490E-A5E1-F264F1BFEF8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23875" y="5317240"/>
            <a:ext cx="11210925" cy="74483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3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Jars 29-32: After 5 min of settling, 25 mL is syringed for filterability and %UVT/UVA.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590203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29-32: After 25-minutes of settling, settled water turbidity is taken.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C8046D0E-3E31-4CBB-9EDB-6DA1F94FAD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715" y="-103685"/>
            <a:ext cx="12191980" cy="5014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540C63-4FF7-48FF-AA6B-A6C39E3BD7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26145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3.07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BEAD60-50C8-4B21-955B-4E246B8A1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29135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2.98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18EF9F0-34CD-4A58-861B-6E330D8D04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47279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2.62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CF33A8-BE8B-47A0-9D47-F598813700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38050" y="42706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2.52 NTU</a:t>
            </a:r>
          </a:p>
        </p:txBody>
      </p:sp>
    </p:spTree>
    <p:extLst>
      <p:ext uri="{BB962C8B-B14F-4D97-AF65-F5344CB8AC3E}">
        <p14:creationId xmlns:p14="http://schemas.microsoft.com/office/powerpoint/2010/main" val="352451939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33-36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7049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070300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33-36: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6C113FB7-2E21-4C05-B85D-1BFEFA9A928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4855194-A680-40F6-A49E-E0DC7B4F4F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88437" y="1558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1.62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7547669-B2A9-46CE-B608-29B9A5810C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68878" y="1558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1.61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8D8CB4-7E0A-45B4-844D-419379408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87027" y="1558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1.74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9A1305E-4394-42B4-A9EF-9EBD189E3C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05176" y="15583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1.58 NTU</a:t>
            </a:r>
          </a:p>
        </p:txBody>
      </p:sp>
    </p:spTree>
    <p:extLst>
      <p:ext uri="{BB962C8B-B14F-4D97-AF65-F5344CB8AC3E}">
        <p14:creationId xmlns:p14="http://schemas.microsoft.com/office/powerpoint/2010/main" val="316996646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4563" y="5186423"/>
            <a:ext cx="11504645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33-36: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70A611B1-1E8A-4E44-A0B9-AC33F52B7D0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6476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37EB-D19C-4E76-8649-94CD02D1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Applied Coagulants for Jar Testing (1)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E65AB-A1B1-4797-88B5-EC09C3FAD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027" y="1825625"/>
            <a:ext cx="6017321" cy="4351338"/>
          </a:xfrm>
        </p:spPr>
        <p:txBody>
          <a:bodyPr>
            <a:normAutofit/>
          </a:bodyPr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Aluminum Sulfate (Product)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*14.3H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 (diluted)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48%  Aluminum Sulfate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52% Water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8.2% Al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0% Basicity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SG = 1.32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NSF limit: 400 mg/L (product)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As hydrated Al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(SO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*14.3H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17% Al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601CA-7EED-4CA4-8E14-28086BBF4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5324" y="1825625"/>
            <a:ext cx="5125344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Polydyne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Incorporated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Clarifloc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C-308P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SG = 1.0 – 1.2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pDADMAC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(20% active, 80% H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O)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NSF limit: 50 mg/L (product)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Product dose 5 mg/L = 1 mg/L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pDADMAC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active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9302641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33-36: After 25-minutes of settling, settled water turbidity is taken.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C6A5C7BA-C87A-4E8D-8ACA-955C6775EFC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5014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617A70E-459D-4D21-AABD-84E0679E43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29841" y="80414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1.62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3C9E5DB-26EB-4C09-8AD7-08BA9757FE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10282" y="80414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1.61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0167F56-19DC-4CD0-BFE2-82D2F87C6A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8431" y="80414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1.74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C994200-D18F-467E-87E3-A236923981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946580" y="80414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1.58 NTU</a:t>
            </a:r>
          </a:p>
        </p:txBody>
      </p:sp>
    </p:spTree>
    <p:extLst>
      <p:ext uri="{BB962C8B-B14F-4D97-AF65-F5344CB8AC3E}">
        <p14:creationId xmlns:p14="http://schemas.microsoft.com/office/powerpoint/2010/main" val="123199498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37-40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7049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89485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37-40: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EF4865AC-A343-488F-8687-2B05D865AE6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5014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6731DC-14D7-48B0-AB5C-95EB0DA5C6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99900" y="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0.94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FB6A830-CAE6-481A-B788-120CFEC138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976267" y="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1.20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F045A77-5686-453E-B016-D90E5A03A2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98110" y="2561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1.15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86D4412-2052-411A-ACF9-7F811A4A05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974856" y="2561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1.15 NTU</a:t>
            </a:r>
          </a:p>
        </p:txBody>
      </p:sp>
    </p:spTree>
    <p:extLst>
      <p:ext uri="{BB962C8B-B14F-4D97-AF65-F5344CB8AC3E}">
        <p14:creationId xmlns:p14="http://schemas.microsoft.com/office/powerpoint/2010/main" val="324775428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5233" y="5186423"/>
            <a:ext cx="11635273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37-40: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7738FE5E-15D7-42AE-BD79-D578598CD7A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029" y="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9383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37-40: After 25-minutes of settling, settled water turbidity is taken.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5FC07A71-9B13-4887-9E8D-6286264570C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ADD8CBA-EF4D-40E0-BC48-9436EC9D45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16717" y="56562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0.28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0.94 NTU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3B02990-B270-414D-9D43-16FAD1E0D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53719" y="56562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1.20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00A832-1172-415C-BA28-DBD0BDFD5C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28428" y="82172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1.15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CC9C4F-3CF4-48EE-A329-1B0E2BD213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908868" y="82172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1.15 NTU</a:t>
            </a:r>
          </a:p>
        </p:txBody>
      </p:sp>
    </p:spTree>
    <p:extLst>
      <p:ext uri="{BB962C8B-B14F-4D97-AF65-F5344CB8AC3E}">
        <p14:creationId xmlns:p14="http://schemas.microsoft.com/office/powerpoint/2010/main" val="204583357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41-44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7040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47765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41-44: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4821D3AD-891C-475C-9BF6-797FC5F955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EE7FA35-476C-44F5-9E1F-A5D371CC0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4168" y="47135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mg/L 7040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2.56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C2B19FE-FED4-410C-9C27-6CDF284139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42254" y="47135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mg/L 7040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2.64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C1D0B9-D093-4ED0-9565-36578FEBAA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41549" y="47135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7040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2.48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8C6685F-7182-456E-9662-B33442E3FD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040844" y="47135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mg/L 7040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28%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1.97 NTU</a:t>
            </a:r>
          </a:p>
        </p:txBody>
      </p:sp>
    </p:spTree>
    <p:extLst>
      <p:ext uri="{BB962C8B-B14F-4D97-AF65-F5344CB8AC3E}">
        <p14:creationId xmlns:p14="http://schemas.microsoft.com/office/powerpoint/2010/main" val="241905540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3191" y="5186423"/>
            <a:ext cx="11634281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41-44: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B0EB1F8F-96EF-4055-9D77-726F2E0E332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04144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41-44: After 25-minutes of settling, settled water turbidity is taken.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7C4CA418-A35D-42BD-A98F-336497725CE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5DC231-5045-4D7B-8DAC-5CDFD56731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4482" y="10369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mg/L 7040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2.56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E31AA3-820E-4AF7-A49F-FB509BDA62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72568" y="10369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mg/L 7040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2.64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20FDD1B-8BD1-46FF-8B47-2F4DFEA25C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71863" y="10369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7040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2.48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21BE7F-4B74-4E8A-BF4B-853B176B7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71158" y="10369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mg/L 7040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28%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1.97 NTU</a:t>
            </a:r>
          </a:p>
        </p:txBody>
      </p:sp>
    </p:spTree>
    <p:extLst>
      <p:ext uri="{BB962C8B-B14F-4D97-AF65-F5344CB8AC3E}">
        <p14:creationId xmlns:p14="http://schemas.microsoft.com/office/powerpoint/2010/main" val="1302462380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45-48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917/7049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4765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37EB-D19C-4E76-8649-94CD02D1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Applied Coagulants for Jar Testing (2)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E65AB-A1B1-4797-88B5-EC09C3FAD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027" y="1825625"/>
            <a:ext cx="6017321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 Pac 9800 (NTU Technologies)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50% Aluminum Chlorohydrate 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50% Water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23.62% Al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12.5% Al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83% Basicity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SG = 1.25-1.34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NSF limit: 250 mg/L as Product;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9186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45-48: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EF056364-9A33-4646-8C7E-7A01EE07150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8B9EE34-082F-4B0C-9EA5-A91480DA98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4482" y="10369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2.01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9CF91A-3744-41E0-82A8-612BE91B8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50021" y="10369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2.15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BAEAAF-3964-41AB-83D5-7D464D5CF7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34159" y="10369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2.42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09DD6F-8DD3-4D1B-9826-DFEC7BA2FF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48614" y="10369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1.12 NTU</a:t>
            </a:r>
          </a:p>
        </p:txBody>
      </p:sp>
    </p:spTree>
    <p:extLst>
      <p:ext uri="{BB962C8B-B14F-4D97-AF65-F5344CB8AC3E}">
        <p14:creationId xmlns:p14="http://schemas.microsoft.com/office/powerpoint/2010/main" val="4051430724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9651" y="5186423"/>
            <a:ext cx="11498093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45-48: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16663349-0B5E-480D-910B-06CDD816796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6979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45-48: After 25-minutes of settling, settled water turbidity is taken.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201E2ED3-FEA3-47AF-8D8B-EF504BFF489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136E4C-9D25-48A7-AB28-5D76AC32BA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524482" y="10369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2.01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4ABF5A-1F13-4540-9BD4-6F311742A71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50021" y="10369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2.15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F45A25-86F3-4417-AF8E-89C24F51D7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34159" y="10369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2.42 NTU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E466EC-32E7-478E-9B4C-7029696B80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48614" y="103697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70 mg/L 7049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1.12 NTU</a:t>
            </a:r>
          </a:p>
        </p:txBody>
      </p:sp>
    </p:spTree>
    <p:extLst>
      <p:ext uri="{BB962C8B-B14F-4D97-AF65-F5344CB8AC3E}">
        <p14:creationId xmlns:p14="http://schemas.microsoft.com/office/powerpoint/2010/main" val="306726556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49-52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Alum/C-308P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4140771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49-52: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F3CC00D6-8C91-4258-B5F6-82975B03FD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D2AECD3-7F91-4E7D-8A30-A591068188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0492" y="9168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24%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2.20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E610E4-1868-4383-8E6D-75A17D0B91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28067" y="9168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14.4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26%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3.37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9F8DDE-47EE-4B8C-BF08-9948179EEF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55642" y="9168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16.8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28%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3.52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A4510B-46B6-4966-9BBC-66D8967914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594991" y="9168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19.2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2.91 NTU</a:t>
            </a:r>
          </a:p>
        </p:txBody>
      </p:sp>
    </p:spTree>
    <p:extLst>
      <p:ext uri="{BB962C8B-B14F-4D97-AF65-F5344CB8AC3E}">
        <p14:creationId xmlns:p14="http://schemas.microsoft.com/office/powerpoint/2010/main" val="1253951552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50196" y="5186423"/>
            <a:ext cx="11605098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49-52: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8BE9703D-144D-4BF4-87DA-400222940E7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95999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49-52: After 25-minutes of settling, settled water turbidity is taken.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3283DB24-50B1-46F3-A1CB-8A2CDD6172F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F5D1A92-BE90-46A3-89C4-234988D44CF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00492" y="9168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12.5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91.5%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0.038/cm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24%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2.20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E40361F-988D-40BC-9DB8-3294BF0D1F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28067" y="9168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14.4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91.7%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0.037/cm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26%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3.37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4E1C2-A913-4B72-B862-D527E7A880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55642" y="9168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16.8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0.036/cm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28%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3.52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28BB4FF-AC29-4F89-A1D0-16EC473068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594991" y="9168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19.2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2.91 NTU</a:t>
            </a:r>
          </a:p>
        </p:txBody>
      </p:sp>
    </p:spTree>
    <p:extLst>
      <p:ext uri="{BB962C8B-B14F-4D97-AF65-F5344CB8AC3E}">
        <p14:creationId xmlns:p14="http://schemas.microsoft.com/office/powerpoint/2010/main" val="961734295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53-56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Alum/C-308P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84033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53-56: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6DA16691-F0C9-4CE1-87D7-414464E800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830DF3-8B15-4222-8273-D6A2DC0ED5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3357" y="11996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2.03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6675F69-2D01-4608-883C-D69D2F9F38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28067" y="11996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1.87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CDAC98-869A-4399-9161-593640BFB6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55642" y="11996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1.36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1FB8A76-3E54-4A61-AF0C-C3FDA8D4C0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55249" y="11996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1.23 NTU</a:t>
            </a:r>
          </a:p>
        </p:txBody>
      </p:sp>
    </p:spTree>
    <p:extLst>
      <p:ext uri="{BB962C8B-B14F-4D97-AF65-F5344CB8AC3E}">
        <p14:creationId xmlns:p14="http://schemas.microsoft.com/office/powerpoint/2010/main" val="3320573016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79379" y="5186423"/>
            <a:ext cx="11488365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53-56: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D5AC67C3-AFDF-43EF-9F71-DDED14CF9C1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625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37EB-D19C-4E76-8649-94CD02D1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Applied Coagulants for Jar Testing (3)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E65AB-A1B1-4797-88B5-EC09C3FAD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027" y="1825625"/>
            <a:ext cx="6017321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 Pac 9810 (NTU Technologies)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45-50% Aluminum Chlorohydrate 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45-50% Water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~22.4% Al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~11.9% Al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5% polyamine (50% water, 50% active polyamines)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SG = 1.25-1.34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NSF limit: 200 mg/L as Product; 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Product dose 40 mg/L = 1 mg/L polyamines active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601CA-7EED-4CA4-8E14-28086BBF4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5324" y="1825625"/>
            <a:ext cx="5125344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 Pac 917 (NTU Technologies)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40-50% Aluminum Chlorohydrate 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40-50% Water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~21.3% Al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en-US" sz="2400" baseline="-25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~11% Al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10% polyamine (50% water, 50% active polyamines)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SG = 1.25-1.34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NSF limit: 100 mg/L as Product; 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Product dose 20 mg/L = 1 mg/L polyamines active</a:t>
            </a:r>
          </a:p>
        </p:txBody>
      </p:sp>
    </p:spTree>
    <p:extLst>
      <p:ext uri="{BB962C8B-B14F-4D97-AF65-F5344CB8AC3E}">
        <p14:creationId xmlns:p14="http://schemas.microsoft.com/office/powerpoint/2010/main" val="17786506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53-56: After 25-minutes of settling, settled water turbidity is taken.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9F6F118C-051D-4365-BC8B-9115999498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EFDD1DC-4EC2-41BB-B263-41574B3E36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53357" y="3512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2.6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0.16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2.03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F3CDF76-8CD3-4F71-8300-71BA81E0D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28067" y="3512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3.0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0.034/cm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1.87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424A89-3779-4047-80C6-D8A7A163CD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55642" y="3512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1.36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F723C7-EC01-437F-B6F6-9D49D0EC4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55249" y="35126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4.0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92.9%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1.23 NTU</a:t>
            </a:r>
          </a:p>
        </p:txBody>
      </p:sp>
    </p:spTree>
    <p:extLst>
      <p:ext uri="{BB962C8B-B14F-4D97-AF65-F5344CB8AC3E}">
        <p14:creationId xmlns:p14="http://schemas.microsoft.com/office/powerpoint/2010/main" val="19669581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57-60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Alum/C-308P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371802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57-60: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0282C607-A8DC-4C68-B420-B6186CC00B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368" y="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41C0812-1CE3-4252-BD13-38A5766F55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774" y="11996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0.14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1.15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8A13A3D-5A50-4B7C-8183-85651C613C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68484" y="11996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1.13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64D9086-3EB9-48B8-B108-5E28D75139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55642" y="11996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1.16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10A5E25-50C7-491F-9124-FD1BC59321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55249" y="119969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1.20 NTU</a:t>
            </a:r>
          </a:p>
        </p:txBody>
      </p:sp>
    </p:spTree>
    <p:extLst>
      <p:ext uri="{BB962C8B-B14F-4D97-AF65-F5344CB8AC3E}">
        <p14:creationId xmlns:p14="http://schemas.microsoft.com/office/powerpoint/2010/main" val="2272153702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1013" y="5186423"/>
            <a:ext cx="11575915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57-60: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D5B65CE1-BA1F-4EEE-9BF4-11AF915CAA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980" y="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96322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57-60: After 25-minutes of settling, settled water turbidity is taken.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406E744B-F232-4588-BF99-17A815F8569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861" y="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115966E-1085-4404-907A-8D23ACBD4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774" y="101114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0.14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1.15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C150458-A5B8-4E9A-BFE2-B0CEBE3CEF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68484" y="101114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5.0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0.15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1.13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ACEBB3-5A7D-4E64-A9A9-81CA12893B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55642" y="101114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1.16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B9AF0F-24FB-45CE-A8AB-C0E6668F7B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55249" y="101114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6.0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1.20 NTU</a:t>
            </a:r>
          </a:p>
        </p:txBody>
      </p:sp>
    </p:spTree>
    <p:extLst>
      <p:ext uri="{BB962C8B-B14F-4D97-AF65-F5344CB8AC3E}">
        <p14:creationId xmlns:p14="http://schemas.microsoft.com/office/powerpoint/2010/main" val="1965128958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61-64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Alum/C-308P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40128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61-64: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4" name="Picture 3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360D7864-59EB-46EB-BA86-3735BCD8AA6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F643C0-D30F-4E43-AFEC-34BB46BFCB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93774" y="72833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1.10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385CAA2-C18D-4341-9136-F406017642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868484" y="72833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1.06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C20848-39C9-4280-ACF2-438F03CA3A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55642" y="72833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1.11 NTU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3298DE-6699-40F5-9331-41D8D632E5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755249" y="72833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1.10 NTU</a:t>
            </a:r>
          </a:p>
        </p:txBody>
      </p:sp>
    </p:spTree>
    <p:extLst>
      <p:ext uri="{BB962C8B-B14F-4D97-AF65-F5344CB8AC3E}">
        <p14:creationId xmlns:p14="http://schemas.microsoft.com/office/powerpoint/2010/main" val="1697540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40468" y="5186423"/>
            <a:ext cx="11673192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61-64: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69970B26-E7AC-4E74-9A79-94649F951B2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000623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61-64: After 25-minutes of settling, settled water turbidity is taken.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B18AE3CF-1C61-4FEB-A68C-9170C635862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52E6D8-C733-4970-9F95-A3EB63BC89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10592" y="72833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1.10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6D0168-1AA4-42CD-A300-1B10433002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4085302" y="72833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1.06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6E6434A-E358-4E35-ABCA-42BD631696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7072460" y="72833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1.11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0DEBBB1-1FFE-4479-BEE8-44F4A8CC28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972067" y="72833"/>
            <a:ext cx="1796517" cy="1815882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5.5 mg/L C-308P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1.10 NTU</a:t>
            </a:r>
          </a:p>
        </p:txBody>
      </p:sp>
    </p:spTree>
    <p:extLst>
      <p:ext uri="{BB962C8B-B14F-4D97-AF65-F5344CB8AC3E}">
        <p14:creationId xmlns:p14="http://schemas.microsoft.com/office/powerpoint/2010/main" val="675287064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65-68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Alum/9800/9810/917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0333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7937EB-D19C-4E76-8649-94CD02D1E7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Applied Coagulants for Jar Testing (4)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E65AB-A1B1-4797-88B5-EC09C3FADE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06027" y="1825625"/>
            <a:ext cx="6017321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7040 (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Garratt-Callahan Company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10-30% Aluminum Chloride 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SG = 1.25-1.31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NSF limit: 70 mg/L as Product; </a:t>
            </a:r>
          </a:p>
          <a:p>
            <a:pPr marL="0" lv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B601CA-7EED-4CA4-8E14-28086BBF4D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655324" y="1825625"/>
            <a:ext cx="5125344" cy="4351338"/>
          </a:xfrm>
        </p:spPr>
        <p:txBody>
          <a:bodyPr>
            <a:norm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7049 (</a:t>
            </a:r>
            <a:r>
              <a:rPr lang="en-US" sz="24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Garratt-Callahan Company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25-50% Aluminum Chloride Hydroxide Sulfate </a:t>
            </a:r>
          </a:p>
          <a:p>
            <a:pPr mar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&lt;50%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Polyquaternary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Amine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SG = 1.1-1.2</a:t>
            </a:r>
          </a:p>
          <a:p>
            <a:pPr marL="0" lvl="0" indent="0">
              <a:spcBef>
                <a:spcPts val="600"/>
              </a:spcBef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NSF limit: 100 mg/L as Product;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1470197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65-68: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61E955DA-B8E3-41A3-A483-0FDA78EE37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0E847C0-C0C9-405C-B6B3-9BE7F5945E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77978" y="119968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1.99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4F81B4-D9F0-44AB-9885-5A793EB3CA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00201" y="119968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3.76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1FC0262-0313-4F56-A77A-B8D1D86E0B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265863" y="119968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1.26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F1BA3AA-F2B1-4D3A-8D59-B8DBFDC3D7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8792418" y="119968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2.24 NTU</a:t>
            </a:r>
          </a:p>
        </p:txBody>
      </p:sp>
    </p:spTree>
    <p:extLst>
      <p:ext uri="{BB962C8B-B14F-4D97-AF65-F5344CB8AC3E}">
        <p14:creationId xmlns:p14="http://schemas.microsoft.com/office/powerpoint/2010/main" val="246026869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52919" y="5186423"/>
            <a:ext cx="11751013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65-68: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C1903665-2F12-42CF-9360-DD34C6D683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585860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65-68: After 25-minutes of settling, settled water turbidity is taken.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B9A18522-D42C-453F-B263-A59271E0A5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2AC6FEC-3CCF-4F27-A863-38B7EF152A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1077978" y="72833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92.1%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1.99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8FF5070-480E-4A4E-8189-EC4CCFEEF7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700201" y="72833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0.035/cm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3.76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1D176A2-86DB-4F79-BBCF-07224A350E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888032" y="72833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0.09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1.26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2E50A1-0482-46EA-9BA8-EDBB1FC306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395734" y="60825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0.030/cm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2.24 NTU</a:t>
            </a:r>
          </a:p>
        </p:txBody>
      </p:sp>
    </p:spTree>
    <p:extLst>
      <p:ext uri="{BB962C8B-B14F-4D97-AF65-F5344CB8AC3E}">
        <p14:creationId xmlns:p14="http://schemas.microsoft.com/office/powerpoint/2010/main" val="172962063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Jars 69-72 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Alum/9800/9810/917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301298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69-72: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4BED766F-8751-4633-865F-E6BCED2190D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60CB731-C3A0-448E-809F-41D0A9971C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2625" y="119968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1.10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CE4515-FF29-4DF4-9239-84BA3BCB474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81347" y="119968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2.19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44D100-8CB1-4BB9-BC13-84DE73C5F40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37203" y="119968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1.20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BB7408F-5388-446F-9971-5BB1818E163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2552" y="119968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1.70 NTU</a:t>
            </a:r>
          </a:p>
        </p:txBody>
      </p:sp>
    </p:spTree>
    <p:extLst>
      <p:ext uri="{BB962C8B-B14F-4D97-AF65-F5344CB8AC3E}">
        <p14:creationId xmlns:p14="http://schemas.microsoft.com/office/powerpoint/2010/main" val="3224911569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1013" y="5186423"/>
            <a:ext cx="11663463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69-72: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5A9C89A7-C118-4DA3-A27F-1C3F1525C1CF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94883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23258C-70DD-48E2-B6FF-29E21D10EF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69-72: After 25-minutes of settling, settled water turbidity is taken.</a:t>
            </a:r>
          </a:p>
        </p:txBody>
      </p:sp>
      <p:pic>
        <p:nvPicPr>
          <p:cNvPr id="4" name="Picture 3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BB14D4F7-EAD7-490A-A5CC-4A90C2CECB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BC14985-599B-43DC-9432-DF5A3E9DA4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2625" y="44552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0.10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1.10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EB10579-D627-4067-9789-66C188518D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81347" y="44552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0.07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0.033/cm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34%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2.19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D95426B-8E61-4CEB-B8B9-2F6EF5278B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37203" y="44552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1.20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EADDD81-81E7-4F63-9124-7D8C16DAF1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612552" y="44552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 mg/L 917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0.13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1.70 NTU</a:t>
            </a:r>
          </a:p>
        </p:txBody>
      </p:sp>
    </p:spTree>
    <p:extLst>
      <p:ext uri="{BB962C8B-B14F-4D97-AF65-F5344CB8AC3E}">
        <p14:creationId xmlns:p14="http://schemas.microsoft.com/office/powerpoint/2010/main" val="1492995493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B3FA19-77CB-40B4-911B-9E132757E2F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7286"/>
            <a:ext cx="9144000" cy="6105379"/>
          </a:xfrm>
        </p:spPr>
        <p:txBody>
          <a:bodyPr>
            <a:normAutofit/>
          </a:bodyPr>
          <a:lstStyle/>
          <a:p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Jars 73-76 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Test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Flash Mix 30 Sec (200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Floc Mix 5 min (30 RPM)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Pre-Oxidant (NaOCl)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u="sng" dirty="0">
                <a:latin typeface="Arial" panose="020B0604020202020204" pitchFamily="34" charset="0"/>
                <a:cs typeface="Arial" panose="020B0604020202020204" pitchFamily="34" charset="0"/>
              </a:rPr>
              <a:t>Applied Coagulants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Alum</a:t>
            </a:r>
            <a:r>
              <a:rPr lang="en-US" sz="4800">
                <a:latin typeface="Arial" panose="020B0604020202020204" pitchFamily="34" charset="0"/>
                <a:cs typeface="Arial" panose="020B0604020202020204" pitchFamily="34" charset="0"/>
              </a:rPr>
              <a:t>/9800/9810</a:t>
            </a: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b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861911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3E455DCD-5923-486E-A3BD-8D15F4B5873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38200" y="5186423"/>
            <a:ext cx="10515600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73-76:  End of 5-minute flocculation (</a:t>
            </a:r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 RPM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) duration.</a:t>
            </a:r>
          </a:p>
        </p:txBody>
      </p:sp>
      <p:pic>
        <p:nvPicPr>
          <p:cNvPr id="3" name="Picture 2" descr="An image containing four 1-liter jars at the end of 5-minute flocculation (30 RPM) duration.">
            <a:extLst>
              <a:ext uri="{FF2B5EF4-FFF2-40B4-BE49-F238E27FC236}">
                <a16:creationId xmlns:a16="http://schemas.microsoft.com/office/drawing/2014/main" id="{5219D2C2-C3AA-4555-8DE8-DF3F6F1AFBA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2DE6612-F0C0-4EF9-97D3-1F20BAC38F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72625" y="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45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0.11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1.00 NTU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301042-3501-4218-A965-1F5464FB2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3681347" y="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mg/L Alum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0.12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92.7%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0.032/cm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36%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0.94 NTU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666C560-239F-459E-B2B5-4151D36C48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6982301" y="0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mg/L 9800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93.0%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0.031/cm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38%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1.28 NTU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3A90D60-8278-4CBF-AB50-0C1BA18221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/>
          <p:nvPr/>
        </p:nvSpPr>
        <p:spPr>
          <a:xfrm>
            <a:off x="9801090" y="44552"/>
            <a:ext cx="1796517" cy="1600438"/>
          </a:xfrm>
          <a:prstGeom prst="rect">
            <a:avLst/>
          </a:prstGeom>
          <a:solidFill>
            <a:schemeClr val="tx1">
              <a:lumMod val="75000"/>
            </a:schemeClr>
          </a:solidFill>
          <a:ln w="28575"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2.0 mg/L NaOCl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 mg/L 9810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Filtrate 0.08 NTU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UVT: 93.3%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UVA: 0.029/cm 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UVA Reduction 42%</a:t>
            </a:r>
          </a:p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Settled: 0.95 NTU</a:t>
            </a:r>
          </a:p>
        </p:txBody>
      </p:sp>
    </p:spTree>
    <p:extLst>
      <p:ext uri="{BB962C8B-B14F-4D97-AF65-F5344CB8AC3E}">
        <p14:creationId xmlns:p14="http://schemas.microsoft.com/office/powerpoint/2010/main" val="4188881274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54D376-7060-4491-9779-FC35E62F3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2E04AE-6C1D-413C-BA3D-1404FC04668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89106" y="5186423"/>
            <a:ext cx="11546732" cy="1114382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Jars 73-76: After 5 min of settling, 25 mL is syringed for filterability and %UVT/UVA.</a:t>
            </a:r>
          </a:p>
        </p:txBody>
      </p:sp>
      <p:pic>
        <p:nvPicPr>
          <p:cNvPr id="3" name="Picture 2" descr="An image containing four 1-liter jars after 5-minute settling, 25 mL is syringed for filterability and %UVT/UVA analysis.">
            <a:extLst>
              <a:ext uri="{FF2B5EF4-FFF2-40B4-BE49-F238E27FC236}">
                <a16:creationId xmlns:a16="http://schemas.microsoft.com/office/drawing/2014/main" id="{2239B997-009F-4EED-B1F6-65474B412ED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501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26963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9050</Words>
  <Application>Microsoft Office PowerPoint</Application>
  <PresentationFormat>Widescreen</PresentationFormat>
  <Paragraphs>2279</Paragraphs>
  <Slides>106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106</vt:i4>
      </vt:variant>
    </vt:vector>
  </HeadingPairs>
  <TitlesOfParts>
    <vt:vector size="110" baseType="lpstr">
      <vt:lpstr>Arial</vt:lpstr>
      <vt:lpstr>Calibri</vt:lpstr>
      <vt:lpstr>Calibri Light</vt:lpstr>
      <vt:lpstr>Office Theme</vt:lpstr>
      <vt:lpstr>El Centro, City of CA1310004 Imperial County Jar Test</vt:lpstr>
      <vt:lpstr>El Centro WTP  Source: South Date – Gate 20B</vt:lpstr>
      <vt:lpstr>El Centro WTP Water Characteristics January 19, 2021</vt:lpstr>
      <vt:lpstr>Source Water Dose with 2.0 mg/L NaOCl (note: Sample from 1/12/21)</vt:lpstr>
      <vt:lpstr>UVT/UVA, pathlength 10 mm</vt:lpstr>
      <vt:lpstr>Applied Coagulants for Jar Testing (1)</vt:lpstr>
      <vt:lpstr>Applied Coagulants for Jar Testing (2)</vt:lpstr>
      <vt:lpstr>Applied Coagulants for Jar Testing (3)</vt:lpstr>
      <vt:lpstr>Applied Coagulants for Jar Testing (4)</vt:lpstr>
      <vt:lpstr>Polyamine C59H108N14O10 MW: 1,173.6 g/mol</vt:lpstr>
      <vt:lpstr>Diallyldimethylammonium chloride or N-allyl-N,N-dimethylprop-2-en-1-aminium chloride  pDADMAC C8H16ClN MW: 161.67 g/mol</vt:lpstr>
      <vt:lpstr>Laboratory Charge Analyzer</vt:lpstr>
      <vt:lpstr>Coagulant Information</vt:lpstr>
      <vt:lpstr>El Centro WTP, Jar Test 1 - 8 Results Flash Mix 200 RPM (30 sec); Floc Mix 30 RPM (5 min)</vt:lpstr>
      <vt:lpstr>El Centro WTP, Jar Test 9 - 16 Results Flash Mix 200 RPM (30 sec); Floc Mix 30 RPM (5 min)</vt:lpstr>
      <vt:lpstr>El Centro WTP, Jar Test 17 - 24 Results Flash Mix 200 RPM (30 sec); Floc Mix 30 RPM (5 min)</vt:lpstr>
      <vt:lpstr>El Centro WTP, Jar Test 25 - 32 Results Flash Mix 200 RPM (30 sec); Floc Mix 30 RPM (5 min)</vt:lpstr>
      <vt:lpstr>El Centro WTP, Jar Test 33 - 40 Results Flash Mix 200 RPM (30 sec); Floc Mix 30 RPM (5 min)</vt:lpstr>
      <vt:lpstr>El Centro WTP, Jar Test 41 - 44 Results Flash Mix 200 RPM (30 sec); Floc Mix 30 RPM (5 min)</vt:lpstr>
      <vt:lpstr>El Centro WTP, Jar Test 45 - 48 Results Flash Mix 200 RPM (30 sec); Floc Mix 30 RPM (5 min)</vt:lpstr>
      <vt:lpstr>El Centro WTP, Jar Test 49 - 56 Results Flash Mix 200 RPM (30 sec); Floc Mix 30 RPM (5 min)</vt:lpstr>
      <vt:lpstr>El Centro WTP, Jar Test 57 - 64 Results Flash Mix 200 RPM (30 sec); Floc Mix 30 RPM (5 min)</vt:lpstr>
      <vt:lpstr>El Centro WTP, Jar Test 65 - 72 Results Flash Mix 200 RPM (30 sec); Floc Mix 30 RPM (5 min)</vt:lpstr>
      <vt:lpstr>El Centro WTP, Jar Test 73 - 76 Results Flash Mix 200 RPM (30 sec); Floc Mix 30 RPM (5 min)</vt:lpstr>
      <vt:lpstr>Jars 1-4 Test Flash Mix 30 Sec (200 RPM) Floc Mix 5 min (30 RPM)  Pre-Oxidant (NaOCl) Applied Coagulant  9800  </vt:lpstr>
      <vt:lpstr>Jars 1-4:  End of 5-minute flocculation (30 RPM) duration.</vt:lpstr>
      <vt:lpstr>Jars 1-4: After 5 min of settling, 25 mL is syringed for filterability and %UVT/UVA.</vt:lpstr>
      <vt:lpstr>Jars 1-4: After 25-minutes of settling, settled water turbidity is taken.</vt:lpstr>
      <vt:lpstr>Jars 5-8 Test Flash Mix 30 Sec (200 RPM) Floc Mix 5 min (30 RPM)  Pre-Oxidant (NaOCl) Applied Coagulant  9800  </vt:lpstr>
      <vt:lpstr>Jars 5-8:  End of 5-minute flocculation (30 RPM) duration.</vt:lpstr>
      <vt:lpstr>Jars 5-8: After 5 min of settling, 25 mL is syringed for filterability and %UVT/UVA.</vt:lpstr>
      <vt:lpstr>Jars 5-8: After 25-minutes of settling, settled water turbidity is taken.</vt:lpstr>
      <vt:lpstr>Jars 9-12 Test Flash Mix 30 Sec (200 RPM) Floc Mix 5 min (30 RPM)  Pre-Oxidant (NaOCl) Applied Coagulant  9810  </vt:lpstr>
      <vt:lpstr>Jars 9-12:  End of 5-minute flocculation (30 RPM) duration.</vt:lpstr>
      <vt:lpstr>Jars 9-12: After 5 min of settling, 25 mL is syringed for filterability and %UVT/UVA.</vt:lpstr>
      <vt:lpstr>Jars 9-12: After 25-minutes of settling, settled water turbidity is taken.</vt:lpstr>
      <vt:lpstr>Jars 13-16 Test Flash Mix 30 Sec (200 RPM) Floc Mix 5 min (30 RPM)  Pre-Oxidant (NaOCl) Applied Coagulant  9810  </vt:lpstr>
      <vt:lpstr>Jars 13-16:  End of 5-minute flocculation (30 RPM) duration.</vt:lpstr>
      <vt:lpstr>Jars 13-16: After 5 min of settling, 25 mL is syringed for filterability and %UVT/UVA.</vt:lpstr>
      <vt:lpstr>Jars 13-16: After 25-minutes of settling, settled water turbidity is taken.</vt:lpstr>
      <vt:lpstr>Jars 17-20 Test Flash Mix 30 Sec (200 RPM) Floc Mix 5 min (30 RPM)  Pre-Oxidant (NaOCl) Applied Coagulants  9800/C-308P  </vt:lpstr>
      <vt:lpstr>Jars 17-20:  End of 5-minute flocculation (30 RPM) duration.</vt:lpstr>
      <vt:lpstr>Jars 17-20: After 5 min of settling, 25 mL is syringed for filterability and %UVT/UVA.</vt:lpstr>
      <vt:lpstr>Jars 17-20: After 25-minutes of settling, settled water turbidity is taken.</vt:lpstr>
      <vt:lpstr>Jars 21-24 Test Flash Mix 30 Sec (200 RPM) Floc Mix 5 min (30 RPM)  Pre-Oxidant (NaOCl) Applied Coagulants  9800/C-308P  </vt:lpstr>
      <vt:lpstr>Jars 21-24:  End of 5-minute flocculation (30 RPM) duration.</vt:lpstr>
      <vt:lpstr>Jars 21-24: After 5 min of settling, 25 mL is syringed for filterability and %UVT/UVA.</vt:lpstr>
      <vt:lpstr>Jars 21-24: After 25-minutes of settling, settled water turbidity is taken.</vt:lpstr>
      <vt:lpstr>Jars 25-28 Test Flash Mix 30 Sec (200 RPM) Floc Mix 5 min (30 RPM)  Pre-Oxidant (NaOCl) Applied Coagulant  917  </vt:lpstr>
      <vt:lpstr>Jars 25-28:  End of 5-minute flocculation (30 RPM) duration.</vt:lpstr>
      <vt:lpstr>Jars 25-28: After 5 min of settling, 25 mL is syringed for filterability and %UVT/UVA.</vt:lpstr>
      <vt:lpstr>Jars 25-28: After 25-minutes of settling, settled water turbidity is taken.</vt:lpstr>
      <vt:lpstr>Jars 29-32 Test Flash Mix 30 Sec (200 RPM) Floc Mix 5 min (30 RPM)  Pre-Oxidant (NaOCl) Applied Coagulant  917  </vt:lpstr>
      <vt:lpstr>Jars 29-32:  End of 5-minute flocculation (30 RPM) duration.</vt:lpstr>
      <vt:lpstr>Jars 29-32: After 5 min of settling, 25 mL is syringed for filterability and %UVT/UVA.</vt:lpstr>
      <vt:lpstr>Jars 29-32: After 25-minutes of settling, settled water turbidity is taken.</vt:lpstr>
      <vt:lpstr>Jars 33-36 Test Flash Mix 30 Sec (200 RPM) Floc Mix 5 min (30 RPM)  Pre-Oxidant (NaOCl) Applied Coagulant  7049  </vt:lpstr>
      <vt:lpstr>Jars 33-36:  End of 5-minute flocculation (30 RPM) duration.</vt:lpstr>
      <vt:lpstr>Jars 33-36: After 5 min of settling, 25 mL is syringed for filterability and %UVT/UVA.</vt:lpstr>
      <vt:lpstr>Jars 33-36: After 25-minutes of settling, settled water turbidity is taken.</vt:lpstr>
      <vt:lpstr>Jars 37-40 Test Flash Mix 30 Sec (200 RPM) Floc Mix 5 min (30 RPM)  Pre-Oxidant (NaOCl) Applied Coagulant  7049  </vt:lpstr>
      <vt:lpstr>Jars 37-40:  End of 5-minute flocculation (30 RPM) duration.</vt:lpstr>
      <vt:lpstr>Jars 37-40: After 5 min of settling, 25 mL is syringed for filterability and %UVT/UVA.</vt:lpstr>
      <vt:lpstr>Jars 37-40: After 25-minutes of settling, settled water turbidity is taken.</vt:lpstr>
      <vt:lpstr>Jars 41-44 Test Flash Mix 30 Sec (200 RPM) Floc Mix 5 min (30 RPM)  Pre-Oxidant (NaOCl) Applied Coagulant  7040  </vt:lpstr>
      <vt:lpstr>Jars 41-44:  End of 5-minute flocculation (30 RPM) duration.</vt:lpstr>
      <vt:lpstr>Jars 41-44: After 5 min of settling, 25 mL is syringed for filterability and %UVT/UVA.</vt:lpstr>
      <vt:lpstr>Jars 41-44: After 25-minutes of settling, settled water turbidity is taken.</vt:lpstr>
      <vt:lpstr>Jars 45-48 Test Flash Mix 30 Sec (200 RPM) Floc Mix 5 min (30 RPM)  Pre-Oxidant (NaOCl) Applied Coagulants  917/7049  </vt:lpstr>
      <vt:lpstr>Jars 45-48:  End of 5-minute flocculation (30 RPM) duration.</vt:lpstr>
      <vt:lpstr>Jars 45-48: After 5 min of settling, 25 mL is syringed for filterability and %UVT/UVA.</vt:lpstr>
      <vt:lpstr>Jars 45-48: After 25-minutes of settling, settled water turbidity is taken.</vt:lpstr>
      <vt:lpstr>Jars 49-52 Test Flash Mix 30 Sec (200 RPM) Floc Mix 5 min (30 RPM)  Pre-Oxidant (NaOCl) Applied Coagulants  Alum/C-308P  </vt:lpstr>
      <vt:lpstr>Jars 49-52:  End of 5-minute flocculation (30 RPM) duration.</vt:lpstr>
      <vt:lpstr>Jars 49-52: After 5 min of settling, 25 mL is syringed for filterability and %UVT/UVA.</vt:lpstr>
      <vt:lpstr>Jars 49-52: After 25-minutes of settling, settled water turbidity is taken.</vt:lpstr>
      <vt:lpstr>Jars 53-56 Test Flash Mix 30 Sec (200 RPM) Floc Mix 5 min (30 RPM)  Pre-Oxidant (NaOCl) Applied Coagulants  Alum/C-308P  </vt:lpstr>
      <vt:lpstr>Jars 53-56:  End of 5-minute flocculation (30 RPM) duration.</vt:lpstr>
      <vt:lpstr>Jars 53-56: After 5 min of settling, 25 mL is syringed for filterability and %UVT/UVA.</vt:lpstr>
      <vt:lpstr>Jars 53-56: After 25-minutes of settling, settled water turbidity is taken.</vt:lpstr>
      <vt:lpstr>Jars 57-60 Test Flash Mix 30 Sec (200 RPM) Floc Mix 5 min (30 RPM)  Pre-Oxidant (NaOCl) Applied Coagulants  Alum/C-308P  </vt:lpstr>
      <vt:lpstr>Jars 57-60:  End of 5-minute flocculation (30 RPM) duration.</vt:lpstr>
      <vt:lpstr>Jars 57-60: After 5 min of settling, 25 mL is syringed for filterability and %UVT/UVA.</vt:lpstr>
      <vt:lpstr>Jars 57-60: After 25-minutes of settling, settled water turbidity is taken.</vt:lpstr>
      <vt:lpstr>Jars 61-64 Test Flash Mix 30 Sec (200 RPM) Floc Mix 5 min (30 RPM)  Pre-Oxidant (NaOCl) Applied Coagulants  Alum/C-308P  </vt:lpstr>
      <vt:lpstr>Jars 61-64:  End of 5-minute flocculation (30 RPM) duration.</vt:lpstr>
      <vt:lpstr>Jars 61-64: After 5 min of settling, 25 mL is syringed for filterability and %UVT/UVA.</vt:lpstr>
      <vt:lpstr>Jars 61-64: After 25-minutes of settling, settled water turbidity is taken.</vt:lpstr>
      <vt:lpstr>Jars 65-68 Test Flash Mix 30 Sec (200 RPM) Floc Mix 5 min (30 RPM)  Pre-Oxidant (NaOCl) Applied Coagulants  Alum/9800/9810/917  </vt:lpstr>
      <vt:lpstr>Jars 65-68:  End of 5-minute flocculation (30 RPM) duration.</vt:lpstr>
      <vt:lpstr>Jars 65-68: After 5 min of settling, 25 mL is syringed for filterability and %UVT/UVA.</vt:lpstr>
      <vt:lpstr>Jars 65-68: After 25-minutes of settling, settled water turbidity is taken.</vt:lpstr>
      <vt:lpstr>Jars 69-72 Test Flash Mix 30 Sec (200 RPM) Floc Mix 5 min (30 RPM)  Pre-Oxidant (NaOCl) Applied Coagulants  Alum/9800/9810/917  </vt:lpstr>
      <vt:lpstr>Jars 69-72:  End of 5-minute flocculation (30 RPM) duration.</vt:lpstr>
      <vt:lpstr>Jars 69-72: After 5 min of settling, 25 mL is syringed for filterability and %UVT/UVA.</vt:lpstr>
      <vt:lpstr>Jars 69-72: After 25-minutes of settling, settled water turbidity is taken.</vt:lpstr>
      <vt:lpstr>Jars 73-76 Test Flash Mix 30 Sec (200 RPM) Floc Mix 5 min (30 RPM)  Pre-Oxidant (NaOCl) Applied Coagulants  Alum/9800/9810  </vt:lpstr>
      <vt:lpstr>Jars 73-76:  End of 5-minute flocculation (30 RPM) duration.</vt:lpstr>
      <vt:lpstr>Jars 73-76: After 5 min of settling, 25 mL is syringed for filterability and %UVT/UVA.</vt:lpstr>
      <vt:lpstr>Jars 73-76: After 25-minutes of settling, settled water turbidity is taken.</vt:lpstr>
      <vt:lpstr>Jar Testing for 1-Liter Jars:  Procedures for Most Treatment Plants</vt:lpstr>
      <vt:lpstr>Jar Test Filterability Test Equipment</vt:lpstr>
      <vt:lpstr>Isopore Membrane Information</vt:lpstr>
      <vt:lpstr>Isopore Membrane Background Information </vt:lpstr>
      <vt:lpstr>Jar Test - Filterability Test</vt:lpstr>
      <vt:lpstr>Contact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Centro, City of CA1310004 Imperial County Jar Test</dc:title>
  <dc:creator>Guy Schott</dc:creator>
  <cp:lastModifiedBy>Schott, Guy@Waterboards</cp:lastModifiedBy>
  <cp:revision>23</cp:revision>
  <dcterms:created xsi:type="dcterms:W3CDTF">2021-01-28T00:34:04Z</dcterms:created>
  <dcterms:modified xsi:type="dcterms:W3CDTF">2021-01-29T18:02:45Z</dcterms:modified>
</cp:coreProperties>
</file>