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1169" r:id="rId3"/>
    <p:sldId id="1082" r:id="rId4"/>
    <p:sldId id="1170" r:id="rId5"/>
    <p:sldId id="1126" r:id="rId6"/>
    <p:sldId id="1154" r:id="rId7"/>
    <p:sldId id="293" r:id="rId8"/>
    <p:sldId id="1130" r:id="rId9"/>
    <p:sldId id="1155" r:id="rId10"/>
    <p:sldId id="1127" r:id="rId11"/>
    <p:sldId id="1171" r:id="rId12"/>
    <p:sldId id="1172" r:id="rId13"/>
    <p:sldId id="1173" r:id="rId14"/>
    <p:sldId id="1174" r:id="rId15"/>
    <p:sldId id="1175" r:id="rId16"/>
    <p:sldId id="1104" r:id="rId17"/>
    <p:sldId id="916" r:id="rId18"/>
    <p:sldId id="917" r:id="rId19"/>
    <p:sldId id="918" r:id="rId20"/>
    <p:sldId id="919" r:id="rId21"/>
    <p:sldId id="1160" r:id="rId22"/>
    <p:sldId id="955" r:id="rId23"/>
    <p:sldId id="956" r:id="rId24"/>
    <p:sldId id="957" r:id="rId25"/>
    <p:sldId id="958" r:id="rId26"/>
    <p:sldId id="1161" r:id="rId27"/>
    <p:sldId id="961" r:id="rId28"/>
    <p:sldId id="962" r:id="rId29"/>
    <p:sldId id="963" r:id="rId30"/>
    <p:sldId id="964" r:id="rId31"/>
    <p:sldId id="1162" r:id="rId32"/>
    <p:sldId id="965" r:id="rId33"/>
    <p:sldId id="966" r:id="rId34"/>
    <p:sldId id="967" r:id="rId35"/>
    <p:sldId id="968" r:id="rId36"/>
    <p:sldId id="1163" r:id="rId37"/>
    <p:sldId id="972" r:id="rId38"/>
    <p:sldId id="973" r:id="rId39"/>
    <p:sldId id="974" r:id="rId40"/>
    <p:sldId id="975" r:id="rId41"/>
    <p:sldId id="1164" r:id="rId42"/>
    <p:sldId id="977" r:id="rId43"/>
    <p:sldId id="978" r:id="rId44"/>
    <p:sldId id="979" r:id="rId45"/>
    <p:sldId id="980" r:id="rId46"/>
    <p:sldId id="1165" r:id="rId47"/>
    <p:sldId id="983" r:id="rId48"/>
    <p:sldId id="984" r:id="rId49"/>
    <p:sldId id="985" r:id="rId50"/>
    <p:sldId id="986" r:id="rId51"/>
    <p:sldId id="1166" r:id="rId52"/>
    <p:sldId id="989" r:id="rId53"/>
    <p:sldId id="990" r:id="rId54"/>
    <p:sldId id="991" r:id="rId55"/>
    <p:sldId id="992" r:id="rId56"/>
    <p:sldId id="1167" r:id="rId57"/>
    <p:sldId id="994" r:id="rId58"/>
    <p:sldId id="996" r:id="rId59"/>
    <p:sldId id="997" r:id="rId60"/>
    <p:sldId id="998" r:id="rId61"/>
    <p:sldId id="999" r:id="rId62"/>
    <p:sldId id="1168" r:id="rId63"/>
    <p:sldId id="1002" r:id="rId64"/>
    <p:sldId id="1003" r:id="rId65"/>
    <p:sldId id="1004" r:id="rId66"/>
    <p:sldId id="1005" r:id="rId67"/>
    <p:sldId id="1156" r:id="rId68"/>
    <p:sldId id="1157" r:id="rId69"/>
    <p:sldId id="1129" r:id="rId70"/>
    <p:sldId id="1148" r:id="rId71"/>
    <p:sldId id="1158" r:id="rId72"/>
    <p:sldId id="1159" r:id="rId73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61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82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71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88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18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66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Water Mutual Water Company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CA1700546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Lake County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</a:t>
            </a:r>
          </a:p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9, 2019</a:t>
            </a:r>
          </a:p>
        </p:txBody>
      </p:sp>
      <p:pic>
        <p:nvPicPr>
          <p:cNvPr id="6" name="Picture 5" descr="Image of Four 1-liter jars during flocculation process.">
            <a:extLst>
              <a:ext uri="{FF2B5EF4-FFF2-40B4-BE49-F238E27FC236}">
                <a16:creationId xmlns:a16="http://schemas.microsoft.com/office/drawing/2014/main" id="{00792063-E9AF-4711-A302-856C25B0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72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Clear Lake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1 - 8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(60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130155"/>
              </p:ext>
            </p:extLst>
          </p:nvPr>
        </p:nvGraphicFramePr>
        <p:xfrm>
          <a:off x="348792" y="1432628"/>
          <a:ext cx="11208471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7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980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521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37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415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65937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2065937">
                  <a:extLst>
                    <a:ext uri="{9D8B030D-6E8A-4147-A177-3AD203B41FA5}">
                      <a16:colId xmlns:a16="http://schemas.microsoft.com/office/drawing/2014/main" val="2576176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284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Clear Lake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9 - 16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(60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044095"/>
              </p:ext>
            </p:extLst>
          </p:nvPr>
        </p:nvGraphicFramePr>
        <p:xfrm>
          <a:off x="348792" y="1432628"/>
          <a:ext cx="11208471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7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980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521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37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415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65937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2065937">
                  <a:extLst>
                    <a:ext uri="{9D8B030D-6E8A-4147-A177-3AD203B41FA5}">
                      <a16:colId xmlns:a16="http://schemas.microsoft.com/office/drawing/2014/main" val="2576176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917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734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Clear Lake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17 - 24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(60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624470"/>
              </p:ext>
            </p:extLst>
          </p:nvPr>
        </p:nvGraphicFramePr>
        <p:xfrm>
          <a:off x="348792" y="1432628"/>
          <a:ext cx="11208471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7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980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521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37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415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65937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2065937">
                  <a:extLst>
                    <a:ext uri="{9D8B030D-6E8A-4147-A177-3AD203B41FA5}">
                      <a16:colId xmlns:a16="http://schemas.microsoft.com/office/drawing/2014/main" val="2576176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896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Clear Lake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25 - 32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(60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762883"/>
              </p:ext>
            </p:extLst>
          </p:nvPr>
        </p:nvGraphicFramePr>
        <p:xfrm>
          <a:off x="348792" y="1432628"/>
          <a:ext cx="11208471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7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980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521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37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415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65937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2065937">
                  <a:extLst>
                    <a:ext uri="{9D8B030D-6E8A-4147-A177-3AD203B41FA5}">
                      <a16:colId xmlns:a16="http://schemas.microsoft.com/office/drawing/2014/main" val="2576176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221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Clear Lake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33 - 40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(see below);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124978"/>
              </p:ext>
            </p:extLst>
          </p:nvPr>
        </p:nvGraphicFramePr>
        <p:xfrm>
          <a:off x="257453" y="1432628"/>
          <a:ext cx="11823710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2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360">
                  <a:extLst>
                    <a:ext uri="{9D8B030D-6E8A-4147-A177-3AD203B41FA5}">
                      <a16:colId xmlns:a16="http://schemas.microsoft.com/office/drawing/2014/main" val="3992225913"/>
                    </a:ext>
                  </a:extLst>
                </a:gridCol>
                <a:gridCol w="1225118">
                  <a:extLst>
                    <a:ext uri="{9D8B030D-6E8A-4147-A177-3AD203B41FA5}">
                      <a16:colId xmlns:a16="http://schemas.microsoft.com/office/drawing/2014/main" val="2038736754"/>
                    </a:ext>
                  </a:extLst>
                </a:gridCol>
                <a:gridCol w="1225119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2783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94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49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95635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365815">
                  <a:extLst>
                    <a:ext uri="{9D8B030D-6E8A-4147-A177-3AD203B41FA5}">
                      <a16:colId xmlns:a16="http://schemas.microsoft.com/office/drawing/2014/main" val="2576176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 Mix,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660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5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925F4323-C98C-4DF8-82C6-97B4CB066C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3A6A4-D97C-4AE9-A745-22DAC6F8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411704"/>
            <a:ext cx="11210925" cy="65037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254429A-AA11-43C1-AFF9-349150CB6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1109" y="58006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0.45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3427D8-08F7-4A12-BB58-71FB4ADA3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81072" y="58006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4BE2EC-1F8B-42F7-8A09-EE494740A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36989" y="580061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0.45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D550E5-866D-48D7-B98B-6A5646F73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99094" y="580061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0.46 NTU</a:t>
            </a:r>
          </a:p>
        </p:txBody>
      </p:sp>
    </p:spTree>
    <p:extLst>
      <p:ext uri="{BB962C8B-B14F-4D97-AF65-F5344CB8AC3E}">
        <p14:creationId xmlns:p14="http://schemas.microsoft.com/office/powerpoint/2010/main" val="2144108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5CC19F8B-74F5-4EB2-AB57-7906F301FD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C0E417-DA54-4CD3-BFB2-41896043B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5317240"/>
            <a:ext cx="11408229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768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2589DC75-289F-473D-9381-9AC80D3015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D457D-F386-45E0-9903-E3BD5E845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9DE03C-401F-44B1-8169-D20DE66B5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7944" y="19832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0.45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4A87BB-1E31-4F54-ACBD-BD0DAEC05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47907" y="198321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486424-2F09-4391-BB59-A196692D8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03824" y="19832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0.45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608124-C63E-4D0C-AB82-D4BC36B7A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65929" y="19832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0.46 NTU</a:t>
            </a:r>
          </a:p>
        </p:txBody>
      </p:sp>
    </p:spTree>
    <p:extLst>
      <p:ext uri="{BB962C8B-B14F-4D97-AF65-F5344CB8AC3E}">
        <p14:creationId xmlns:p14="http://schemas.microsoft.com/office/powerpoint/2010/main" val="3420085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4A901-6957-4AD6-8B39-1C950B15A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735" y="640081"/>
            <a:ext cx="4806184" cy="36373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Conventional Water Treatment</a:t>
            </a:r>
          </a:p>
        </p:txBody>
      </p:sp>
      <p:pic>
        <p:nvPicPr>
          <p:cNvPr id="3" name="Picture 2" descr="Image of two vertical media pressure filters.  ">
            <a:extLst>
              <a:ext uri="{FF2B5EF4-FFF2-40B4-BE49-F238E27FC236}">
                <a16:creationId xmlns:a16="http://schemas.microsoft.com/office/drawing/2014/main" id="{5480ABF8-703E-487E-A6B3-88CD0E7C45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55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3019C0C2-B9E0-4214-8083-C5A251BE8D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FDCD3C-B252-4293-AA89-B145E6ED0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6064" y="308411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0.45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996C5F-2711-4CAD-88B6-E998A1F7C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32679" y="308411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6348D8-5439-438F-B4F6-2D99A44D4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12682" y="308411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0.45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CD39E8-36EB-4E4C-B957-A6D3F344F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74045" y="308411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0.46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1284C-AF60-4555-9C1A-5F8FEDD0A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4" y="482400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1-4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05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681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1D119872-EAB1-407F-9C32-68364B3361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619EAA-F8C0-4E70-A9AD-FF27CA1EB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411704"/>
            <a:ext cx="11210925" cy="65037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5974FD1-5EF6-454B-A023-52FE28AAF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4346" y="69260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0.29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DD0550-3449-4A98-B1CD-3E5AF2A09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99661" y="69260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0.57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900127-6BE5-4D68-B4BF-B2BD1787D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67614" y="69260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26BAF3-CA6C-4841-B184-03AD733F5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36557" y="692605"/>
            <a:ext cx="18349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36.7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</p:spTree>
    <p:extLst>
      <p:ext uri="{BB962C8B-B14F-4D97-AF65-F5344CB8AC3E}">
        <p14:creationId xmlns:p14="http://schemas.microsoft.com/office/powerpoint/2010/main" val="2109947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5ECA9637-7114-4985-BAB4-BD33536B61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5F574A-6BC6-40A4-8104-CA80D109B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11" y="5317240"/>
            <a:ext cx="11619390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348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668766D8-D26B-408B-86D2-FDE09BB566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E4C98-BA32-4E46-9ABD-9B8752578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411704"/>
            <a:ext cx="11210925" cy="65037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877A2C6-10BA-4B00-BFDE-07E2D4A8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9858" y="44402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0.29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19F8A6-5EAC-434A-94A0-2C4F75178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35173" y="44402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0.57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46669B-5B71-4AFA-A59D-BDD58BB8B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60580" y="44402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E29546-73EE-4F1D-8A69-1C2F4A064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80442" y="444027"/>
            <a:ext cx="18349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36.7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</p:spTree>
    <p:extLst>
      <p:ext uri="{BB962C8B-B14F-4D97-AF65-F5344CB8AC3E}">
        <p14:creationId xmlns:p14="http://schemas.microsoft.com/office/powerpoint/2010/main" val="384274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98668CAA-6B8A-40EE-B832-B5DFFD619C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3C25AB-2250-42F2-89E6-F958C5786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5619" y="460342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0.29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942BC5-FFAF-42C1-9685-78B2245D5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59282" y="460342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0.57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72CAEF-88D7-44AA-8728-215BD7D67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37762" y="460342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2CA9F3-36F3-4261-A398-E7A70E8E3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89633" y="460342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A24007-A4D6-4BC1-A945-AB0466254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5-8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56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9817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081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85C383F1-63A9-4A61-8788-82927B78B4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714CDF-C671-4D5F-8A76-27C548A7A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293FE0E-3E7D-4624-8838-79F71D511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1418" y="681829"/>
            <a:ext cx="204498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46.7%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3F9345-C627-420B-B77A-F42C35721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52725" y="68182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6D08FA-D91E-4D40-8EEB-B1DB4F64C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04731" y="68182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E9CAFF-B593-473B-A974-914F73F65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83895" y="68182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0.27 NTU</a:t>
            </a:r>
          </a:p>
        </p:txBody>
      </p:sp>
    </p:spTree>
    <p:extLst>
      <p:ext uri="{BB962C8B-B14F-4D97-AF65-F5344CB8AC3E}">
        <p14:creationId xmlns:p14="http://schemas.microsoft.com/office/powerpoint/2010/main" val="1174010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9E48B1E6-EE36-4F71-A143-2FDC0F4E79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2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D4057A-081F-4D53-81EE-4CA25188A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20" y="5317240"/>
            <a:ext cx="11859209" cy="74483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3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480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F9F1F95A-3F17-46DB-8FBF-AF7567243E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BD5C62-C492-437C-928A-75514F6A0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4C710F0-E962-45C9-90E7-3FA46A53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5089" y="131412"/>
            <a:ext cx="204498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46.7%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9B7A34-BEE5-468B-8631-D15C3C55F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86396" y="13141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80EE82-435A-4930-8803-DDF5272E3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38402" y="131411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9AAC7E-133F-48B1-B4B4-69AD6B8B4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17566" y="13141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0.27 NTU</a:t>
            </a:r>
          </a:p>
        </p:txBody>
      </p:sp>
    </p:spTree>
    <p:extLst>
      <p:ext uri="{BB962C8B-B14F-4D97-AF65-F5344CB8AC3E}">
        <p14:creationId xmlns:p14="http://schemas.microsoft.com/office/powerpoint/2010/main" val="2037468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 of a body of water, Clear Lake.">
            <a:extLst>
              <a:ext uri="{FF2B5EF4-FFF2-40B4-BE49-F238E27FC236}">
                <a16:creationId xmlns:a16="http://schemas.microsoft.com/office/drawing/2014/main" id="{A249D72C-40AF-4989-9AE0-62D7C04E8B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24CD679-7405-4CD3-A92A-9469F279A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7E55FA-D5E4-455A-A9B4-DDE5A142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Clear Water MWC Water Characteristics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October 8,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66F9-351A-4300-91F3-6C677896C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110" y="2121763"/>
            <a:ext cx="5235490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0"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marL="0"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3.95 NTU</a:t>
            </a:r>
          </a:p>
          <a:p>
            <a:pPr marL="0"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7.94</a:t>
            </a:r>
          </a:p>
          <a:p>
            <a:pPr marL="0"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78.7%, UVA: 0.104/cm</a:t>
            </a:r>
          </a:p>
          <a:p>
            <a:pPr marL="0" lvl="0"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81.2%, UVA: 0.090/cm</a:t>
            </a:r>
          </a:p>
        </p:txBody>
      </p:sp>
    </p:spTree>
    <p:extLst>
      <p:ext uri="{BB962C8B-B14F-4D97-AF65-F5344CB8AC3E}">
        <p14:creationId xmlns:p14="http://schemas.microsoft.com/office/powerpoint/2010/main" val="4270775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0E6D5C32-3BC7-41DA-A7AE-95657B23C4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1E77CD-37AA-463A-AC44-93E2524EA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97921" y="456123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DA8434-095D-4764-BE8A-A6797B06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06063" y="456123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5FD5C3-C544-4E6F-ADA8-2C4347B5F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3658" y="456122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50949-4D07-4712-872D-F01AE46EF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34888" y="456122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0.27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57A3D-96F4-400B-8643-3F9F31A37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9-12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080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9817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007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75CDF7DB-980A-4F2A-B6DE-0C73195911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8337A9-F102-4C16-8655-6D1AFB808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FE46E03-1F31-477B-A7D4-D3FA3885F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7691" y="59414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0.32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B80270-B22D-41C5-BEF3-3A1D439DC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09751" y="59414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E2615E-9D3A-4F85-9ECD-15FDA33B2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20888" y="59414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29FB78-5B0C-472C-92C6-36DEB4675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67817" y="59414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0.29 NTU</a:t>
            </a:r>
          </a:p>
        </p:txBody>
      </p:sp>
    </p:spTree>
    <p:extLst>
      <p:ext uri="{BB962C8B-B14F-4D97-AF65-F5344CB8AC3E}">
        <p14:creationId xmlns:p14="http://schemas.microsoft.com/office/powerpoint/2010/main" val="1079269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787114D5-109E-4565-8070-9BDBB4B4B0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D12746-1B29-448A-BAB2-01347BFEA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65" y="425950"/>
            <a:ext cx="1150153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6748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7471DE55-3ED0-4C9D-A13A-9389292C73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B67304-2754-4FFE-97A5-A167F96AD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49EB10F-1F89-4057-9A08-F5E974B09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06368" y="18577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0.32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3FAF0E-683D-4F90-BBCA-09CC4F187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78428" y="18577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8CC5E7-0A2B-4CE2-BB99-6FE10F196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89565" y="18577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17127C-C6B5-4FAB-91D0-6538E2E4F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36494" y="18577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0.29 NTU</a:t>
            </a:r>
          </a:p>
        </p:txBody>
      </p:sp>
    </p:spTree>
    <p:extLst>
      <p:ext uri="{BB962C8B-B14F-4D97-AF65-F5344CB8AC3E}">
        <p14:creationId xmlns:p14="http://schemas.microsoft.com/office/powerpoint/2010/main" val="37835445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F085D12C-2C5B-40B2-BC5C-1F368F4D61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4C71C1-581C-495C-A621-2C4B66A77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9276" y="485665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0.32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F18E06-A06C-4C43-926D-823FCA2AB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02259" y="485665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0D074-FE20-4E9A-BD15-4FB6B8DB4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49110" y="485665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F0083C-77D3-4CB2-B331-01C478191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11999" y="485665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0.29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B9A4DF-37D8-4645-B31B-C0759D597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13-16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4792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7035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1EDBE146-EA1A-49D0-9122-56015BED8F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857C16-7C3F-439F-9EE9-D985BD23A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820042C-D69E-4AB7-8073-16BB82DA8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5511" y="18145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D9524E-EC91-4ED9-B339-C84547086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70665" y="18145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0.27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74A5C2-5F01-4BB2-B327-DA8823C22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86840" y="18145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528F54-EBCC-4A8F-8321-69A99539D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73402" y="18145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0.25 NTU</a:t>
            </a:r>
          </a:p>
        </p:txBody>
      </p:sp>
    </p:spTree>
    <p:extLst>
      <p:ext uri="{BB962C8B-B14F-4D97-AF65-F5344CB8AC3E}">
        <p14:creationId xmlns:p14="http://schemas.microsoft.com/office/powerpoint/2010/main" val="26352168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2BF3E5CE-51ED-42D7-A26F-72CAF5514A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4CA84-9095-4961-B555-5A5C9806C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97" y="425950"/>
            <a:ext cx="11415204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3090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D720EE96-DF7A-43B4-9C89-0378C366C3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497018-C574-442A-AC9B-D8DCD03C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3AFE248-A4BF-490C-8D02-9450EF979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8779" y="18145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7AEA25-00A5-422C-8598-38CAD5DB4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3933" y="18145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0.27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E6121A-EC55-4B85-85CC-EEA84CFF8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40108" y="18145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076718-33D1-4B14-AFDA-C8D1C8351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26670" y="18145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0.25 NTU</a:t>
            </a:r>
          </a:p>
        </p:txBody>
      </p:sp>
    </p:spTree>
    <p:extLst>
      <p:ext uri="{BB962C8B-B14F-4D97-AF65-F5344CB8AC3E}">
        <p14:creationId xmlns:p14="http://schemas.microsoft.com/office/powerpoint/2010/main" val="396090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49311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5973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C8A837E1-5074-432D-820E-91F30B97F1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F7F210-F6D5-49B0-9F8F-E42206CDE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1142" y="445789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CD773E-0B64-4655-B717-B3AAE9FE2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87419" y="445789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0.27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17652A-9C5F-4EBD-96D0-8F441BCEF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23696" y="445789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8B023A-0299-4223-A2A1-85C5F54C3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03725" y="445789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0.25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9A701-DB8F-4E86-9CD5-2C20CF6FA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17-20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9748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020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0A6663BA-4863-45E6-8A30-6BFCCC397D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EA9FDC-7332-49AE-9260-5764DF121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Jars21-24: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5F6F757-FDAF-4B24-ACDD-6B257990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6611" y="15127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E90F05-0A7D-4D70-B9EE-6BA51F63F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76584" y="15127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0.21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CE5800-EFA4-4191-98E0-47D2DC29B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38607" y="15127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E76AB5-6E3B-48D7-9DEC-90475D919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07663" y="15127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0.15 NTU</a:t>
            </a:r>
          </a:p>
        </p:txBody>
      </p:sp>
    </p:spTree>
    <p:extLst>
      <p:ext uri="{BB962C8B-B14F-4D97-AF65-F5344CB8AC3E}">
        <p14:creationId xmlns:p14="http://schemas.microsoft.com/office/powerpoint/2010/main" val="40372477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8AA868E3-C3A5-4483-B7F4-F46A582F70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11CB5-BA6B-4FAF-9C6D-5DB154A34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53" y="425950"/>
            <a:ext cx="11477348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2987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85DE441D-6FC3-4543-B8F0-70ADA3844A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CDDDDF-E64A-4C27-A37C-9A2344D4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0F407D0-9117-43CA-8D09-C50C21A1D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9775" y="12464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E4C5A0-F9F0-43BE-974B-26F07FFD6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09748" y="12464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0.21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B2319D-1F6D-4CAD-B480-2D39384E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71771" y="12464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BAB5BE-95A2-4CD0-9BB3-488B617FF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40827" y="12464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0.15 NTU</a:t>
            </a:r>
          </a:p>
        </p:txBody>
      </p:sp>
    </p:spTree>
    <p:extLst>
      <p:ext uri="{BB962C8B-B14F-4D97-AF65-F5344CB8AC3E}">
        <p14:creationId xmlns:p14="http://schemas.microsoft.com/office/powerpoint/2010/main" val="32264003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61C6EEDA-8EED-47E8-836A-68CD08703A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DBE552-DAEA-464F-9D8F-88A7E07D1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6543" y="459871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AEC7A2-2FEB-4C2D-97E2-C2253D482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85893" y="459871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0.21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1F6EB0-ED1B-46AB-A044-F71DBC248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62844" y="459871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26E7C4-96C6-4163-A02E-7110B494C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89638" y="459871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0.15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EFB2F5-398E-494F-B014-375E9F849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21-24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96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2603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CB11B9AF-A50D-4033-8601-4414C69750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5E9230-4513-478B-B007-1257D5A2A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085DC7C-F791-4AF3-A227-2E166DB28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5519" y="49095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06AE76-2D0B-4358-B7B0-5B1E2A5F7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31310" y="490951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3A0FEA-9BA4-4B45-9CFE-EEEA52F80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68225" y="49095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548686-A72F-4C92-BD5C-0D045F24D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09009" y="49095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</p:spTree>
    <p:extLst>
      <p:ext uri="{BB962C8B-B14F-4D97-AF65-F5344CB8AC3E}">
        <p14:creationId xmlns:p14="http://schemas.microsoft.com/office/powerpoint/2010/main" val="2549776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56EFEC87-2FE6-4A92-8633-D2AC985789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AFC279-85D3-4158-B659-DCD821029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65" y="425950"/>
            <a:ext cx="1150153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8747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F9D3FCFF-556A-4F4A-8710-566E20929E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911A9-042E-450D-A7CB-27B0A497E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49346EA-19ED-4B2B-8435-40A41F7F0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7763" y="48207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F60E53-262B-4F8B-8B89-73B7FF350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13554" y="48207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6D08E8-8248-493B-9E8D-3778B96F5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50469" y="48207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3124CF-B8DE-49C0-8074-7AE91D60D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91253" y="48207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</p:spTree>
    <p:extLst>
      <p:ext uri="{BB962C8B-B14F-4D97-AF65-F5344CB8AC3E}">
        <p14:creationId xmlns:p14="http://schemas.microsoft.com/office/powerpoint/2010/main" val="136978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Set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23.62%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12.5% Al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mg/L as 9800 = Reduction 1.18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4318" y="2177456"/>
            <a:ext cx="5097780" cy="379574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7066 (Garratt Callahan)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– 30% Poly Aluminum Hydroxychloride Sulfate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450 mg/L as Product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2E0BEA56-E77C-4722-B20C-2F6D633036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5123CD-8FF9-448A-A8AF-3EBF1A33C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4596" y="386719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DB3B36-AEAF-4B68-B539-D8CCD4982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33755" y="386719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399650-B5CB-4B30-B63F-1BEAEC5CB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52914" y="386719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5D091B-340B-4C1E-A802-50E4411B0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73597" y="386719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22C729-2C4E-4858-8A41-4BB6C503B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25-28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3326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29-32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90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CB9B80D8-E379-4CB6-8D24-77036D5645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51701-D457-4A51-BB6D-CE0CC1FEE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411704"/>
            <a:ext cx="11210925" cy="65037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29-32: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3427883-6B44-4E38-97E7-FB55E89D0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47642" y="58928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91F379-4A00-4FD5-851F-537046649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92753" y="589281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7A858F-6152-49FE-B8DA-972070333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85297" y="58928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B964E6-9609-483C-B469-0CED6EB07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44520" y="58928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0.21 NTU</a:t>
            </a:r>
          </a:p>
        </p:txBody>
      </p:sp>
    </p:spTree>
    <p:extLst>
      <p:ext uri="{BB962C8B-B14F-4D97-AF65-F5344CB8AC3E}">
        <p14:creationId xmlns:p14="http://schemas.microsoft.com/office/powerpoint/2010/main" val="19310932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F20100F4-1411-4CA1-BD83-5DB2538161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86BFC-F132-44DD-8D7B-929367B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27" y="425950"/>
            <a:ext cx="11482873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29-32: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5149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BB065AF0-6F01-4DC6-B8E0-4EF1763721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0F73C-6088-42E6-A4C6-50D65482F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29-32: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C1EB8A7-E0EA-46E6-8963-AED1B3DC6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47642" y="27856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580C49-E28A-409F-BC95-96B0D5C5E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92753" y="27856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A27987-F68A-4C66-A646-8C4E72FF6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69887" y="278561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44AE0C-6966-4923-88B7-769E9B958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40333" y="278561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0.21 NTU</a:t>
            </a:r>
          </a:p>
        </p:txBody>
      </p:sp>
    </p:spTree>
    <p:extLst>
      <p:ext uri="{BB962C8B-B14F-4D97-AF65-F5344CB8AC3E}">
        <p14:creationId xmlns:p14="http://schemas.microsoft.com/office/powerpoint/2010/main" val="39420858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BA5FF7D0-7C07-4C66-88AD-9313F60BB8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9E56EB-3E4B-41DC-9526-A30526B98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57184" y="376872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EF6742-9F5E-418C-8CB6-1BEAD670C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04857" y="376872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18D417-AD88-4F97-B580-64D1AEC03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87936" y="376872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741C34-41A0-4F8F-8F0E-231CC321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37426" y="376872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0.21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5117E9-60BB-4FA2-85C0-47C4E966A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29-32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3014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33-36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0/15/30/60 Sec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5601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2-minute into flocculation (30 RPM) duration. ">
            <a:extLst>
              <a:ext uri="{FF2B5EF4-FFF2-40B4-BE49-F238E27FC236}">
                <a16:creationId xmlns:a16="http://schemas.microsoft.com/office/drawing/2014/main" id="{3B2063B7-0B7F-4B79-B6B8-A734043D83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7E99E8-EAA7-4156-87AA-14C3790D7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33-36: 2-minutes into flocculation (30 RPM) duration.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65D6A4-E8A2-4707-872A-F7C4681A3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5700" y="46950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seconds Flash mix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14C595-B776-48D5-B5BF-2276C8218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9596" y="46950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seconds Flash mix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EE73F9-C602-48F6-9408-003F68127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43301" y="46950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seconds Flash mix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0.36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15787C-9659-47F2-B789-00B1EAFE0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29156" y="46950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seconds Flash mix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</p:spTree>
    <p:extLst>
      <p:ext uri="{BB962C8B-B14F-4D97-AF65-F5344CB8AC3E}">
        <p14:creationId xmlns:p14="http://schemas.microsoft.com/office/powerpoint/2010/main" val="2259498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46A74C06-80C4-40D6-AE62-262F20E7B8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10C849-B95E-4712-BE30-995A72AE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33-36: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6E62CE8-A0A9-4AE9-B49B-2C08D2242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5700" y="46950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seconds Flash mix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6D543E-CD12-417A-9198-66AC64FC2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9596" y="46950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seconds Flash mix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A50478-C7C1-48EF-93D1-CF0D9E996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43301" y="46950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seconds Flash mix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0.36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46A39A-59FF-4F11-A58E-22E757D14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29156" y="46950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seconds Flash mix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</p:spTree>
    <p:extLst>
      <p:ext uri="{BB962C8B-B14F-4D97-AF65-F5344CB8AC3E}">
        <p14:creationId xmlns:p14="http://schemas.microsoft.com/office/powerpoint/2010/main" val="6325481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AE704347-DECA-4286-842E-F252062A03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647087-5DD1-420F-9F1E-89C14EF56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5317240"/>
            <a:ext cx="11538857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33-36: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126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Set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417007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9890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Aluminum Chlorohydrate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polyamine (50% water, 50% active polyamines)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~18.9%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~10.5% 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50 mg/L as Product;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10 mg/L = 1 mg/L polyamines active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9981" y="2177456"/>
            <a:ext cx="5521910" cy="37957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917 (NTU Technologies)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40-50% 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Chlorohydrate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(ACH)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40-50%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10% polyamine (50% water, 50% active polyamines)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1.25 - 1.34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100 mg/L as Product;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20 mg/L = 1 mg/L polyamines active</a:t>
            </a:r>
          </a:p>
          <a:p>
            <a:pPr marL="0" lv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5120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0D8DCDB5-4CF5-445D-AFC3-B7EAEB8164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0BE0C-0CBE-466B-9F97-021DD90E3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33-36: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914511C-DCF7-470F-8214-23E67C852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3656" y="26531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seconds Flash mix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2ECB05-0022-43F0-BF79-54FFEDC7C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77552" y="26531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seconds Flash mix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8FDD62-02A4-4976-A053-3BB068A26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01257" y="265316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seconds Flash mix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0.36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87451E-2FE3-4474-96CE-299AD556E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87112" y="265316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seconds Flash mix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</p:spTree>
    <p:extLst>
      <p:ext uri="{BB962C8B-B14F-4D97-AF65-F5344CB8AC3E}">
        <p14:creationId xmlns:p14="http://schemas.microsoft.com/office/powerpoint/2010/main" val="9620149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2B0C963A-33A2-4727-9C63-909EB7AE9A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3DC5EE-2E0A-4C47-86FA-5375755A5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8580" y="856711"/>
            <a:ext cx="181652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seconds Flash mix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1B5526-AF0F-4790-85B3-ED3BBD27A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7066" y="856710"/>
            <a:ext cx="1915909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seconds Flash mix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EAF713-7A5A-4BF0-9F7F-05D56BABF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94039" y="856709"/>
            <a:ext cx="1915909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seconds Flash mix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0.36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38D0F4-F995-4EF7-89E0-DD408D246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14442" y="856709"/>
            <a:ext cx="1915909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seconds Flash mix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95C004-B190-4389-AA99-1AE0A39DC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580" y="5241303"/>
            <a:ext cx="10515600" cy="11123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33-36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680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36-40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9890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555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D60882DD-26D1-49FC-AFD5-FF6A2E65ED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9FC9A6-24E2-47C8-A00F-AA4E2D70C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36-40: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F49F48D-FDC3-4501-8FB1-70622B97A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0450" y="22313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0.19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6CA075-2C06-4018-9C8D-FD9FC89A4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01404" y="22313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832075-D1A1-4FFF-93D9-4EB4F9138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04914" y="22313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2EF328-0AC5-4AB7-8767-B28809406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91736" y="22313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</p:spTree>
    <p:extLst>
      <p:ext uri="{BB962C8B-B14F-4D97-AF65-F5344CB8AC3E}">
        <p14:creationId xmlns:p14="http://schemas.microsoft.com/office/powerpoint/2010/main" val="36561997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A730DC6E-B894-416A-AD19-4F1E165030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77E16-4E3A-49C5-8B25-F111532DF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73" y="425950"/>
            <a:ext cx="11529527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37-40: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8722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36DA5B57-C53F-4616-850A-2F47B74381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FA901-D211-4A6A-B9E8-EFFFC6693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37-40: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E6E210A-7E4E-48DE-AF45-9D315F4D1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1572" y="22313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0.19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036BAA-9267-402A-9AD8-874294591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92526" y="22313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D9DA64-3000-4BA2-9865-6E13C69A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96036" y="22313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49E146-B295-4B27-9863-D1978D7BE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82858" y="22313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</p:spTree>
    <p:extLst>
      <p:ext uri="{BB962C8B-B14F-4D97-AF65-F5344CB8AC3E}">
        <p14:creationId xmlns:p14="http://schemas.microsoft.com/office/powerpoint/2010/main" val="21870135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1001CC49-BF02-45F2-831E-B3F0D81F8B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BE4A0A-720A-4C2F-AFA4-7D20C50B9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93148" y="4616945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0.19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AC5A32-9604-4132-9BEA-1E8864DF3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80633" y="4616945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9F63A-0B11-424F-B65B-CBF26716C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42968" y="4616944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9759FB-2575-430C-B848-C162BA0F6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05304" y="4616943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4CC17-A0B8-4FB6-9D69-F535EC19B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37-40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8182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339"/>
            <a:ext cx="10515600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taken 1-inch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457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92405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E599-28F1-489A-9094-0F8C3C2E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Polyamine</a:t>
            </a:r>
            <a:b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b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MW: 1,173.6 g/mol</a:t>
            </a:r>
          </a:p>
        </p:txBody>
      </p:sp>
      <p:pic>
        <p:nvPicPr>
          <p:cNvPr id="3" name="Picture 2" descr="Polyamine structure">
            <a:extLst>
              <a:ext uri="{FF2B5EF4-FFF2-40B4-BE49-F238E27FC236}">
                <a16:creationId xmlns:a16="http://schemas.microsoft.com/office/drawing/2014/main" id="{9167A25F-C6EE-4F7D-A641-F3B59F75AD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918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8079188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2278173"/>
            <a:ext cx="1166525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8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53708"/>
            <a:ext cx="6809892" cy="5967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682" y="650451"/>
            <a:ext cx="6923014" cy="5842424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7.94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7032 (ACH):  28 mg/L as product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with acidic acid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7032 (ACH):  29.6 mg/L as product (no pH adjustment)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Final pH: 7.77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BF8B81FE-7B5B-4DAB-B90D-24C919CB18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33166" y="910958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72F2-8E4B-4107-A8FA-9711C8ADF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 - Continue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5B25A-9152-411B-A52F-E48857B3C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#3: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Added 1.0 mg/L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7032 (ACH):  26.6 mg/L as product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with acidic acid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#4: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917:  19 mg/L as product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with acidic acid</a:t>
            </a:r>
          </a:p>
        </p:txBody>
      </p:sp>
    </p:spTree>
    <p:extLst>
      <p:ext uri="{BB962C8B-B14F-4D97-AF65-F5344CB8AC3E}">
        <p14:creationId xmlns:p14="http://schemas.microsoft.com/office/powerpoint/2010/main" val="3157743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5771</Words>
  <Application>Microsoft Office PowerPoint</Application>
  <PresentationFormat>Widescreen</PresentationFormat>
  <Paragraphs>1311</Paragraphs>
  <Slides>72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6" baseType="lpstr">
      <vt:lpstr>Arial</vt:lpstr>
      <vt:lpstr>Calibri</vt:lpstr>
      <vt:lpstr>Calibri Light</vt:lpstr>
      <vt:lpstr>Office Theme</vt:lpstr>
      <vt:lpstr>Clear Water Mutual Water Company CA1700546 Lake County Jar Test</vt:lpstr>
      <vt:lpstr>Conventional Water Treatment</vt:lpstr>
      <vt:lpstr>Clear Water MWC Water Characteristics October 8, 2019</vt:lpstr>
      <vt:lpstr>UVT/UVA, pathlength 10 mm</vt:lpstr>
      <vt:lpstr>Applied Coagulants for Jar Testing Set 1</vt:lpstr>
      <vt:lpstr>Applied Coagulants for Jar Testing Set 2</vt:lpstr>
      <vt:lpstr>Polyamine C59H108N14O10 MW: 1,173.6 g/mol</vt:lpstr>
      <vt:lpstr>Laboratory Charge Analyzer</vt:lpstr>
      <vt:lpstr>Laboratory Charge Analyzer - Continue</vt:lpstr>
      <vt:lpstr>Coagulant Information</vt:lpstr>
      <vt:lpstr>Source: Clear Lake; Jar Test 1 - 8 Results Flash Mix 200 RPM (60 sec); Floc Mix 30 RPM (5 min)</vt:lpstr>
      <vt:lpstr>Source: Clear Lake; Jar Test 9 - 16 Results Flash Mix 200 RPM (60 sec); Floc Mix 30 RPM (5 min)</vt:lpstr>
      <vt:lpstr>Source: Clear Lake; Jar Test 17 - 24 Results Flash Mix 200 RPM (60 sec); Floc Mix 30 RPM (5 min)</vt:lpstr>
      <vt:lpstr>Source: Clear Lake; Jar Test 25 - 32 Results Flash Mix 200 RPM (60 sec); Floc Mix 30 RPM (5 min)</vt:lpstr>
      <vt:lpstr>Source: Clear Lake; Jar Test 33 - 40 Results Flash Mix 200 RPM (see below); Floc Mix 30 RPM (5 min)</vt:lpstr>
      <vt:lpstr>Jars 1-4 Test Flash Mix 60 Sec (200 RPM) Floc Mix 5 min (30 RPM)  Applied Coagulant  9800 </vt:lpstr>
      <vt:lpstr>Jars 1-4:  End of 5-minute flocculation (30 RPM) duration. </vt:lpstr>
      <vt:lpstr>Jars 1-4: After 5 min of settling, 25 mL is syringed for filterability and %UVT/UVA. </vt:lpstr>
      <vt:lpstr>Jars 1-4: After 25-minutes of settling, settled water turbidity is taken. </vt:lpstr>
      <vt:lpstr>Visual of Filterability of Jars 1-4</vt:lpstr>
      <vt:lpstr>Jars 5-8 Test Flash Mix 60 Sec (200 RPM) Floc Mix 5 min (30 RPM)  Applied Coagulant  9800 </vt:lpstr>
      <vt:lpstr>Jars 5-8:  End of 5-minute flocculation (30 RPM) duration. </vt:lpstr>
      <vt:lpstr>Jars 5-8: After 5 min of settling, 25 mL is syringed for filterability and %UVT/UVA. </vt:lpstr>
      <vt:lpstr>Jars 5-8: After 25-minutes of settling, settled water turbidity is taken. </vt:lpstr>
      <vt:lpstr>Visual of Filterability of Jars 5-8</vt:lpstr>
      <vt:lpstr>Jars 9-12 Test Flash Mix 60 Sec (200 RPM) Floc Mix 5 min (30 RPM)  Applied Coagulant  9817 </vt:lpstr>
      <vt:lpstr>Jars 9-12:  End of 5-minute flocculation (30 RPM) duration. </vt:lpstr>
      <vt:lpstr>Jars 9-12: After 5 min of settling, 25 mL is syringed for filterability and %UVT/UVA. </vt:lpstr>
      <vt:lpstr>Jars 9-12: After 25-minutes of settling, settled water turbidity is taken. </vt:lpstr>
      <vt:lpstr>Visual of Filterability of Jars 9-12</vt:lpstr>
      <vt:lpstr>Jars 13-16 Test Flash Mix 60 Sec (200 RPM) Floc Mix 5 min (30 RPM)  Applied Coagulant  9817 </vt:lpstr>
      <vt:lpstr>Jars 13-16:  End of 5-minute flocculation (30 RPM) duration. </vt:lpstr>
      <vt:lpstr>Jars 13-16: After 5 min of settling, 25 mL is syringed for filterability and %UVT/UVA. </vt:lpstr>
      <vt:lpstr>Jars 13-16: After 25-minutes of settling, settled water turbidity is taken. </vt:lpstr>
      <vt:lpstr>Visual of Filterability of Jars 13-16</vt:lpstr>
      <vt:lpstr>Jars 17-20 Test Flash Mix 60 Sec (200 RPM) Floc Mix 5 min (30 RPM)  Applied Coagulant  7066 </vt:lpstr>
      <vt:lpstr>Jars 17-20:  End of 5-minute flocculation (30 RPM) duration. </vt:lpstr>
      <vt:lpstr>Jars 17-20: After 5 min of settling, 25 mL is syringed for filterability and %UVT/UVA. </vt:lpstr>
      <vt:lpstr>Jars 17-20: After 25-minutes of settling, settled water turbidity is taken. </vt:lpstr>
      <vt:lpstr>Visual of Filterability of Jars 17-20</vt:lpstr>
      <vt:lpstr>Jars 21-24 Test Flash Mix 60 Sec (200 RPM) Floc Mix 5 min (30 RPM)  Applied Coagulant  7066 </vt:lpstr>
      <vt:lpstr>Jars21-24:  End of 5-minute flocculation (30 RPM) duration. </vt:lpstr>
      <vt:lpstr>Jars 21-24: After 5 min of settling, 25 mL is syringed for filterability and %UVT/UVA. </vt:lpstr>
      <vt:lpstr>Jars 21-24: After 25-minutes of settling, settled water turbidity is taken. </vt:lpstr>
      <vt:lpstr>Visual of Filterability of Jars 21-24</vt:lpstr>
      <vt:lpstr>Jars 25-28 Test Flash Mix 60 Sec (200 RPM) Floc Mix 5 min (30 RPM)  Applied Coagulant  9890 </vt:lpstr>
      <vt:lpstr>Jars 25-28:  End of 5-minute flocculation (30 RPM) duration. </vt:lpstr>
      <vt:lpstr>Jars 25-28: After 5 min of settling, 25 mL is syringed for filterability and %UVT/UVA. </vt:lpstr>
      <vt:lpstr>Jars 25-28: After 25-minutes of settling, settled water turbidity is taken. </vt:lpstr>
      <vt:lpstr>Visual of Filterability of Jars 25-28</vt:lpstr>
      <vt:lpstr>Jars 29-32 Test Flash Mix 60 Sec (200 RPM) Floc Mix 5 min (30 RPM)  Applied Coagulant  9890 </vt:lpstr>
      <vt:lpstr>Jars 29-32:  End of 5-minute flocculation (30 RPM) duration. </vt:lpstr>
      <vt:lpstr>Jars 29-32: After 5 min of settling, 25 mL is syringed for filterability and %UVT/UVA. </vt:lpstr>
      <vt:lpstr>Jars 29-32: After 25-minutes of settling, settled water turbidity is taken. </vt:lpstr>
      <vt:lpstr>Visual of Filterability of Jars 29-32</vt:lpstr>
      <vt:lpstr>Jars 33-36 Test  Flash Mix 0/15/30/60 Sec  200 RPM)  Floc Mix 5 min (30 RPM)  Applied Coagulant  9890 </vt:lpstr>
      <vt:lpstr>Jars 33-36: 2-minutes into flocculation (30 RPM) duration.</vt:lpstr>
      <vt:lpstr>Jars 33-36:  End of 5-minute flocculation (30 RPM) duration. </vt:lpstr>
      <vt:lpstr>Jars 33-36: After 5 min of settling, 25 mL is syringed for filterability and %UVT/UVA. </vt:lpstr>
      <vt:lpstr>Jars 33-36: After 25-minutes of settling, settled water turbidity is taken. </vt:lpstr>
      <vt:lpstr>Visual of Filterability of Jars 33-36</vt:lpstr>
      <vt:lpstr>Jars 36-40 Test Flash Mix 60 Sec (200 RPM) Floc Mix 5 min (30 RPM)  Applied Coagulant  9890  with NaOCl </vt:lpstr>
      <vt:lpstr>Jars 36-40:  End of 5-minute flocculation (30 RPM) duration. </vt:lpstr>
      <vt:lpstr>Jars 37-40: After 5 min of settling, 25 mL is syringed for filterability and %UVT/UVA. </vt:lpstr>
      <vt:lpstr>Jars 37-40: After 25-minutes of settling, settled water turbidity is taken. </vt:lpstr>
      <vt:lpstr>Visual of Filterability of Jars 37-40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Clear Water Mutual Water Company CA1700546 Lake County Jar Test</dc:title>
  <dc:creator>Schott, Guy@Waterboards</dc:creator>
  <cp:lastModifiedBy>Schott, Guy@Waterboards</cp:lastModifiedBy>
  <cp:revision>3</cp:revision>
  <dcterms:created xsi:type="dcterms:W3CDTF">2021-08-10T14:29:45Z</dcterms:created>
  <dcterms:modified xsi:type="dcterms:W3CDTF">2021-08-10T15:07:23Z</dcterms:modified>
</cp:coreProperties>
</file>