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1215" r:id="rId2"/>
    <p:sldId id="1193" r:id="rId3"/>
    <p:sldId id="1194" r:id="rId4"/>
    <p:sldId id="315" r:id="rId5"/>
    <p:sldId id="1226" r:id="rId6"/>
    <p:sldId id="327" r:id="rId7"/>
    <p:sldId id="1227" r:id="rId8"/>
    <p:sldId id="1179" r:id="rId9"/>
    <p:sldId id="1228" r:id="rId10"/>
    <p:sldId id="1211" r:id="rId11"/>
    <p:sldId id="1229" r:id="rId12"/>
    <p:sldId id="1235" r:id="rId13"/>
    <p:sldId id="1236" r:id="rId14"/>
    <p:sldId id="1237" r:id="rId15"/>
    <p:sldId id="1238" r:id="rId16"/>
    <p:sldId id="323" r:id="rId17"/>
    <p:sldId id="1165" r:id="rId18"/>
    <p:sldId id="1158" r:id="rId19"/>
    <p:sldId id="1159" r:id="rId20"/>
    <p:sldId id="1160" r:id="rId21"/>
    <p:sldId id="1157" r:id="rId22"/>
    <p:sldId id="115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-272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6364-797E-4B63-9948-5C81BC457F4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B47B-4852-4930-B61E-2FB6AC8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DFC-3044-449F-B439-8CDD4AC4BA0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87E9928F-896A-ED4E-4AF2-61D9B5883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Clear Water MWC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CA1700546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Tracer Studies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Clearwell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September 5 &amp; 18, 2024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Performed by: 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Guy Schott, P.E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Alexis Ortiz-Vasquez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45B8E-C9C5-C4AD-F045-F59AF2DE5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B5BDB-44F1-C6F0-26F7-9680989AC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Clearwell</a:t>
            </a:r>
          </a:p>
        </p:txBody>
      </p:sp>
    </p:spTree>
    <p:extLst>
      <p:ext uri="{BB962C8B-B14F-4D97-AF65-F5344CB8AC3E}">
        <p14:creationId xmlns:p14="http://schemas.microsoft.com/office/powerpoint/2010/main" val="298769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0E018-0628-4397-AEE9-D59440A4F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693" y="394636"/>
            <a:ext cx="10515600" cy="7122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Test 1 – Tabulated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8BA87-D04E-1633-6581-444FFA1BF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4" y="1576386"/>
            <a:ext cx="11989298" cy="514204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4331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0E018-0628-4397-AEE9-D59440A4F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693" y="125128"/>
            <a:ext cx="10515600" cy="7122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Test 2 – Tabulated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F6230-B257-9C9D-F2F4-1C59999D2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39" y="1007394"/>
            <a:ext cx="9289819" cy="572547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8716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F4C165-5002-9112-B36F-14AB16EB2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7" y="196645"/>
            <a:ext cx="10979094" cy="644218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83747E3-A511-2DDE-068C-E581C1C38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419" y="196645"/>
            <a:ext cx="104086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64BA5-62DA-2927-C3BE-28406F11D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663" y="1454464"/>
            <a:ext cx="412145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Dose: 0.909 mg/L (inlet monitoring)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0.0909 mg/L at 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(outlet monitoring)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21.63 min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HRT: 546 min 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BF: 0.040 (T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9C9A38-94A0-C7E5-DE95-65CDB7B03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65254" y="3322306"/>
            <a:ext cx="47110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1865AA-EC40-8FB5-47C7-48C5F422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76288" y="3285730"/>
            <a:ext cx="0" cy="1962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52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2FDAC-7898-7416-F893-88AE0898B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09" y="77003"/>
            <a:ext cx="11349701" cy="66703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735F48-F35C-3E71-081F-3DBEABF0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419" y="196645"/>
            <a:ext cx="112261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1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F1DACB-AF33-F4F6-A738-9C612AF93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39696" y="3305942"/>
            <a:ext cx="51846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AB19C6-5402-16CA-57DF-98B47A5FB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8150" y="3310128"/>
            <a:ext cx="0" cy="1975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725F01-3900-76E9-794B-0915E6690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41873" y="4297680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BF: 0.040</a:t>
            </a:r>
          </a:p>
        </p:txBody>
      </p:sp>
    </p:spTree>
    <p:extLst>
      <p:ext uri="{BB962C8B-B14F-4D97-AF65-F5344CB8AC3E}">
        <p14:creationId xmlns:p14="http://schemas.microsoft.com/office/powerpoint/2010/main" val="230649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B39C-0F25-DD53-82BA-BC33F8B83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22430"/>
            <a:ext cx="10908792" cy="661314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45ABDECC-FA8A-24FC-24D5-353254BF6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419" y="196645"/>
            <a:ext cx="104086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7AC57-6DF4-96BC-331E-74898AF6F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407" y="3612448"/>
            <a:ext cx="4005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Dose: 1.77 mg/L (inlet monitoring)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0.177 mg/L at 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(outlet monitoring)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30.0 min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HRT: 734 min 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BF: 0.041 (T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B1E941-97E5-2147-7343-8FC1939B6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47550" y="2956546"/>
            <a:ext cx="45281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020E5E-22B4-4F90-9FFA-A85D0FBA7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39128" y="2956546"/>
            <a:ext cx="0" cy="2509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4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09A5-22C9-0297-2996-CC2DF8E9F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024"/>
            <a:ext cx="10684544" cy="659395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BD8762C-95B5-A8BF-C963-307A930E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419" y="196645"/>
            <a:ext cx="112261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2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59F31B-D488-A9F8-0A47-C376A8ECF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59479" y="2900719"/>
            <a:ext cx="38688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B4FDD4-D271-873B-9108-2467AE1F8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63874" y="3794889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BF: 0.041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6EC5DE-DB55-B49B-2BD4-2B04167CA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28302" y="2873287"/>
            <a:ext cx="0" cy="2473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0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4B5B-64EF-41D7-A31A-522C60D6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a Tracer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97E50-5706-48FA-8723-6D6E943C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determine the hydraulic efficiency or disinfectant exposure time of water through one or more reactors.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addition of known quantities of a nonreactive chemical (tracer) is added in the form of a pulse (slug) or step-input. 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time of travel or disinfectant exposure time through the reactor is related to: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rate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Reactor water volume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Depth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Reactor configuration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Hydraulic mixing</a:t>
            </a:r>
          </a:p>
        </p:txBody>
      </p:sp>
    </p:spTree>
    <p:extLst>
      <p:ext uri="{BB962C8B-B14F-4D97-AF65-F5344CB8AC3E}">
        <p14:creationId xmlns:p14="http://schemas.microsoft.com/office/powerpoint/2010/main" val="305405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0C84-013A-4011-8E8E-399222D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 Exposure Time of Fluid in Vessel for Determining Ct</a:t>
            </a:r>
            <a:r>
              <a:rPr lang="en-US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19DF6-3E81-4F1A-B545-E248D8CB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disinfectant residual (mg/L) at the point of inactivation compliance.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disinfection exposure time of water used for Ct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calculation is the time (t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it takes for the first 10 percent of the water entering the reactor to exit the reactor.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determine this, a marker (nonreactive tracer) is introduced into the water and is monitored leaving the reactor.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1.9 mg/L of tracer is continuously dose during testing;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that time when 0.19 mg/L of tracer concentration (10% of dose) has exited the reactor.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0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EE9B-D072-4DC5-A4AD-EEF5A1BA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AC04-8270-4DF6-A4A1-E5082A11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 inactivation is based on the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Delivered Dose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4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disinfectant residual (mg/L)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exposure or contact time (minutes)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Multiply them: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mg/L • min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(delivered dose to pathogens)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calculated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is looked up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tables to determine the log inactivation based on specific monitoring parameters (pH, disinfectant residual and temperature).</a:t>
            </a:r>
          </a:p>
        </p:txBody>
      </p:sp>
    </p:spTree>
    <p:extLst>
      <p:ext uri="{BB962C8B-B14F-4D97-AF65-F5344CB8AC3E}">
        <p14:creationId xmlns:p14="http://schemas.microsoft.com/office/powerpoint/2010/main" val="69813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FDAE-6190-4458-88BC-2CF9C42B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168677"/>
            <a:ext cx="10963183" cy="103868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(BF)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3F41-A0BD-4490-A253-A3ADB74B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438183"/>
            <a:ext cx="11771790" cy="499812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Baffling factor or short-circuiting factor: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Determined from tracer study or estimated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HRT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 tracer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HRT (hydraulic residence time) = reactor volume divided by reactor 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the BF is determined, then it is applied to the operations of the reactor for determining the disinfectant exposure time.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Clearwell operating volume: 46,000 gallons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Exit flow:  82 gpm (0. 118 MGD)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0.040, from tracer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Calculated contact or disinfection exposure time: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46,000 gal ÷ 82 gpm × 0.040 = 22.4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minutes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2161BC-FB79-723A-9ACC-58B1440EB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57751"/>
            <a:ext cx="11371118" cy="914400"/>
          </a:xfrm>
        </p:spPr>
        <p:txBody>
          <a:bodyPr>
            <a:no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Water Mutual Water Company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Clearwell Tracer Study Operations</a:t>
            </a:r>
            <a:endParaRPr lang="en-US" sz="2800" dirty="0"/>
          </a:p>
        </p:txBody>
      </p:sp>
      <p:pic>
        <p:nvPicPr>
          <p:cNvPr id="3" name="Picture 2" descr="drawing of clearwell">
            <a:extLst>
              <a:ext uri="{FF2B5EF4-FFF2-40B4-BE49-F238E27FC236}">
                <a16:creationId xmlns:a16="http://schemas.microsoft.com/office/drawing/2014/main" id="{BD3233F3-904D-E4B9-F18F-BA8A099AC8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76" t="1597" r="16674" b="17417"/>
          <a:stretch/>
        </p:blipFill>
        <p:spPr>
          <a:xfrm>
            <a:off x="90399" y="1078991"/>
            <a:ext cx="12016933" cy="548543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34404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826F-E200-48C5-A3A7-F6C7A442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882A-8977-4F9D-BB52-ECD1FE08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 Method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continue feed of tracer at constant rate and inlet plant flow throughout the duration of the test.  The “Step-Dose” test has a duration of 3-4 HRT to achieve reactor outlet steady-state tracer concentration.  The time “t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determined when 10% of the tracer dose concentration has exist the reactor.  The “Modified Step-Dose” test allows the test to be completed in less than 1 HRT by physical measurements of the tracer inlet flow and/or channel basin concentration.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1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63"/>
            <a:ext cx="4595071" cy="13005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of Analysis and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32" y="1526960"/>
            <a:ext cx="6516210" cy="487384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Intellical™ ISEF121 Fluoride (F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Ion Selective Electrode (ISE)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HQ40d Portable ISE Multi-Parameter Meter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Ionic Strength Adjustor (ISA)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Standards (0.2 &amp; 2.0 mg/L)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graduated cylinder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Finnpipette F2 variable volume pipette, capacity 0.5 - 5 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 stirrer stand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mL beakers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Stir Bar, Magnetic, Polygon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rmo Scientific FinnpipetteÂ® F2 Adjustable-Volume Pipetters, Single Channel, 0.5-5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69778" y="321734"/>
            <a:ext cx="794546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ode stirrer stand, 115 Va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273" y="321734"/>
            <a:ext cx="1897321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anced digitalÂ handheld portable meter Hach HQD for water testing pH, Conductivity, TDS, Salinity, Dissolved Oxygen (DO), ORP and ISE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935" y="3796452"/>
            <a:ext cx="2073518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llicalâ¢ ISEF121 Fluoride (F-) Ion Selective Electrode (ISE), 1 m c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576" y="4198648"/>
            <a:ext cx="2364317" cy="17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9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Tracer Test Results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review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Guy Schott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0639-2213-4B30-8FB2-81B7E628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Tracer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A582-BD12-4264-B311-12ADDD27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455938"/>
            <a:ext cx="11192256" cy="47210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tracer studies at different exit flows were conducted on a 54,000-gallon bolted steel tank (clearwell).   Liquid fluoride was used as the tracer that was injected near the chlorine injection point upstream of the clearwell.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 were conducted at two stations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1:  Inlet to clearwell to determine fluoride dose (mg/L)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2: Downstream of clearwell and flow meter near high lift pumps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 entry flow was 44 gpm for both tests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 exit flows were at 82.7 gpm (test 1) and 66.7 gpm (test 2)</a:t>
            </a:r>
          </a:p>
        </p:txBody>
      </p:sp>
    </p:spTree>
    <p:extLst>
      <p:ext uri="{BB962C8B-B14F-4D97-AF65-F5344CB8AC3E}">
        <p14:creationId xmlns:p14="http://schemas.microsoft.com/office/powerpoint/2010/main" val="190603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72D4-CAA5-434E-B3EF-1D9E9B55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Test Result Summary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54,000-Gallon Clearwell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8CD7-F728-4BE3-B7B0-0D0D5E71F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94" y="1825625"/>
            <a:ext cx="5537744" cy="4667250"/>
          </a:xfrm>
        </p:spPr>
        <p:txBody>
          <a:bodyPr>
            <a:noAutofit/>
          </a:bodyPr>
          <a:lstStyle/>
          <a:p>
            <a:pPr mar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 –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1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Date: 9/5/24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Clearwell avg operating volume: 45,260-gallons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Entry flow: 44 gpm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Exit flow: 82.7 gpm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HRT: 546 minutes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21.6 minutes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(t</a:t>
            </a:r>
            <a:r>
              <a:rPr lang="en-US" sz="24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0.040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A0EB4-C27E-4A61-8776-2E8582E36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895" y="1825625"/>
            <a:ext cx="5658405" cy="4351338"/>
          </a:xfrm>
        </p:spPr>
        <p:txBody>
          <a:bodyPr>
            <a:normAutofit/>
          </a:bodyPr>
          <a:lstStyle/>
          <a:p>
            <a:pPr mar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 –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Date: 9/18/24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Clearwell avg operating volume: 48,968-gallons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Entry flow: 44 gpm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Exit flow: 66.7 gpm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HRT: 734 minutes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30.0 minutes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(t</a:t>
            </a:r>
            <a:r>
              <a:rPr lang="en-US" sz="24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0.041</a:t>
            </a:r>
          </a:p>
        </p:txBody>
      </p:sp>
    </p:spTree>
    <p:extLst>
      <p:ext uri="{BB962C8B-B14F-4D97-AF65-F5344CB8AC3E}">
        <p14:creationId xmlns:p14="http://schemas.microsoft.com/office/powerpoint/2010/main" val="152215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6D18-93F9-399D-5C4C-AA6019392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 Inlet/Outlet Sampling Taps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3BB42-3BEB-008A-5B45-B45CBCF4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88435"/>
            <a:ext cx="5952988" cy="4464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60C91-78EF-E75F-89C4-9403D73B3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3" y="1888436"/>
            <a:ext cx="5952989" cy="4464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46BD3F-3086-65A7-F9DD-369C6EF91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19225" y="1390650"/>
            <a:ext cx="295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Outlet Sampling Tap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C5A74-2E2A-A014-B22D-695DD0E45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05700" y="1390650"/>
            <a:ext cx="271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Inlet Sampling Tap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B9272AA-CCB3-A4AA-E4AE-7C577D30F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8568" y="3849624"/>
            <a:ext cx="1143000" cy="111556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74735C-3D2E-0C61-2F29-4E7F34ADC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7187" y="3663696"/>
            <a:ext cx="1143000" cy="111556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3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9AC2C-897C-4A61-A301-E4C910634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C4C55-9425-4B49-B438-DF34AA6C1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Laboratory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0B7D8-7B36-682E-83EB-495DFECC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689" y="394855"/>
            <a:ext cx="307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Fluoride Analysis</a:t>
            </a:r>
          </a:p>
        </p:txBody>
      </p:sp>
    </p:spTree>
    <p:extLst>
      <p:ext uri="{BB962C8B-B14F-4D97-AF65-F5344CB8AC3E}">
        <p14:creationId xmlns:p14="http://schemas.microsoft.com/office/powerpoint/2010/main" val="375803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77955-D47F-1DFF-8164-C1E4B97FB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771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Tracer: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Fluoride (F) Injection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02034-E9B4-00C6-D837-BF50229C2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322278" y="1828800"/>
            <a:ext cx="6670979" cy="4472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2C20B-F65F-3FB1-2E7C-0584A844A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427" y="1782215"/>
            <a:ext cx="5358858" cy="401914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576C8AD-3818-29C1-5D6E-5B7CB8057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4272" y="3241548"/>
            <a:ext cx="384048" cy="3749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3E988-D2A0-9136-5194-EF854DAD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98080" y="3791786"/>
            <a:ext cx="72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Static</a:t>
            </a:r>
          </a:p>
          <a:p>
            <a:r>
              <a:rPr lang="en-US" dirty="0">
                <a:solidFill>
                  <a:schemeClr val="bg1"/>
                </a:solidFill>
              </a:rPr>
              <a:t>Mixer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411C71-2C2E-539D-B9EE-E365A6D53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260336" y="3808644"/>
            <a:ext cx="1572768" cy="66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08B34A-BEC4-ABCB-BD16-491CA1DB1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10384" y="5099312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</a:t>
            </a:r>
          </a:p>
          <a:p>
            <a:r>
              <a:rPr lang="en-US" dirty="0">
                <a:solidFill>
                  <a:schemeClr val="bg1"/>
                </a:solidFill>
              </a:rPr>
              <a:t>of Fluoride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9F9450-02E4-ABEB-CFA2-0577508A1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97824" y="5422477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</a:t>
            </a:r>
          </a:p>
          <a:p>
            <a:r>
              <a:rPr lang="en-US" dirty="0">
                <a:solidFill>
                  <a:schemeClr val="bg1"/>
                </a:solidFill>
              </a:rPr>
              <a:t>of Fluoride</a:t>
            </a:r>
          </a:p>
        </p:txBody>
      </p:sp>
    </p:spTree>
    <p:extLst>
      <p:ext uri="{BB962C8B-B14F-4D97-AF65-F5344CB8AC3E}">
        <p14:creationId xmlns:p14="http://schemas.microsoft.com/office/powerpoint/2010/main" val="268970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0F1F-10EB-492D-A0B0-A7B613DF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216817"/>
            <a:ext cx="11005008" cy="9994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1: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Fluoride Dose, Inlet to Clearwell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0EC2C2-4F8F-4AC2-A6F9-00360B700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2048"/>
              </p:ext>
            </p:extLst>
          </p:nvPr>
        </p:nvGraphicFramePr>
        <p:xfrm>
          <a:off x="235671" y="1494562"/>
          <a:ext cx="2718171" cy="300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66">
                  <a:extLst>
                    <a:ext uri="{9D8B030D-6E8A-4147-A177-3AD203B41FA5}">
                      <a16:colId xmlns:a16="http://schemas.microsoft.com/office/drawing/2014/main" val="189736626"/>
                    </a:ext>
                  </a:extLst>
                </a:gridCol>
                <a:gridCol w="1392905">
                  <a:extLst>
                    <a:ext uri="{9D8B030D-6E8A-4147-A177-3AD203B41FA5}">
                      <a16:colId xmlns:a16="http://schemas.microsoft.com/office/drawing/2014/main" val="1197626849"/>
                    </a:ext>
                  </a:extLst>
                </a:gridCol>
              </a:tblGrid>
              <a:tr h="1233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Elapsed </a:t>
                      </a:r>
                      <a:b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*Tracer </a:t>
                      </a:r>
                    </a:p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Fluoride Dose</a:t>
                      </a:r>
                      <a:b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76070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17719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48796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131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DD132C-26E1-C379-643C-5F102329A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671" y="6271851"/>
            <a:ext cx="442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*Excludes background fluoride of 0.131 mg/L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A99DD-BA55-4525-8FA9-5C1765AB9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03" y="1494562"/>
            <a:ext cx="7546313" cy="44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0F1F-10EB-492D-A0B0-A7B613DF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216817"/>
            <a:ext cx="11005008" cy="9994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2: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Fluoride Dose, Inlet to Clearwell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0EC2C2-4F8F-4AC2-A6F9-00360B700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413961"/>
              </p:ext>
            </p:extLst>
          </p:nvPr>
        </p:nvGraphicFramePr>
        <p:xfrm>
          <a:off x="235671" y="1494562"/>
          <a:ext cx="2718171" cy="454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66">
                  <a:extLst>
                    <a:ext uri="{9D8B030D-6E8A-4147-A177-3AD203B41FA5}">
                      <a16:colId xmlns:a16="http://schemas.microsoft.com/office/drawing/2014/main" val="189736626"/>
                    </a:ext>
                  </a:extLst>
                </a:gridCol>
                <a:gridCol w="1392905">
                  <a:extLst>
                    <a:ext uri="{9D8B030D-6E8A-4147-A177-3AD203B41FA5}">
                      <a16:colId xmlns:a16="http://schemas.microsoft.com/office/drawing/2014/main" val="1197626849"/>
                    </a:ext>
                  </a:extLst>
                </a:gridCol>
              </a:tblGrid>
              <a:tr h="1233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Elapsed </a:t>
                      </a:r>
                      <a:b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*Tracer </a:t>
                      </a:r>
                    </a:p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Fluoride Dose</a:t>
                      </a:r>
                      <a:b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76070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17719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48796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1315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11421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38941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199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463217D-86A2-6E4B-E98A-A8F071E7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548" y="1494562"/>
            <a:ext cx="7606284" cy="464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ED85D7-054A-E74E-7B6E-5C4E4AAE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671" y="6271851"/>
            <a:ext cx="442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*Excludes background fluoride of 0.147 mg/L</a:t>
            </a:r>
          </a:p>
        </p:txBody>
      </p:sp>
    </p:spTree>
    <p:extLst>
      <p:ext uri="{BB962C8B-B14F-4D97-AF65-F5344CB8AC3E}">
        <p14:creationId xmlns:p14="http://schemas.microsoft.com/office/powerpoint/2010/main" val="417293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1063</Words>
  <Application>Microsoft Office PowerPoint</Application>
  <PresentationFormat>Widescreen</PresentationFormat>
  <Paragraphs>148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Clearwell</vt:lpstr>
      <vt:lpstr>Clear Water Mutual Water Company Clearwell Tracer Study Operations</vt:lpstr>
      <vt:lpstr>Summary of Tracer Procedures</vt:lpstr>
      <vt:lpstr>Tracer Test Result Summary –  54,000-Gallon Clearwell</vt:lpstr>
      <vt:lpstr>Clearwell Inlet/Outlet Sampling Taps</vt:lpstr>
      <vt:lpstr>Laboratory</vt:lpstr>
      <vt:lpstr>Tracer: H2SiF6, Fluoride (F) Injection</vt:lpstr>
      <vt:lpstr>Test 1: Tracer Fluoride Dose, Inlet to Clearwell</vt:lpstr>
      <vt:lpstr>Test 2: Tracer Fluoride Dose, Inlet to Clearwell</vt:lpstr>
      <vt:lpstr>Tracer Test 1 – Tabulated Results</vt:lpstr>
      <vt:lpstr>Tracer Test 2 – Tabulated Results</vt:lpstr>
      <vt:lpstr>Test 1</vt:lpstr>
      <vt:lpstr>Test 1 </vt:lpstr>
      <vt:lpstr>Test 2</vt:lpstr>
      <vt:lpstr>Test 2 </vt:lpstr>
      <vt:lpstr>Purpose of a Tracer Study</vt:lpstr>
      <vt:lpstr>Disinfection Exposure Time of Fluid in Vessel for Determining Ct10</vt:lpstr>
      <vt:lpstr>Ct10 Value</vt:lpstr>
      <vt:lpstr>Baffling Factor (BF)</vt:lpstr>
      <vt:lpstr>Test Method</vt:lpstr>
      <vt:lpstr>Method of Analysis and Equipment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Mutual Water Co. CA1710001 Tracer Study  Feb 10, 2022 By Guy Schott, P.E</dc:title>
  <dc:creator>Schott, Guy@Waterboards</dc:creator>
  <cp:lastModifiedBy>Schott, Guy@Waterboards</cp:lastModifiedBy>
  <cp:revision>53</cp:revision>
  <dcterms:created xsi:type="dcterms:W3CDTF">2022-02-15T20:07:10Z</dcterms:created>
  <dcterms:modified xsi:type="dcterms:W3CDTF">2024-09-26T20:23:10Z</dcterms:modified>
</cp:coreProperties>
</file>