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737" r:id="rId2"/>
    <p:sldId id="638" r:id="rId3"/>
    <p:sldId id="732" r:id="rId4"/>
    <p:sldId id="1188" r:id="rId5"/>
    <p:sldId id="1153" r:id="rId6"/>
    <p:sldId id="1322" r:id="rId7"/>
    <p:sldId id="1350" r:id="rId8"/>
    <p:sldId id="1127" r:id="rId9"/>
    <p:sldId id="1324" r:id="rId10"/>
    <p:sldId id="1351" r:id="rId11"/>
    <p:sldId id="1325" r:id="rId12"/>
    <p:sldId id="1326" r:id="rId13"/>
    <p:sldId id="1327" r:id="rId14"/>
    <p:sldId id="1352" r:id="rId15"/>
    <p:sldId id="1353" r:id="rId16"/>
    <p:sldId id="757" r:id="rId17"/>
    <p:sldId id="1169" r:id="rId18"/>
    <p:sldId id="1129" r:id="rId19"/>
    <p:sldId id="1148" r:id="rId20"/>
    <p:sldId id="1170" r:id="rId21"/>
    <p:sldId id="1171" r:id="rId22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7" autoAdjust="0"/>
  </p:normalViewPr>
  <p:slideViewPr>
    <p:cSldViewPr snapToGrid="0">
      <p:cViewPr varScale="1">
        <p:scale>
          <a:sx n="101" d="100"/>
          <a:sy n="101" d="100"/>
        </p:scale>
        <p:origin x="3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51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10/13/2022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Autofit/>
          </a:bodyPr>
          <a:lstStyle/>
          <a:p>
            <a:pPr algn="r"/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CA1710001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Lake County</a:t>
            </a:r>
            <a:b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</a:t>
            </a:r>
          </a:p>
          <a:p>
            <a:pPr algn="l"/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7, 2022</a:t>
            </a:r>
          </a:p>
        </p:txBody>
      </p:sp>
      <p:pic>
        <p:nvPicPr>
          <p:cNvPr id="5" name="Picture 4" descr="Image of Jar testing">
            <a:extLst>
              <a:ext uri="{FF2B5EF4-FFF2-40B4-BE49-F238E27FC236}">
                <a16:creationId xmlns:a16="http://schemas.microsoft.com/office/drawing/2014/main" id="{41020E50-3061-48A6-9ECA-3105DA078C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88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744452"/>
              </p:ext>
            </p:extLst>
          </p:nvPr>
        </p:nvGraphicFramePr>
        <p:xfrm>
          <a:off x="131975" y="1444283"/>
          <a:ext cx="11166645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88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411102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44245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38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13936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33839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5-8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3 min (60 RPM)</a:t>
            </a:r>
          </a:p>
        </p:txBody>
      </p:sp>
    </p:spTree>
    <p:extLst>
      <p:ext uri="{BB962C8B-B14F-4D97-AF65-F5344CB8AC3E}">
        <p14:creationId xmlns:p14="http://schemas.microsoft.com/office/powerpoint/2010/main" val="116417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804103"/>
              </p:ext>
            </p:extLst>
          </p:nvPr>
        </p:nvGraphicFramePr>
        <p:xfrm>
          <a:off x="131976" y="1444283"/>
          <a:ext cx="11568794" cy="46658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6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136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158742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522917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2249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22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56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809537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97083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0.068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  <a:tr h="45960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7192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44870982"/>
                  </a:ext>
                </a:extLst>
              </a:tr>
              <a:tr h="2461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32438943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9-16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5094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316887"/>
              </p:ext>
            </p:extLst>
          </p:nvPr>
        </p:nvGraphicFramePr>
        <p:xfrm>
          <a:off x="131976" y="1444283"/>
          <a:ext cx="11759710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5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25899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386672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1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5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6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7650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89988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9890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0.060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17-20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134316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8871474"/>
              </p:ext>
            </p:extLst>
          </p:nvPr>
        </p:nvGraphicFramePr>
        <p:xfrm>
          <a:off x="131976" y="1444283"/>
          <a:ext cx="11895903" cy="3291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0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689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222341">
                  <a:extLst>
                    <a:ext uri="{9D8B030D-6E8A-4147-A177-3AD203B41FA5}">
                      <a16:colId xmlns:a16="http://schemas.microsoft.com/office/drawing/2014/main" val="352609006"/>
                    </a:ext>
                  </a:extLst>
                </a:gridCol>
                <a:gridCol w="1222341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382647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12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22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27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2867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86824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20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</a:t>
                      </a:r>
                      <a:r>
                        <a:rPr kumimoji="0" lang="en-US" sz="20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0.064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4.3</a:t>
                      </a:r>
                      <a:endParaRPr kumimoji="0" 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691272930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21-25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2452928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671855"/>
              </p:ext>
            </p:extLst>
          </p:nvPr>
        </p:nvGraphicFramePr>
        <p:xfrm>
          <a:off x="131976" y="1444283"/>
          <a:ext cx="11400454" cy="237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1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220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343025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85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32391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60839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CTC-0011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0.067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0.066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7.3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26-28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3105131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460936"/>
              </p:ext>
            </p:extLst>
          </p:nvPr>
        </p:nvGraphicFramePr>
        <p:xfrm>
          <a:off x="131976" y="1444283"/>
          <a:ext cx="1175971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2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55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3784119251"/>
                    </a:ext>
                  </a:extLst>
                </a:gridCol>
                <a:gridCol w="1225899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386672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15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5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168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47650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089988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9890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3523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0.064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0.058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0.71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0.060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1.77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31.0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3.56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3477512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2.88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57318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3.44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658984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87.8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0.62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60722061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400455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29-36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 min (200 RPM), Floc1 2 min (110 RPM), Floc2 2 min (60 RPM)</a:t>
            </a:r>
          </a:p>
        </p:txBody>
      </p:sp>
    </p:spTree>
    <p:extLst>
      <p:ext uri="{BB962C8B-B14F-4D97-AF65-F5344CB8AC3E}">
        <p14:creationId xmlns:p14="http://schemas.microsoft.com/office/powerpoint/2010/main" val="1844191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246" y="65989"/>
            <a:ext cx="10948458" cy="69758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Testing – Procedures for </a:t>
            </a:r>
            <a:r>
              <a:rPr lang="en-US" sz="4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Actiflo</a:t>
            </a:r>
            <a:r>
              <a:rPr lang="en-US" sz="4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1-Liter Jars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42" y="829560"/>
            <a:ext cx="11972040" cy="580691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Start flash mix and hold for 2 minutes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ballast sand 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polymer during flash mixing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paddled speed to 110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 paddle speed to 60 RPM for 2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Raise paddles out of water and settled for 1 minute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Filtered through 1.2 um </a:t>
            </a:r>
            <a:r>
              <a:rPr lang="en-US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membrane into cuvette (drip rate, 15 mL/90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 or 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86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/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765F4110-C0FC-4D61-ACD2-A7C950EAE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15E8F-2717-4BFD-8059-2F8E0DF8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b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Water: Clear Lake</a:t>
            </a:r>
            <a:b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kern="1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Treatment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C94CBDB-A76C-499E-95AB-C0A049E315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Image of pier leading to Clear Lake intake.">
            <a:extLst>
              <a:ext uri="{FF2B5EF4-FFF2-40B4-BE49-F238E27FC236}">
                <a16:creationId xmlns:a16="http://schemas.microsoft.com/office/drawing/2014/main" id="{6A5A1A9A-5314-45FC-9AFF-3C5BFE2688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317635" y="321733"/>
            <a:ext cx="4160452" cy="6214534"/>
          </a:xfrm>
          <a:prstGeom prst="rect">
            <a:avLst/>
          </a:prstGeom>
        </p:spPr>
      </p:pic>
      <p:pic>
        <p:nvPicPr>
          <p:cNvPr id="9" name="Picture 8" descr="Image of Clear Lake and source water intake.">
            <a:extLst>
              <a:ext uri="{FF2B5EF4-FFF2-40B4-BE49-F238E27FC236}">
                <a16:creationId xmlns:a16="http://schemas.microsoft.com/office/drawing/2014/main" id="{34273582-1764-481D-A981-F47F1496409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80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37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3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7B36D2-588A-44E9-9468-A093D4AEB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Conventional Treatment Plant</a:t>
            </a:r>
          </a:p>
        </p:txBody>
      </p:sp>
      <p:pic>
        <p:nvPicPr>
          <p:cNvPr id="17" name="Content Placeholder 6" descr="Image of Clear Lake and Treatment Plant.">
            <a:extLst>
              <a:ext uri="{FF2B5EF4-FFF2-40B4-BE49-F238E27FC236}">
                <a16:creationId xmlns:a16="http://schemas.microsoft.com/office/drawing/2014/main" id="{B3A3CA9A-852F-4070-B4C1-B5A9181AB88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0040" y="719088"/>
            <a:ext cx="5455917" cy="3174924"/>
          </a:xfrm>
          <a:prstGeom prst="rect">
            <a:avLst/>
          </a:prstGeom>
        </p:spPr>
      </p:pic>
      <p:pic>
        <p:nvPicPr>
          <p:cNvPr id="48" name="Content Placeholder 12" descr="Image of upflow clarifiers.">
            <a:extLst>
              <a:ext uri="{FF2B5EF4-FFF2-40B4-BE49-F238E27FC236}">
                <a16:creationId xmlns:a16="http://schemas.microsoft.com/office/drawing/2014/main" id="{29AF0F28-F968-4E15-9A95-9C62FE47C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8910" y="307731"/>
            <a:ext cx="5330182" cy="3997637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428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ED8B5-6EDE-46CC-9EEA-49139CAB9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20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Clearlake Oaks CWD</a:t>
            </a: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Water Characteristics</a:t>
            </a:r>
            <a:b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7, 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0F48-7E80-491C-BA7F-1096A7ABF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018252"/>
            <a:ext cx="7477125" cy="413861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8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(at Pier) – no ozone was applied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pH: 8.76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13.4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75.8%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0.120/cm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0.45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81.6%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UVA: 0.087/cm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7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493113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480060" y="1567943"/>
            <a:ext cx="3425957" cy="37216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567943"/>
            <a:ext cx="7161017" cy="4924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(commonly at 254 nm due to its germicidal effect) that passes through a water sample compared to the amount of light that passes through a pure water sample. The measurement is expressed as a percentage, % UVT.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9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9800 (NTU Technologies)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Aluminum Chlorohydrate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50% Water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23.62%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12.5% Al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250 mg/L as Product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mg/L as 9800 = Reduction 1.18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9890 (NTU Technologies)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35-45% Aluminum Chlorohydrate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20% polyamine (50% water, 50% active polyamines)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35-45% Water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~18.9%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~10.5% 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lvl="0" indent="0">
              <a:spcBef>
                <a:spcPts val="60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50 mg/L as Product;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Product dose 10 mg/L = 1 mg/L polyamines active</a:t>
            </a:r>
          </a:p>
        </p:txBody>
      </p:sp>
    </p:spTree>
    <p:extLst>
      <p:ext uri="{BB962C8B-B14F-4D97-AF65-F5344CB8AC3E}">
        <p14:creationId xmlns:p14="http://schemas.microsoft.com/office/powerpoint/2010/main" val="169302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 Acid Alum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36.48% Alum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3.25% Al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6.2% Al</a:t>
            </a:r>
            <a:r>
              <a:rPr lang="en-US" sz="2400" baseline="-25000" dirty="0"/>
              <a:t>2</a:t>
            </a:r>
            <a:r>
              <a:rPr lang="en-US" sz="2400" dirty="0"/>
              <a:t>O</a:t>
            </a:r>
            <a:r>
              <a:rPr lang="en-US" sz="2400" baseline="-25000" dirty="0"/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7% H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1.30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450 mg/L as Product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Chemtrade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 mg/L as Alum = Reduction 6.99 mg/L as CaCO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with H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B601CA-7EED-4CA4-8E14-28086BBF4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9" y="1825625"/>
            <a:ext cx="5656729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NTU Technologies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CD313P Acrylamide Polymer (dry)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(NTU Technologies)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Cationic dry polymer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 mg/L as Product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Veolia Water Solutions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HYDREX 3523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Acrylamide Polymer (dry)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Anionic polymer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 mg/L as Product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600"/>
              </a:spcBef>
              <a:buNone/>
            </a:pPr>
            <a:endParaRPr lang="en-US" sz="24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77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  Ferric Chloride is reported as FeCl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5273766"/>
              </p:ext>
            </p:extLst>
          </p:nvPr>
        </p:nvGraphicFramePr>
        <p:xfrm>
          <a:off x="131975" y="1444283"/>
          <a:ext cx="11166645" cy="2834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7888">
                  <a:extLst>
                    <a:ext uri="{9D8B030D-6E8A-4147-A177-3AD203B41FA5}">
                      <a16:colId xmlns:a16="http://schemas.microsoft.com/office/drawing/2014/main" val="3769542698"/>
                    </a:ext>
                  </a:extLst>
                </a:gridCol>
                <a:gridCol w="1411102">
                  <a:extLst>
                    <a:ext uri="{9D8B030D-6E8A-4147-A177-3AD203B41FA5}">
                      <a16:colId xmlns:a16="http://schemas.microsoft.com/office/drawing/2014/main" val="723571575"/>
                    </a:ext>
                  </a:extLst>
                </a:gridCol>
                <a:gridCol w="1442459">
                  <a:extLst>
                    <a:ext uri="{9D8B030D-6E8A-4147-A177-3AD203B41FA5}">
                      <a16:colId xmlns:a16="http://schemas.microsoft.com/office/drawing/2014/main" val="292442534"/>
                    </a:ext>
                  </a:extLst>
                </a:gridCol>
                <a:gridCol w="11602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334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738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13936">
                  <a:extLst>
                    <a:ext uri="{9D8B030D-6E8A-4147-A177-3AD203B41FA5}">
                      <a16:colId xmlns:a16="http://schemas.microsoft.com/office/drawing/2014/main" val="299050871"/>
                    </a:ext>
                  </a:extLst>
                </a:gridCol>
                <a:gridCol w="1133839">
                  <a:extLst>
                    <a:ext uri="{9D8B030D-6E8A-4147-A177-3AD203B41FA5}">
                      <a16:colId xmlns:a16="http://schemas.microsoft.com/office/drawing/2014/main" val="22604056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 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Ballast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@ Floc1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AD313P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mg/L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@ Floc2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½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0.063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2.49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½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1.90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½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</a:t>
                      </a:r>
                    </a:p>
                  </a:txBody>
                  <a:tcPr marL="5582" marR="5582" marT="5582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1.58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½ tsp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86.4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1.31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23AFC211-3A93-4D35-ABDF-9B8CB1DE2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4" y="119063"/>
            <a:ext cx="11558311" cy="132556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Clear Lake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: Jar Test 1-4 Results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Flash 20 sec (200 RPM), Floc1 2 min (110 RPM), Floc2 3 min (60 RPM)</a:t>
            </a:r>
          </a:p>
        </p:txBody>
      </p:sp>
    </p:spTree>
    <p:extLst>
      <p:ext uri="{BB962C8B-B14F-4D97-AF65-F5344CB8AC3E}">
        <p14:creationId xmlns:p14="http://schemas.microsoft.com/office/powerpoint/2010/main" val="2031372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1891</Words>
  <Application>Microsoft Office PowerPoint</Application>
  <PresentationFormat>Widescreen</PresentationFormat>
  <Paragraphs>627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Clearlake Oaks CWD CA1710001 Lake County Jar Test</vt:lpstr>
      <vt:lpstr>Clearlake Oaks CWD Source Water: Clear Lake Conventional Treatment</vt:lpstr>
      <vt:lpstr>Conventional Treatment Plant</vt:lpstr>
      <vt:lpstr>Clearlake Oaks CWD.: Source Water Characteristics September 7, 2022</vt:lpstr>
      <vt:lpstr>UVT/UVA, pathlength 10 mm</vt:lpstr>
      <vt:lpstr>Applied Coagulants for Jar Testing (1)</vt:lpstr>
      <vt:lpstr>Applied Coagulants for Jar Testing (2)</vt:lpstr>
      <vt:lpstr>Coagulant Information</vt:lpstr>
      <vt:lpstr>Source: Clear Lake : Jar Test 1-4 Results Flash 20 sec (200 RPM), Floc1 2 min (110 RPM), Floc2 3 min (60 RPM)</vt:lpstr>
      <vt:lpstr>Source: Clear Lake : Jar Test 5-8 Results Flash 2 min (200 RPM), Floc1 2 min (110 RPM), Floc2 3 min (60 RPM)</vt:lpstr>
      <vt:lpstr>Source: Clear Lake : Jar Test 9-16 Results Flash 2 min (200 RPM), Floc1 2 min (110 RPM), Floc2 2 min (60 RPM)</vt:lpstr>
      <vt:lpstr>Source: Clear Lake : Jar Test 17-20 Results Flash 2 min (200 RPM), Floc1 2 min (110 RPM), Floc2 2 min (60 RPM)</vt:lpstr>
      <vt:lpstr>Source: Clear Lake : Jar Test 21-25 Results Flash 2 min (200 RPM), Floc1 2 min (110 RPM), Floc2 2 min (60 RPM)</vt:lpstr>
      <vt:lpstr>Source: Clear Lake : Jar Test 26-28 Results Flash 2 min (200 RPM), Floc1 2 min (110 RPM), Floc2 2 min (60 RPM)</vt:lpstr>
      <vt:lpstr>Source: Clear Lake : Jar Test 29-36 Results Flash 2 min (200 RPM), Floc1 2 min (110 RPM), Floc2 2 min (60 RPM)</vt:lpstr>
      <vt:lpstr>Jar Testing – Procedures for Actiflo, 1-Liter Jars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Clearlake Oaks CWD CA1710001 Lake County Jar Test</dc:title>
  <dc:creator>Schott, Guy@Waterboards</dc:creator>
  <cp:lastModifiedBy>Guy Schott</cp:lastModifiedBy>
  <cp:revision>41</cp:revision>
  <dcterms:created xsi:type="dcterms:W3CDTF">2021-08-09T21:39:55Z</dcterms:created>
  <dcterms:modified xsi:type="dcterms:W3CDTF">2022-10-13T18:25:11Z</dcterms:modified>
</cp:coreProperties>
</file>