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737" r:id="rId2"/>
    <p:sldId id="638" r:id="rId3"/>
    <p:sldId id="732" r:id="rId4"/>
    <p:sldId id="1188" r:id="rId5"/>
    <p:sldId id="1153" r:id="rId6"/>
    <p:sldId id="1322" r:id="rId7"/>
    <p:sldId id="293" r:id="rId8"/>
    <p:sldId id="1127" r:id="rId9"/>
    <p:sldId id="874" r:id="rId10"/>
    <p:sldId id="1216" r:id="rId11"/>
    <p:sldId id="1104" r:id="rId12"/>
    <p:sldId id="1180" r:id="rId13"/>
    <p:sldId id="1217" r:id="rId14"/>
    <p:sldId id="1181" r:id="rId15"/>
    <p:sldId id="1160" r:id="rId16"/>
    <p:sldId id="1182" r:id="rId17"/>
    <p:sldId id="1183" r:id="rId18"/>
    <p:sldId id="1184" r:id="rId19"/>
    <p:sldId id="1161" r:id="rId20"/>
    <p:sldId id="1187" r:id="rId21"/>
    <p:sldId id="1185" r:id="rId22"/>
    <p:sldId id="1186" r:id="rId23"/>
    <p:sldId id="1162" r:id="rId24"/>
    <p:sldId id="1193" r:id="rId25"/>
    <p:sldId id="1194" r:id="rId26"/>
    <p:sldId id="1195" r:id="rId27"/>
    <p:sldId id="1168" r:id="rId28"/>
    <p:sldId id="1169" r:id="rId29"/>
    <p:sldId id="1129" r:id="rId30"/>
    <p:sldId id="1148" r:id="rId31"/>
    <p:sldId id="1170" r:id="rId32"/>
    <p:sldId id="1171" r:id="rId3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1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20, 2021</a:t>
            </a:r>
          </a:p>
        </p:txBody>
      </p:sp>
      <p:pic>
        <p:nvPicPr>
          <p:cNvPr id="8" name="Picture 7" descr="Image of jar testing.">
            <a:extLst>
              <a:ext uri="{FF2B5EF4-FFF2-40B4-BE49-F238E27FC236}">
                <a16:creationId xmlns:a16="http://schemas.microsoft.com/office/drawing/2014/main" id="{BD3775EE-3738-42BE-BAF1-762F75040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Clear Lake, Post Ozone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5563"/>
              </p:ext>
            </p:extLst>
          </p:nvPr>
        </p:nvGraphicFramePr>
        <p:xfrm>
          <a:off x="110836" y="1432628"/>
          <a:ext cx="1183351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4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14747">
                  <a:extLst>
                    <a:ext uri="{9D8B030D-6E8A-4147-A177-3AD203B41FA5}">
                      <a16:colId xmlns:a16="http://schemas.microsoft.com/office/drawing/2014/main" val="874593257"/>
                    </a:ext>
                  </a:extLst>
                </a:gridCol>
                <a:gridCol w="1414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4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203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920379">
                  <a:extLst>
                    <a:ext uri="{9D8B030D-6E8A-4147-A177-3AD203B41FA5}">
                      <a16:colId xmlns:a16="http://schemas.microsoft.com/office/drawing/2014/main" val="257617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0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F627C-C3D6-41DB-8BD9-C021CBBF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8" name="Picture 7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2F03930-4439-45C2-AFC9-D5F574FAA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3A0DA-2FCE-413C-921E-B481F77B7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4400" y="38079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31080-9111-4D8B-A381-5172F7F04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2400" y="38079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55530-FEC2-4028-8923-A6024C62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7525" y="38079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6B99A-CFAA-4A85-9778-21AC5064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8559" y="37843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</p:spTree>
    <p:extLst>
      <p:ext uri="{BB962C8B-B14F-4D97-AF65-F5344CB8AC3E}">
        <p14:creationId xmlns:p14="http://schemas.microsoft.com/office/powerpoint/2010/main" val="191604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34106-DAE5-4D2A-9482-24CABD70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5186423"/>
            <a:ext cx="11534775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A8F710D-483D-46CA-A6C1-69EC8B352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86C24-5435-41CC-9A4A-7A8D09D3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12" name="Picture 11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7437321-A1AF-4376-B318-05A8CE0CA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9BE055-3573-4407-9509-FAF00C043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850" y="11409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49A77-9077-469C-989F-2C0EE581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0450" y="11409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10066-C9BB-46F6-9D56-ABC4DEB22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3675" y="11409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79BC7-A2F9-4D8A-94CE-DAAB3BD68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69934" y="11173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</p:spTree>
    <p:extLst>
      <p:ext uri="{BB962C8B-B14F-4D97-AF65-F5344CB8AC3E}">
        <p14:creationId xmlns:p14="http://schemas.microsoft.com/office/powerpoint/2010/main" val="297250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7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1AEBB-CE72-4FAF-9BAF-2FBADEA2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F99716F-AC1C-4EF0-A534-B6CF4141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91C96-24F1-44E4-BF4A-61B399553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850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4377E-B3AD-4DF8-AAEE-E8DD54E23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0450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A3DA9-19AE-42A5-9062-7F5FB571C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7975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7C80D-B510-4CB3-ACDF-AC290C10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5209" y="20698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266514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34106-DAE5-4D2A-9482-24CABD70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5186423"/>
            <a:ext cx="115062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78BAC8A-1177-4973-991A-B5DBB2A2E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E00D7-0616-4534-901D-8AFDFBDE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8" name="Picture 7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AA2A7AE-F968-4B3E-B7BD-1137F00594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F98E9-7853-4226-AF93-E5FCC196F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14500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42274-ED56-445B-9F9F-5862A111E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29125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C6503-F033-4AD4-A3A0-EA2D7F6BD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8525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7DC65-2F60-474C-B94E-18BD3A3DF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55759" y="20698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103448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9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of pier leading to Clear Lake intake.">
            <a:extLst>
              <a:ext uri="{FF2B5EF4-FFF2-40B4-BE49-F238E27FC236}">
                <a16:creationId xmlns:a16="http://schemas.microsoft.com/office/drawing/2014/main" id="{6A5A1A9A-5314-45FC-9AFF-3C5BFE268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Image of Clear Lake and source water intake.">
            <a:extLst>
              <a:ext uri="{FF2B5EF4-FFF2-40B4-BE49-F238E27FC236}">
                <a16:creationId xmlns:a16="http://schemas.microsoft.com/office/drawing/2014/main" id="{34273582-1764-481D-A981-F47F1496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C56F6-BABD-4E80-8D78-59A5F1D1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8" name="Picture 7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C408EDE-0EA6-4882-9CF2-90DAF03B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AB8011-E162-4AF9-88C4-964F2E15C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600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4EBE-9143-4543-9BE8-23B777A8C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4300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F6F736-299B-47D5-92D5-44E57FEF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9900" y="20934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C38E6-6E72-436F-9D7A-369F4C804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6659" y="20698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151607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BEEC7-26F0-4F33-BDC2-E28ED9A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86423"/>
            <a:ext cx="115062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63EB8C3-51B8-4889-B057-97291A8B2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C661-A56B-4E35-A745-187D1F9E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08C316C-0DF5-48C4-A120-B30F03A7B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B6A4E4-F25E-4E4E-ADB2-07E9EED3B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600" y="855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8CD23-D6DD-4346-8FA7-FA8F2BFBC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4300" y="855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D6215-8C3B-45E8-A5B5-0D8646BBC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0875" y="855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162F9-60BB-4478-9BAC-AA862CAD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0009" y="8315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330453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5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8EF1-CE9A-4EA1-8A90-B2253238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48EAB99-648C-4E2B-AFA8-427D2358A2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A51D59-352A-43E1-9D8E-E4B07D035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450" y="29507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1E2F7-A2C7-4771-950F-404A5B5C4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2170" y="29506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72CDF-6140-4B3E-A31A-9F6496338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7915" y="2950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E8975B-5754-44A5-B053-9F720F3EC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2920" y="2950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38736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D6B72-C9B9-4782-A7C4-12A12F57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186423"/>
            <a:ext cx="1164907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B35ACE5-5E67-44F9-9C4C-977F6028A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5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C88CA-C9C2-4350-84C8-5FBE6B39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021ECDD-21E5-4C35-A2EE-607B63AFA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C9CDBA-E9CD-439D-82F9-4B8EAFB01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300" y="3789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2CC1D-AF2F-44FF-A0F4-856D41DF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5020" y="3789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04F9C-DFBB-4CF3-AC60-D9ABE03DA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0765" y="378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34110-BC83-48D0-A674-4146A2E7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5770" y="3789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1241636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 Plant</a:t>
            </a:r>
          </a:p>
        </p:txBody>
      </p:sp>
      <p:pic>
        <p:nvPicPr>
          <p:cNvPr id="17" name="Content Placeholder 6" descr="Image of Clear Lake and Treatment Plant.">
            <a:extLst>
              <a:ext uri="{FF2B5EF4-FFF2-40B4-BE49-F238E27FC236}">
                <a16:creationId xmlns:a16="http://schemas.microsoft.com/office/drawing/2014/main" id="{B3A3CA9A-852F-4070-B4C1-B5A9181AB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719088"/>
            <a:ext cx="5455917" cy="3174924"/>
          </a:xfrm>
          <a:prstGeom prst="rect">
            <a:avLst/>
          </a:prstGeom>
        </p:spPr>
      </p:pic>
      <p:pic>
        <p:nvPicPr>
          <p:cNvPr id="48" name="Content Placeholder 12" descr="Image of upflow clarifiers.">
            <a:extLst>
              <a:ext uri="{FF2B5EF4-FFF2-40B4-BE49-F238E27FC236}">
                <a16:creationId xmlns:a16="http://schemas.microsoft.com/office/drawing/2014/main" id="{29AF0F28-F968-4E15-9A95-9C62FE47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20, 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8349"/>
            <a:ext cx="5181600" cy="413861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10.5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74.0%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0.130/cm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84.0%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0.074/cm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9311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 Sulfate is reported as Alum.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Clear Lake, Post Ozone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275505"/>
              </p:ext>
            </p:extLst>
          </p:nvPr>
        </p:nvGraphicFramePr>
        <p:xfrm>
          <a:off x="110836" y="1432628"/>
          <a:ext cx="1183351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47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14747">
                  <a:extLst>
                    <a:ext uri="{9D8B030D-6E8A-4147-A177-3AD203B41FA5}">
                      <a16:colId xmlns:a16="http://schemas.microsoft.com/office/drawing/2014/main" val="874593257"/>
                    </a:ext>
                  </a:extLst>
                </a:gridCol>
                <a:gridCol w="1414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4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2037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920379">
                  <a:extLst>
                    <a:ext uri="{9D8B030D-6E8A-4147-A177-3AD203B41FA5}">
                      <a16:colId xmlns:a16="http://schemas.microsoft.com/office/drawing/2014/main" val="257617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2475</Words>
  <Application>Microsoft Office PowerPoint</Application>
  <PresentationFormat>Widescreen</PresentationFormat>
  <Paragraphs>515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Clearlake Oaks CWD CA1710001 Lake County Jar Test</vt:lpstr>
      <vt:lpstr>Clearlake Oaks CWD Source Water: Clear Lake Conventional Treatment</vt:lpstr>
      <vt:lpstr>Conventional Treatment Plant</vt:lpstr>
      <vt:lpstr>Clearlake Oaks CWD.: Source Water Characteristics July 20, 2021</vt:lpstr>
      <vt:lpstr>UVT/UVA, pathlength 10 mm</vt:lpstr>
      <vt:lpstr>Applied Coagulants for Jar Testing (1)</vt:lpstr>
      <vt:lpstr>Polyamine C59H108N14O10 MW: 1,173.6 g/mol</vt:lpstr>
      <vt:lpstr>Coagulant Information</vt:lpstr>
      <vt:lpstr>Source: Clear Lake, Post Ozone; Jar Test 1 - 8 Results Flash Mix 200 RPM (30 sec); Floc Mix 30 RPM (5 min)</vt:lpstr>
      <vt:lpstr>Source: Clear Lake, Post Ozone; Jar Test 9 - 16 Results Flash Mix 200 RPM (30 sec); Floc Mix 30 RPM (5 min)</vt:lpstr>
      <vt:lpstr>Jars 1-4 Test Flash Mix 30 Sec (200 RPM) Floc Mix 5 min (30 RPM) Post Ozone  Applied Coagulants  9800/9890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Post Ozone  Applied Coagulants  9800/9890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30 Sec (200 RPM) Floc Mix 5 min (30 RPM) Post Ozone  Applied Coagulants  9800/9890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30 Sec (200 RPM) Floc Mix 5 min (30 RPM) Post Ozone  Applied Coagulant  9800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CWD CA1710001 Lake County Jar Test</dc:title>
  <dc:creator>Schott, Guy@Waterboards</dc:creator>
  <cp:lastModifiedBy>Schott, Guy@Waterboards</cp:lastModifiedBy>
  <cp:revision>7</cp:revision>
  <dcterms:created xsi:type="dcterms:W3CDTF">2021-08-09T21:39:55Z</dcterms:created>
  <dcterms:modified xsi:type="dcterms:W3CDTF">2021-08-10T15:06:46Z</dcterms:modified>
</cp:coreProperties>
</file>