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638" r:id="rId3"/>
    <p:sldId id="1161" r:id="rId4"/>
    <p:sldId id="1153" r:id="rId5"/>
    <p:sldId id="1126" r:id="rId6"/>
    <p:sldId id="1130" r:id="rId7"/>
    <p:sldId id="1127" r:id="rId8"/>
    <p:sldId id="1162" r:id="rId9"/>
    <p:sldId id="1163" r:id="rId10"/>
    <p:sldId id="1164" r:id="rId11"/>
    <p:sldId id="1171" r:id="rId12"/>
    <p:sldId id="953" r:id="rId13"/>
    <p:sldId id="625" r:id="rId14"/>
    <p:sldId id="627" r:id="rId15"/>
    <p:sldId id="626" r:id="rId16"/>
    <p:sldId id="1166" r:id="rId17"/>
    <p:sldId id="628" r:id="rId18"/>
    <p:sldId id="629" r:id="rId19"/>
    <p:sldId id="630" r:id="rId20"/>
    <p:sldId id="1167" r:id="rId21"/>
    <p:sldId id="634" r:id="rId22"/>
    <p:sldId id="635" r:id="rId23"/>
    <p:sldId id="636" r:id="rId24"/>
    <p:sldId id="637" r:id="rId25"/>
    <p:sldId id="1168" r:id="rId26"/>
    <p:sldId id="641" r:id="rId27"/>
    <p:sldId id="642" r:id="rId28"/>
    <p:sldId id="643" r:id="rId29"/>
    <p:sldId id="644" r:id="rId30"/>
    <p:sldId id="1165" r:id="rId31"/>
    <p:sldId id="1169" r:id="rId32"/>
    <p:sldId id="647" r:id="rId33"/>
    <p:sldId id="649" r:id="rId34"/>
    <p:sldId id="650" r:id="rId35"/>
    <p:sldId id="1170" r:id="rId36"/>
    <p:sldId id="652" r:id="rId37"/>
    <p:sldId id="653" r:id="rId38"/>
    <p:sldId id="654" r:id="rId39"/>
    <p:sldId id="1154" r:id="rId40"/>
    <p:sldId id="1155" r:id="rId41"/>
    <p:sldId id="1129" r:id="rId42"/>
    <p:sldId id="1148" r:id="rId43"/>
    <p:sldId id="1156" r:id="rId44"/>
    <p:sldId id="1157" r:id="rId45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7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  <a:t>Highlands Mutual Water Company</a:t>
            </a:r>
            <a:b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  <a:t>CA1710003</a:t>
            </a:r>
            <a:b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7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January 18, 2019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n image of Four 1-liter jars during flocculation process.">
            <a:extLst>
              <a:ext uri="{FF2B5EF4-FFF2-40B4-BE49-F238E27FC236}">
                <a16:creationId xmlns:a16="http://schemas.microsoft.com/office/drawing/2014/main" id="{A9309764-CA7B-4FCF-8ED7-2E6A546572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27" r="16993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103695"/>
            <a:ext cx="10967301" cy="11569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Highlands MWC, Jar Test 13-16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(Before 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Contactor)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254254"/>
              </p:ext>
            </p:extLst>
          </p:nvPr>
        </p:nvGraphicFramePr>
        <p:xfrm>
          <a:off x="275208" y="1417252"/>
          <a:ext cx="11809953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9130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621410">
                  <a:extLst>
                    <a:ext uri="{9D8B030D-6E8A-4147-A177-3AD203B41FA5}">
                      <a16:colId xmlns:a16="http://schemas.microsoft.com/office/drawing/2014/main" val="3519416333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848726671"/>
                    </a:ext>
                  </a:extLst>
                </a:gridCol>
                <a:gridCol w="1310326">
                  <a:extLst>
                    <a:ext uri="{9D8B030D-6E8A-4147-A177-3AD203B41FA5}">
                      <a16:colId xmlns:a16="http://schemas.microsoft.com/office/drawing/2014/main" val="2391940800"/>
                    </a:ext>
                  </a:extLst>
                </a:gridCol>
                <a:gridCol w="1008668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225485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1638371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312217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7683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91080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738806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597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103695"/>
            <a:ext cx="10967301" cy="11569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Highlands MWC, Jar Test 18-25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(Before 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Contactor)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416486"/>
              </p:ext>
            </p:extLst>
          </p:nvPr>
        </p:nvGraphicFramePr>
        <p:xfrm>
          <a:off x="275208" y="1417252"/>
          <a:ext cx="1180995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289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518906">
                  <a:extLst>
                    <a:ext uri="{9D8B030D-6E8A-4147-A177-3AD203B41FA5}">
                      <a16:colId xmlns:a16="http://schemas.microsoft.com/office/drawing/2014/main" val="3519416333"/>
                    </a:ext>
                  </a:extLst>
                </a:gridCol>
                <a:gridCol w="1533456">
                  <a:extLst>
                    <a:ext uri="{9D8B030D-6E8A-4147-A177-3AD203B41FA5}">
                      <a16:colId xmlns:a16="http://schemas.microsoft.com/office/drawing/2014/main" val="848726671"/>
                    </a:ext>
                  </a:extLst>
                </a:gridCol>
                <a:gridCol w="1321675">
                  <a:extLst>
                    <a:ext uri="{9D8B030D-6E8A-4147-A177-3AD203B41FA5}">
                      <a16:colId xmlns:a16="http://schemas.microsoft.com/office/drawing/2014/main" val="2391940800"/>
                    </a:ext>
                  </a:extLst>
                </a:gridCol>
                <a:gridCol w="1055802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263192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1638371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312217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7683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91080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0374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5948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10660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4130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96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 Ozone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3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E16B7796-C1F8-42F4-9C4C-D79BDC9520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D2DD5-01E7-43B2-8A77-7BCA8A38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D32D9EB-2AB6-45BC-AD43-892F94F9039A}"/>
              </a:ext>
            </a:extLst>
          </p:cNvPr>
          <p:cNvSpPr txBox="1"/>
          <p:nvPr/>
        </p:nvSpPr>
        <p:spPr>
          <a:xfrm>
            <a:off x="693920" y="477999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1F3CF4-9A04-44B3-BD2A-B9D2073DF310}"/>
              </a:ext>
            </a:extLst>
          </p:cNvPr>
          <p:cNvSpPr txBox="1"/>
          <p:nvPr/>
        </p:nvSpPr>
        <p:spPr>
          <a:xfrm>
            <a:off x="3796399" y="490090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8DEE61-74AE-4E58-817A-7E41D0BE525F}"/>
              </a:ext>
            </a:extLst>
          </p:cNvPr>
          <p:cNvSpPr txBox="1"/>
          <p:nvPr/>
        </p:nvSpPr>
        <p:spPr>
          <a:xfrm>
            <a:off x="6853481" y="47799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770624-9EAB-45F6-97C9-BF862678DCBA}"/>
              </a:ext>
            </a:extLst>
          </p:cNvPr>
          <p:cNvSpPr txBox="1"/>
          <p:nvPr/>
        </p:nvSpPr>
        <p:spPr>
          <a:xfrm>
            <a:off x="9910563" y="44686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7.0 NTU</a:t>
            </a:r>
          </a:p>
        </p:txBody>
      </p:sp>
    </p:spTree>
    <p:extLst>
      <p:ext uri="{BB962C8B-B14F-4D97-AF65-F5344CB8AC3E}">
        <p14:creationId xmlns:p14="http://schemas.microsoft.com/office/powerpoint/2010/main" val="267499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10F84C9D-7D09-4CE5-B2AD-0A10E80967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1B28F-9D31-45BB-9DDA-736389CE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425950"/>
            <a:ext cx="1163267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62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4107327E-8D54-4464-B1FF-5768B66971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A3D88-CC09-48C9-860B-D8720539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B580B5-33A1-4BF8-A448-E858653A9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8844" y="61943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0BB642-7AD7-457C-9CFF-F78DB47A8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29458" y="61943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CCCAD1-43E7-45DC-B8BC-9CA705FBE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14675" y="61943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883C43-986A-4D6F-AE92-709FFD3CB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45148" y="61943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7.0 NTU</a:t>
            </a:r>
          </a:p>
        </p:txBody>
      </p:sp>
    </p:spTree>
    <p:extLst>
      <p:ext uri="{BB962C8B-B14F-4D97-AF65-F5344CB8AC3E}">
        <p14:creationId xmlns:p14="http://schemas.microsoft.com/office/powerpoint/2010/main" val="1380609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 Ozone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8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0C25D6F0-D097-4EFB-AB80-62AB382B5E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94AF8-C91F-42E4-8D34-01D1D83C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F8066BE-64EF-4CF9-AA08-785C2321D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8796" y="318490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A551CE-8ACA-44EC-84F8-EB08620B5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5750" y="318490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C16D16-A3C9-4D52-B6A7-910F96C2E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22704" y="318489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</p:spTree>
    <p:extLst>
      <p:ext uri="{BB962C8B-B14F-4D97-AF65-F5344CB8AC3E}">
        <p14:creationId xmlns:p14="http://schemas.microsoft.com/office/powerpoint/2010/main" val="707859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DA08D499-7D70-498B-A136-ADC0BCC53B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6D3C2-EDC0-4DA8-A07C-7DE068B5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448166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866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8946EFB6-B8AD-4B0D-BCF6-321301B162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EB6A8-E457-4C07-9A2A-7E6D0AA4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5392252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350D65-3D79-4638-9F68-9B997B042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55493" y="75177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983238-7043-4AAD-A0F5-59696BF6B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8988" y="75177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A02E3A-03DC-48C9-A61E-A5DF27C53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1663" y="75177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3.2 NTU</a:t>
            </a:r>
          </a:p>
        </p:txBody>
      </p:sp>
    </p:spTree>
    <p:extLst>
      <p:ext uri="{BB962C8B-B14F-4D97-AF65-F5344CB8AC3E}">
        <p14:creationId xmlns:p14="http://schemas.microsoft.com/office/powerpoint/2010/main" val="10938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Highlands Mutual Water Company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mage of pier leading to source intake - Clear Lake.">
            <a:extLst>
              <a:ext uri="{FF2B5EF4-FFF2-40B4-BE49-F238E27FC236}">
                <a16:creationId xmlns:a16="http://schemas.microsoft.com/office/drawing/2014/main" id="{D4360D69-C1DD-4EE6-9AC7-F1E84DECB3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4" name="Picture 3" descr="Schematic of treatment processes.">
            <a:extLst>
              <a:ext uri="{FF2B5EF4-FFF2-40B4-BE49-F238E27FC236}">
                <a16:creationId xmlns:a16="http://schemas.microsoft.com/office/drawing/2014/main" id="{5A1F65B2-E6FF-4FEF-99D7-7B06FE622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64" y="321733"/>
            <a:ext cx="7531262" cy="2209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 Ozone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65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D9569FFD-9D66-408F-9889-197869B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5D331-3C50-46D5-8075-A801C62A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1B8B0F-BB97-45C5-9CD8-FF53C1FE2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5620" y="242093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CB8818-1037-4078-BCAF-CABE08093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6171" y="26765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037AC7-5BB3-48F7-BA50-C96EEFFA9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4990" y="267658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C078E0-B372-4D2E-90E8-B61A04BB6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97200" y="242094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8.3 NTU</a:t>
            </a:r>
          </a:p>
        </p:txBody>
      </p:sp>
    </p:spTree>
    <p:extLst>
      <p:ext uri="{BB962C8B-B14F-4D97-AF65-F5344CB8AC3E}">
        <p14:creationId xmlns:p14="http://schemas.microsoft.com/office/powerpoint/2010/main" val="323981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5C500150-86D5-4D8E-9849-04F60F8BB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D70776-BB35-4B38-84B7-CE354293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" y="425950"/>
            <a:ext cx="1151955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539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89B6295A-E9BF-44A9-8587-C0E0CA187A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22AF3-3A9F-4DB7-839E-C1083E91E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9-4: After 12-minutes of settling, settled water turbidity is taken. 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7E019A-8EF7-4ECF-BCF8-A6859D679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2015" y="228261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95C80-DB41-43A6-A0B0-5F7512E1B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9176" y="228260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FDC7A4-BC33-44F3-AEA6-41DC5B077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0536" y="228260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4DC9D9-0036-4672-BAD7-5BE8C1497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9017" y="228260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8.3 NTU</a:t>
            </a:r>
          </a:p>
        </p:txBody>
      </p:sp>
    </p:spTree>
    <p:extLst>
      <p:ext uri="{BB962C8B-B14F-4D97-AF65-F5344CB8AC3E}">
        <p14:creationId xmlns:p14="http://schemas.microsoft.com/office/powerpoint/2010/main" val="246924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3-minutes of settling.">
            <a:extLst>
              <a:ext uri="{FF2B5EF4-FFF2-40B4-BE49-F238E27FC236}">
                <a16:creationId xmlns:a16="http://schemas.microsoft.com/office/drawing/2014/main" id="{7F2E93B1-4E9F-4784-A467-73BC458F9E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203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FA89A-3325-477A-820A-E67508BE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27" y="412512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53-minutes of settling.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400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14-17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Pre-Ozone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w/KMnO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57682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two jars before injection of KMnO4.">
            <a:extLst>
              <a:ext uri="{FF2B5EF4-FFF2-40B4-BE49-F238E27FC236}">
                <a16:creationId xmlns:a16="http://schemas.microsoft.com/office/drawing/2014/main" id="{5A538F7D-02E9-4D15-BB95-EC902EB4A1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9D175-7214-4400-8DC6-AB2BE86EF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59214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15 &amp; 15, Before KMnO</a:t>
            </a:r>
            <a:r>
              <a:rPr lang="en-US" sz="24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injection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200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two jars after injection of KMnO4.">
            <a:extLst>
              <a:ext uri="{FF2B5EF4-FFF2-40B4-BE49-F238E27FC236}">
                <a16:creationId xmlns:a16="http://schemas.microsoft.com/office/drawing/2014/main" id="{59D12AE3-1EA4-40E8-A337-573F11D3D2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466B6-6ED7-4E02-B967-C5F02F87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15 &amp; 15, After MnO</a:t>
            </a:r>
            <a:r>
              <a:rPr lang="en-US" sz="2400" baseline="-25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injection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661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ADA2670E-D2E1-47D7-9093-FBAAF5DC0D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4FD45-447E-4AFC-AC03-9CF23CAC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5" y="5317240"/>
            <a:ext cx="11598876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14-17: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Jars 14 &amp; 15 had 38 min of mixing w/KMNO4 before Coagulant Addition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C34E029-C3A9-44DC-B109-2F7AA4C4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39" y="204821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66DC9E-BF34-48EA-BE60-529F7B179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2188" y="204821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00B127-E673-46DA-9E8C-D80C407A2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96211" y="160493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29C9E2-0BEF-4FD1-B4AD-FDB62FD27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97074" y="20482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 NTU</a:t>
            </a:r>
          </a:p>
        </p:txBody>
      </p:sp>
    </p:spTree>
    <p:extLst>
      <p:ext uri="{BB962C8B-B14F-4D97-AF65-F5344CB8AC3E}">
        <p14:creationId xmlns:p14="http://schemas.microsoft.com/office/powerpoint/2010/main" val="525389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88999174-24DD-43CD-9111-78C245F5D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57283-36BC-4E2D-913F-14CB4337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425950"/>
            <a:ext cx="11726945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14-17: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3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95A4-60C7-418E-83CB-D2165600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Highlands Mutual Water Company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January 18, 2019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and Treated Water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3C8DE-4D7B-4DCF-8F8F-1BED0818B9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Charateristics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115 NTU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7.7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30.8%, UVA: 0.511/cm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Particles &gt; 2.0 um: 25,410/mL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Post Ozone Water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Charateristics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126 NTU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7.74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31.1%, UVA: 0.507/cm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Particles &gt; 2.0 um: 25,062/mL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1775A-B343-4541-B560-B763B179CB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Media Filter 		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0.27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Particles &gt; 2.0 um: 21/mL</a:t>
            </a:r>
          </a:p>
          <a:p>
            <a:pPr lvl="0"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85784DB5-12BC-41DB-B286-0DB7466D63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7267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F0B17-8724-4164-905E-2D0A6C59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14-17: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25F3120-662E-4F0A-9CD6-1AD43416A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316" y="201050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2.3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0A65D0-5BB8-4383-9C3D-BF31AA59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5917" y="253371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C96F53-9FE9-431C-A07B-B77BD020E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4734" y="253371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62EC61-DE81-4B6A-89C2-84BA89FF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23551" y="253370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3.3 NTU</a:t>
            </a:r>
          </a:p>
        </p:txBody>
      </p:sp>
    </p:spTree>
    <p:extLst>
      <p:ext uri="{BB962C8B-B14F-4D97-AF65-F5344CB8AC3E}">
        <p14:creationId xmlns:p14="http://schemas.microsoft.com/office/powerpoint/2010/main" val="1533639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18-21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Pre-Ozone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50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BF157F59-40F7-4789-B860-4ADA885B8D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63047-5833-4C25-BB29-99534D6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18-21: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00E7D16-18D7-4752-9E69-5868081F3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62962" y="211168"/>
            <a:ext cx="153388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652D65-7258-4391-B3B8-260C1BD39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0642" y="211168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935765-0A0D-4061-A55E-5CBA3E488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09836" y="21116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189EBA-F130-4B5A-A50E-DA1D6D673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16805" y="21116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</p:spTree>
    <p:extLst>
      <p:ext uri="{BB962C8B-B14F-4D97-AF65-F5344CB8AC3E}">
        <p14:creationId xmlns:p14="http://schemas.microsoft.com/office/powerpoint/2010/main" val="1439683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3BC53CEB-2C67-41C8-BBEC-3331E1B619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5FA0D-F867-4EE1-8797-9C98D4CA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9" y="425950"/>
            <a:ext cx="11783504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18-21: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867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AA65198B-8AA7-47AA-87A0-2BBF7CE4D1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EF05A-F253-486F-B458-71CB16CD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18-21: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08FE400-F7CD-4B55-93C9-695E468CB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04876" y="21668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D95379-589A-4DAB-8B6C-7AECCB98A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17706" y="195060"/>
            <a:ext cx="153388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522A8F-436A-4105-A240-B58CC20B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30536" y="216682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9D9E0-089C-4BC6-B753-688B6A09C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76448" y="195060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</p:spTree>
    <p:extLst>
      <p:ext uri="{BB962C8B-B14F-4D97-AF65-F5344CB8AC3E}">
        <p14:creationId xmlns:p14="http://schemas.microsoft.com/office/powerpoint/2010/main" val="805745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22-25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Pre-Ozone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7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 ">
            <a:extLst>
              <a:ext uri="{FF2B5EF4-FFF2-40B4-BE49-F238E27FC236}">
                <a16:creationId xmlns:a16="http://schemas.microsoft.com/office/drawing/2014/main" id="{B375BE68-0B03-43A2-9496-FFF5D38EE1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95114B-F231-4954-A64F-635290107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22-25: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1EFA5C-0CBB-415D-AE96-C377CC494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3467" y="140829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B36077-049D-4653-ADF4-DFBCAEFBD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2285" y="140828"/>
            <a:ext cx="153388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D60F2-9FDD-4198-ACCA-97051BF3F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83645" y="14082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53AF52-F04A-4466-A032-ED11CA359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45005" y="14082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</p:spTree>
    <p:extLst>
      <p:ext uri="{BB962C8B-B14F-4D97-AF65-F5344CB8AC3E}">
        <p14:creationId xmlns:p14="http://schemas.microsoft.com/office/powerpoint/2010/main" val="4202812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BF29CEC1-191A-48B8-A0AF-34C09599B8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67D6B-23BA-4A79-91BA-941EC443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6" y="425950"/>
            <a:ext cx="11585541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22-25: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981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1DA550F3-269B-41E1-8BCF-76C5815D1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1B65F-02B9-4DA9-84D2-EEA0CB48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22-25: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80BC32-D81D-4A8E-9AFF-BE6D2AE3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7873" y="19753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9EB4F2-8CC9-4EFD-8A6D-15FD29137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62961" y="197537"/>
            <a:ext cx="153388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6CCBD5-6D5A-494A-BF56-4815A9377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68049" y="19753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5E5BE1-728E-4EF9-99CA-3EAC797E4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46531" y="19753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2.9 NTU</a:t>
            </a:r>
          </a:p>
        </p:txBody>
      </p:sp>
    </p:spTree>
    <p:extLst>
      <p:ext uri="{BB962C8B-B14F-4D97-AF65-F5344CB8AC3E}">
        <p14:creationId xmlns:p14="http://schemas.microsoft.com/office/powerpoint/2010/main" val="972401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1380339"/>
            <a:ext cx="11007571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2"/>
            <a:ext cx="5006336" cy="10761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of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3" y="2278173"/>
            <a:ext cx="11729690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83022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Coagulants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352" y="1722120"/>
            <a:ext cx="5158476" cy="496824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3" y="1722120"/>
            <a:ext cx="5628443" cy="478028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Proprietary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212104"/>
            <a:ext cx="7040724" cy="6457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074655"/>
            <a:ext cx="7147256" cy="55712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(post ozone),  pH: 7.74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pH adjusted to 7.5 w/acetic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44.8mg/L as product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2) Source pH: 7.66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48.1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3) Source pH: 7.66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KMnO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3 mg/L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48.7 mg/L as product</a:t>
            </a:r>
          </a:p>
        </p:txBody>
      </p:sp>
      <p:pic>
        <p:nvPicPr>
          <p:cNvPr id="5" name="Picture 4" descr="An image of a 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6FDBCDC9-6C4F-4123-BE18-9AB8519370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1" r="8223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103695"/>
            <a:ext cx="10967301" cy="11569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Highlands MWC, Jar Test 1-8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(Post 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Treatment)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248767"/>
              </p:ext>
            </p:extLst>
          </p:nvPr>
        </p:nvGraphicFramePr>
        <p:xfrm>
          <a:off x="275208" y="1417252"/>
          <a:ext cx="1180995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362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721833">
                  <a:extLst>
                    <a:ext uri="{9D8B030D-6E8A-4147-A177-3AD203B41FA5}">
                      <a16:colId xmlns:a16="http://schemas.microsoft.com/office/drawing/2014/main" val="3519416333"/>
                    </a:ext>
                  </a:extLst>
                </a:gridCol>
                <a:gridCol w="1533456">
                  <a:extLst>
                    <a:ext uri="{9D8B030D-6E8A-4147-A177-3AD203B41FA5}">
                      <a16:colId xmlns:a16="http://schemas.microsoft.com/office/drawing/2014/main" val="848726671"/>
                    </a:ext>
                  </a:extLst>
                </a:gridCol>
                <a:gridCol w="1104859">
                  <a:extLst>
                    <a:ext uri="{9D8B030D-6E8A-4147-A177-3AD203B41FA5}">
                      <a16:colId xmlns:a16="http://schemas.microsoft.com/office/drawing/2014/main" val="2391940800"/>
                    </a:ext>
                  </a:extLst>
                </a:gridCol>
                <a:gridCol w="1093509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1638371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312217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7683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91080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0374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5948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10660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4130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49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103695"/>
            <a:ext cx="10967301" cy="11569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Highlands MWC, Jar Test 9-12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(Post 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Treatment), Flash Mix 60 sec (200 RPM)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875960"/>
              </p:ext>
            </p:extLst>
          </p:nvPr>
        </p:nvGraphicFramePr>
        <p:xfrm>
          <a:off x="275208" y="1417252"/>
          <a:ext cx="11809953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5435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640264">
                  <a:extLst>
                    <a:ext uri="{9D8B030D-6E8A-4147-A177-3AD203B41FA5}">
                      <a16:colId xmlns:a16="http://schemas.microsoft.com/office/drawing/2014/main" val="3519416333"/>
                    </a:ext>
                  </a:extLst>
                </a:gridCol>
                <a:gridCol w="1593130">
                  <a:extLst>
                    <a:ext uri="{9D8B030D-6E8A-4147-A177-3AD203B41FA5}">
                      <a16:colId xmlns:a16="http://schemas.microsoft.com/office/drawing/2014/main" val="848726671"/>
                    </a:ext>
                  </a:extLst>
                </a:gridCol>
                <a:gridCol w="1263192">
                  <a:extLst>
                    <a:ext uri="{9D8B030D-6E8A-4147-A177-3AD203B41FA5}">
                      <a16:colId xmlns:a16="http://schemas.microsoft.com/office/drawing/2014/main" val="2391940800"/>
                    </a:ext>
                  </a:extLst>
                </a:gridCol>
                <a:gridCol w="1131216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319753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272618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1412128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312217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05969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4156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76833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136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2999</Words>
  <Application>Microsoft Office PowerPoint</Application>
  <PresentationFormat>Widescreen</PresentationFormat>
  <Paragraphs>720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Highlands Mutual Water Company CA1710003 Lake County Jar Test</vt:lpstr>
      <vt:lpstr>Highlands Mutual Water Company Source Water: Clear Lake Conventional Treatment</vt:lpstr>
      <vt:lpstr>Highlands Mutual Water Company, January 18, 2019 Clear Lake Source and Treated Water Characteristics</vt:lpstr>
      <vt:lpstr>UVT/UVA</vt:lpstr>
      <vt:lpstr>Coagulants Used for Jar Testing</vt:lpstr>
      <vt:lpstr>Laboratory Charge Analyzer</vt:lpstr>
      <vt:lpstr>Coagulant Information</vt:lpstr>
      <vt:lpstr>Highlands MWC, Jar Test 1-8 Results (Post O3 Treatment)</vt:lpstr>
      <vt:lpstr>Highlands MWC, Jar Test 9-12 Results (Post O3 Treatment), Flash Mix 60 sec (200 RPM)</vt:lpstr>
      <vt:lpstr>Highlands MWC, Jar Test 13-16 Results (Before O3 Contactor)</vt:lpstr>
      <vt:lpstr>Highlands MWC, Jar Test 18-25 Results (Before O3 Contactor)</vt:lpstr>
      <vt:lpstr>Jars 1-4 Test Flash Mix 60 Sec (200 RPM) Floc Mix 5 min (30 RPM) Post Ozone  Applied Coagulant  9800 </vt:lpstr>
      <vt:lpstr>Jars 1-4:  End of 5-minute flocculation (30 RPM) duration.</vt:lpstr>
      <vt:lpstr>Jars 1-4: After 5 min of settling, 25 mL is decanted for filterability and %UVT/UVA. </vt:lpstr>
      <vt:lpstr>Jars 1-4: After 25-minutes of settling, settled water turbidity is taken. </vt:lpstr>
      <vt:lpstr>Jars 5-8 Test Flash Mix 60 Sec (200 RPM) Floc Mix 5 min (30 RPM) Post Ozone  Applied Coagulant  9800 </vt:lpstr>
      <vt:lpstr>Jars 5-8:  End of 5-minute flocculation (30 RPM) duration.</vt:lpstr>
      <vt:lpstr>Jars 5-8: After 5 min of settling, 25 mL is decanted for filterability and %UVT/UVA. </vt:lpstr>
      <vt:lpstr>Jars 5-8: After 25-minutes of settling, settled water turbidity is taken. </vt:lpstr>
      <vt:lpstr>Jars 9-12 Test Flash Mix 60 Sec (200 RPM) Floc Mix 5 min (30 RPM) Post Ozone  Applied Coagulants  9800/9890 w/NaOCl</vt:lpstr>
      <vt:lpstr>Jars 9-12:  End of 5-minute flocculation (30 RPM) duration.</vt:lpstr>
      <vt:lpstr>Jars 9-12: After 5 min of settling, 25 mL is decanted for filterability and %UVT/UVA. </vt:lpstr>
      <vt:lpstr>Jars 9-4: After 12-minutes of settling, settled water turbidity is taken. </vt:lpstr>
      <vt:lpstr>Jars 9-12: After 53-minutes of settling. </vt:lpstr>
      <vt:lpstr>Jars 14-17 Test Flash Mix 60 Sec (200 RPM) Floc Mix 5 min (30 RPM) Pre-Ozone  Applied Coagulant  9800 w/KMnO4</vt:lpstr>
      <vt:lpstr>Jars 15 &amp; 15, Before KMnO4 injection</vt:lpstr>
      <vt:lpstr>Jars 15 &amp; 15, After MnO4 injection</vt:lpstr>
      <vt:lpstr>Jars 14-17:  End of 5-minute flocculation (30 RPM) duration. Jars 14 &amp; 15 had 38 min of mixing w/KMNO4 before Coagulant Addition</vt:lpstr>
      <vt:lpstr>Jars 14-17: After 5 min of settling, 25 mL is decanted for filterability and %UVT/UVA. </vt:lpstr>
      <vt:lpstr>Jars 14-17: After 25-minutes of settling, settled water turbidity is taken. </vt:lpstr>
      <vt:lpstr>Jars 18-21 Test Flash Mix 60 Sec (200 RPM) Floc Mix 5 min (30 RPM) Pre-Ozone  Applied Coagulant  9800 w/NaOCl</vt:lpstr>
      <vt:lpstr>Jars 18-21:  End of 5-minute flocculation (30 RPM) duration.</vt:lpstr>
      <vt:lpstr>Jars 18-21: After 5 min of settling, 25 mL is decanted for filterability and %UVT/UVA. </vt:lpstr>
      <vt:lpstr>Jars 18-21: After 25-minutes of settling, settled water turbidity is taken. </vt:lpstr>
      <vt:lpstr>Jars 22-25 Test Flash Mix 60 Sec (200 RPM) Floc Mix 5 min (30 RPM) Pre-Ozone  Applied Coagulant  9800</vt:lpstr>
      <vt:lpstr>Jars 22-25:  End of 5-minute flocculation (30 RPM) duration.</vt:lpstr>
      <vt:lpstr>Jars 22-25: After 5 min of settling, 25 mL is decanted for filterability and %UVT/UVA. </vt:lpstr>
      <vt:lpstr>Jars 22-25: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Highlands Mutual Water Company CA1710003 Lake County Jar Test</dc:title>
  <dc:creator>Guy Schott</dc:creator>
  <cp:lastModifiedBy>Guy Schott</cp:lastModifiedBy>
  <cp:revision>3</cp:revision>
  <dcterms:created xsi:type="dcterms:W3CDTF">2020-05-10T23:29:30Z</dcterms:created>
  <dcterms:modified xsi:type="dcterms:W3CDTF">2020-05-11T00:23:02Z</dcterms:modified>
</cp:coreProperties>
</file>