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37" r:id="rId2"/>
    <p:sldId id="1288" r:id="rId3"/>
    <p:sldId id="1524" r:id="rId4"/>
    <p:sldId id="1541" r:id="rId5"/>
    <p:sldId id="1591" r:id="rId6"/>
    <p:sldId id="1496" r:id="rId7"/>
    <p:sldId id="1341" r:id="rId8"/>
    <p:sldId id="293" r:id="rId9"/>
    <p:sldId id="294" r:id="rId10"/>
    <p:sldId id="1127" r:id="rId11"/>
    <p:sldId id="1559" r:id="rId12"/>
    <p:sldId id="1500" r:id="rId13"/>
    <p:sldId id="1389" r:id="rId14"/>
    <p:sldId id="1390" r:id="rId15"/>
    <p:sldId id="1399" r:id="rId16"/>
    <p:sldId id="1592" r:id="rId17"/>
    <p:sldId id="1056" r:id="rId18"/>
    <p:sldId id="1057" r:id="rId19"/>
    <p:sldId id="1058" r:id="rId20"/>
    <p:sldId id="1154" r:id="rId21"/>
    <p:sldId id="1155" r:id="rId22"/>
    <p:sldId id="1129" r:id="rId23"/>
    <p:sldId id="1148" r:id="rId24"/>
    <p:sldId id="1156" r:id="rId25"/>
    <p:sldId id="1157" r:id="rId2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347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3005159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September 13, 2021</a:t>
            </a:r>
          </a:p>
        </p:txBody>
      </p:sp>
      <p:pic>
        <p:nvPicPr>
          <p:cNvPr id="5" name="Picture 4" descr="Image of flocculation">
            <a:extLst>
              <a:ext uri="{FF2B5EF4-FFF2-40B4-BE49-F238E27FC236}">
                <a16:creationId xmlns:a16="http://schemas.microsoft.com/office/drawing/2014/main" id="{97F26FEA-56DD-410F-A972-5105E5F01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452480"/>
              </p:ext>
            </p:extLst>
          </p:nvPr>
        </p:nvGraphicFramePr>
        <p:xfrm>
          <a:off x="110837" y="1432628"/>
          <a:ext cx="1178579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52">
                  <a:extLst>
                    <a:ext uri="{9D8B030D-6E8A-4147-A177-3AD203B41FA5}">
                      <a16:colId xmlns:a16="http://schemas.microsoft.com/office/drawing/2014/main" val="265577515"/>
                    </a:ext>
                  </a:extLst>
                </a:gridCol>
                <a:gridCol w="1181152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181152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181152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181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9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329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4716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HCl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069059B-3DF8-44B6-A234-7B63F080A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411704"/>
            <a:ext cx="11210925" cy="6503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597F6A-C72A-40DD-8906-F504486BA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1558" y="18275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12F08-CCF7-41E6-A504-CF4C178B7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2255" y="18797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FFDC5-1982-4E89-A1D5-79D5D02D7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0977" y="24874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ED2EDA-715F-453C-9A74-C28F69D26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7150" y="24874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018" y="5128057"/>
            <a:ext cx="11575914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FB4B12F-7112-4E2A-82BB-C89842EB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FFD96B6-6040-40A7-896B-D0F9FC82F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75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0650AF-3D98-4F36-BC2D-39E7D2A47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401" y="182756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5C49F-C926-4655-B918-E3EE756B4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7098" y="18797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25D5-8A58-4192-AE92-939504213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9517" y="24874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270B8-0A9D-484A-8786-9B7C91FF8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4224" y="24874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HCl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9800/9890/186KH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EEB12D65-E85E-459C-B836-117D4FD0F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AFA4B5-F8FA-4F1C-8015-3C528485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2455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1BCA3-1B59-42FA-A6AB-F35F242BE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6078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F9F10-F430-4308-8266-FA9C9CB1F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38869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92030-DD51-4C27-853B-4E7726E89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51660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DDC0ECE-9C5A-43BA-BCDB-3091EC419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9FFCB58-7B49-45CD-B615-FD6C5766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F2D8B8-C631-437A-A5E6-584859706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7355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227FD-BDFB-424B-87C5-823AD35FF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942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8BF49-775B-4AC3-9CD8-8A7B12989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8805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F1D94-D22D-43E4-A5CE-FCD329C62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6947" y="22046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186KH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Konocti County Water District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 Water: Clear Lake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 of source water">
            <a:extLst>
              <a:ext uri="{FF2B5EF4-FFF2-40B4-BE49-F238E27FC236}">
                <a16:creationId xmlns:a16="http://schemas.microsoft.com/office/drawing/2014/main" id="{B5D2C432-D038-49C1-9470-3771B188F3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 Source &amp; Treated Water Characteristics, June 3,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(post KMnO4 &amp; Cl2)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9.13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47.8%,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70.1%,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0.154/cm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~0.40 NTU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2537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366888"/>
            <a:ext cx="6017321" cy="49773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Brenntag (559-485-4150)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Solenis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Praestol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186K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60-180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MW: 150,00 g/moles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4"/>
            <a:ext cx="6254496" cy="80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12363"/>
            <a:ext cx="6254496" cy="53805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7.70 with acetic acid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9.13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9800: 123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186K: 10 mg/L as product (manually added)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95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15 mg/L as product (manually added)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92 mg/L as product 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3D4D4EEA-82C0-4833-914F-76DB3E5D63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7421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2033</Words>
  <Application>Microsoft Office PowerPoint</Application>
  <PresentationFormat>Widescreen</PresentationFormat>
  <Paragraphs>396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UVT/UVA, pathlength 10 mm</vt:lpstr>
      <vt:lpstr>Konocti CWD Source &amp; Treated Water Characteristics, June 3, 2021</vt:lpstr>
      <vt:lpstr>Applied Coagulants for Jar Testing (1)</vt:lpstr>
      <vt:lpstr>Applied Coagulants for Jar Testing (2)</vt:lpstr>
      <vt:lpstr>Laboratory Charge Analyzer</vt:lpstr>
      <vt:lpstr>Polyamine C59H108N14O10 MW: 1,173.6 g/mol</vt:lpstr>
      <vt:lpstr>Diallyldimethylammonium chloride or N-allyl-N,N-dimethylprop-2-en-1-aminium chloride  pDADMAC C8H16ClN MW: 161.67 g/mol</vt:lpstr>
      <vt:lpstr>Coagulant Information</vt:lpstr>
      <vt:lpstr>Konocti CWD; Jar Test 1 - 8 Results Flash Mix 200 RPM (20 sec); Floc Mix 30 RPM (5 min)</vt:lpstr>
      <vt:lpstr>Jars 1-4 Test Flash Mix 20 Sec (200 RPM) Floc Mix 5 min (30 RPM) Post-Oxidation KMnO4  HCl + Applied Coagulants  9800/9890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(30 RPM) Post-Oxidation KMnO4  HCl + Applied Coagulants  9800/9890/186KH </vt:lpstr>
      <vt:lpstr>Jars 5-8:  End of 5-minute flocculation (30 RPM) duration. </vt:lpstr>
      <vt:lpstr>Jars 5-8: After 5 min of settling, 25 mL is syringed for filterability and %UVT/UVA.</vt:lpstr>
      <vt:lpstr>Jars 5-8: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Schott, Guy@Waterboards</dc:creator>
  <cp:lastModifiedBy>Guy Schott</cp:lastModifiedBy>
  <cp:revision>3</cp:revision>
  <dcterms:created xsi:type="dcterms:W3CDTF">2021-09-14T01:05:14Z</dcterms:created>
  <dcterms:modified xsi:type="dcterms:W3CDTF">2021-09-14T03:30:15Z</dcterms:modified>
</cp:coreProperties>
</file>