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954" r:id="rId2"/>
    <p:sldId id="1168" r:id="rId3"/>
    <p:sldId id="1152" r:id="rId4"/>
    <p:sldId id="1126" r:id="rId5"/>
    <p:sldId id="1130" r:id="rId6"/>
    <p:sldId id="1127" r:id="rId7"/>
    <p:sldId id="1178" r:id="rId8"/>
    <p:sldId id="874" r:id="rId9"/>
    <p:sldId id="881" r:id="rId10"/>
    <p:sldId id="1176" r:id="rId11"/>
    <p:sldId id="1177" r:id="rId12"/>
    <p:sldId id="1179" r:id="rId13"/>
    <p:sldId id="1161" r:id="rId14"/>
    <p:sldId id="916" r:id="rId15"/>
    <p:sldId id="917" r:id="rId16"/>
    <p:sldId id="918" r:id="rId17"/>
    <p:sldId id="1169" r:id="rId18"/>
    <p:sldId id="920" r:id="rId19"/>
    <p:sldId id="921" r:id="rId20"/>
    <p:sldId id="922" r:id="rId21"/>
    <p:sldId id="1170" r:id="rId22"/>
    <p:sldId id="923" r:id="rId23"/>
    <p:sldId id="924" r:id="rId24"/>
    <p:sldId id="925" r:id="rId25"/>
    <p:sldId id="1171" r:id="rId26"/>
    <p:sldId id="927" r:id="rId27"/>
    <p:sldId id="928" r:id="rId28"/>
    <p:sldId id="929" r:id="rId29"/>
    <p:sldId id="1172" r:id="rId30"/>
    <p:sldId id="931" r:id="rId31"/>
    <p:sldId id="932" r:id="rId32"/>
    <p:sldId id="933" r:id="rId33"/>
    <p:sldId id="1173" r:id="rId34"/>
    <p:sldId id="935" r:id="rId35"/>
    <p:sldId id="936" r:id="rId36"/>
    <p:sldId id="937" r:id="rId37"/>
    <p:sldId id="938" r:id="rId38"/>
    <p:sldId id="1174" r:id="rId39"/>
    <p:sldId id="941" r:id="rId40"/>
    <p:sldId id="942" r:id="rId41"/>
    <p:sldId id="943" r:id="rId42"/>
    <p:sldId id="1175" r:id="rId43"/>
    <p:sldId id="945" r:id="rId44"/>
    <p:sldId id="946" r:id="rId45"/>
    <p:sldId id="948" r:id="rId46"/>
    <p:sldId id="1153" r:id="rId47"/>
    <p:sldId id="1154" r:id="rId48"/>
    <p:sldId id="1129" r:id="rId49"/>
    <p:sldId id="1148" r:id="rId50"/>
    <p:sldId id="1155" r:id="rId51"/>
    <p:sldId id="1156" r:id="rId5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Mutual Water Corporation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September 19, 2019</a:t>
            </a:r>
          </a:p>
        </p:txBody>
      </p:sp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076A0172-81CC-4298-8CB3-3DA578C35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6" y="118720"/>
            <a:ext cx="11193544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17-20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Jar 17-20, 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434629"/>
              </p:ext>
            </p:extLst>
          </p:nvPr>
        </p:nvGraphicFramePr>
        <p:xfrm>
          <a:off x="160256" y="1402715"/>
          <a:ext cx="11858918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48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2714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3694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0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72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91076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81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118720"/>
            <a:ext cx="11231252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21-24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21-24, 25 mL sampled after 5 min of settling.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38323"/>
              </p:ext>
            </p:extLst>
          </p:nvPr>
        </p:nvGraphicFramePr>
        <p:xfrm>
          <a:off x="122548" y="1468704"/>
          <a:ext cx="11896631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673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7987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0981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34915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6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7" y="118720"/>
            <a:ext cx="11193543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25-32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Jar 25-32, 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718226"/>
              </p:ext>
            </p:extLst>
          </p:nvPr>
        </p:nvGraphicFramePr>
        <p:xfrm>
          <a:off x="160257" y="1402715"/>
          <a:ext cx="1180235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5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1771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280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49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54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20E258D8-8C52-4927-9AE5-B0956B91F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D9B203-06CF-4076-B25C-C4DE298A3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1370" y="6926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7BB7F-38E0-4F5A-987B-5959CA066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5552" y="692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F4EFA-5053-4014-BFAC-0A65D0EB4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8068" y="692602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4DEA2-D038-4B63-92BB-FC32F138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3504" y="692601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3EBD7-8124-4E47-A7E0-32C163A6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7" y="6080289"/>
            <a:ext cx="11811786" cy="55004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At End of Floc Duration,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992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39B25B58-EADB-4F0D-814E-83090E214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F469-0DC0-40C0-AD20-00F5F607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8" y="6099142"/>
            <a:ext cx="10515600" cy="65987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02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D4ACA059-2A15-4FD4-99DF-486221346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5BD1C-7DFA-4256-99C8-DC0014758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3548" y="180395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B0899-AF6B-416C-8C11-F27EB5493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5591" y="180395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C5C1-CDB8-4589-8681-495B0AD89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1191" y="180395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11C82-2AE7-4B3F-9917-08C52CF9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9754" y="180395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7D0B3-A594-4DB3-804F-7106514D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95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1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98070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8A0D62E2-90C4-4BE1-B588-A396F57701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F0DF1-5DDC-447A-80E8-D6CB299D2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759" y="41125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x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x%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x/cm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A7E1-AB31-4F4B-97F7-E9D3148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7813" y="41125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2A933-3358-4B4A-85AB-D0AA12011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2143" y="411249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C0696-A751-4453-8C03-C327B704E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9906" y="411248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0E9B4D-3FFD-4BED-A048-0ACE5640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4" y="5552387"/>
            <a:ext cx="11821212" cy="63488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At End of Floc Duration,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96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B9D6149-92A9-4434-9B15-A6B39DF046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62EF3-EC38-4172-AC7F-C36008EA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5" y="5893157"/>
            <a:ext cx="10515600" cy="7197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8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Turbidity: 6.2 NTU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pH: 7.20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UVT: 65.3%, UVA: 0.185/cm</a:t>
            </a:r>
          </a:p>
          <a:p>
            <a:pPr lvl="0">
              <a:spcAft>
                <a:spcPts val="0"/>
              </a:spcAft>
            </a:pPr>
            <a:r>
              <a:rPr lang="en-US" sz="2400" u="sng" dirty="0"/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UVT: 70.1%, UVA: 0.154/cm</a:t>
            </a:r>
          </a:p>
          <a:p>
            <a:pPr lvl="0">
              <a:spcAft>
                <a:spcPts val="0"/>
              </a:spcAft>
            </a:pPr>
            <a:r>
              <a:rPr lang="en-US" sz="2400" u="sng" dirty="0"/>
              <a:t>Treated Water Train 1 (7066 coagulant 61 mg/L)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Turbidity: 0.05 NTU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UVT: 97.2%, UVA: 0.012/cm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UVA Reduction: 92.2%</a:t>
            </a: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93B9EA88-B1C6-426C-B8CD-2D8B107E0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858BC-B712-42EF-A35B-738FD9A21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56060" y="167734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x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x%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x/cm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EDEF3-0E5B-45E5-8248-622E37BB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88464" y="167734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364C8-D1DA-48D1-B50B-266F091BD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5413" y="167734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F1B93-9828-431F-95C9-DB5CD3A0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6488" y="167734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A4ECC-C885-4ABE-9494-0C735A0C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4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(10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203014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10 RPM) duration. 25 mL is syringed for filterability and %UVT/UVA analysis. ">
            <a:extLst>
              <a:ext uri="{FF2B5EF4-FFF2-40B4-BE49-F238E27FC236}">
                <a16:creationId xmlns:a16="http://schemas.microsoft.com/office/drawing/2014/main" id="{EB987D71-64A3-4A3C-9B14-BCA3DDD07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3D2062-24F1-4E41-B4B5-EA07E1AD8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0823" y="3268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49BFF-CD3A-49FB-9B95-212CC7A06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1223" y="3268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9D727-3E33-430F-8C7A-3FF29A5EE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9613" y="3268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934FA-A0BF-424D-85AA-AC76D207F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9185" y="326845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0.82 NTU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30495F-102B-4777-89EF-69A5D20B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3" y="5724176"/>
            <a:ext cx="11736371" cy="60660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At End of Floc Duration,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67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EABC32-57D2-4952-85D5-91F42816E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BF782-C84B-4953-8F70-5A7D4D98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5476973"/>
            <a:ext cx="10515600" cy="5913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13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070FD311-DEEE-4E58-B969-767E403F3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C6B016-E832-46EA-AE08-92707639F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98554" y="468783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0A2FA-A19B-4D41-A6F1-1A3F8E2B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8898" y="468783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23E1D-2C4A-406E-A11A-1895C523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04489" y="468783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C39FD6-E365-46E4-9878-B19EB6627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3370" y="468782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9BA62-64A5-4A66-BF11-D733E623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(40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3618942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40 RPM) duration. 25 mL is syringed for filterability and %UVT/UVA analysis. ">
            <a:extLst>
              <a:ext uri="{FF2B5EF4-FFF2-40B4-BE49-F238E27FC236}">
                <a16:creationId xmlns:a16="http://schemas.microsoft.com/office/drawing/2014/main" id="{C999D84E-AF33-416D-B90E-0AEB3501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4EBC2-14CC-4CFA-9FB9-3AD735D59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677" y="308282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033D1-9A62-49B2-9B12-623DB5859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944" y="30828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B87E7-5F30-4EDB-BFDF-8D20C0C5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060" y="30828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A57A6-156F-447C-ADBB-95A938AD1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3503" y="30828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190CD5-C99E-4564-AA29-96AF2065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97" y="5558706"/>
            <a:ext cx="11828834" cy="57200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At End of Floc Duration,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8753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EEBE2CC-7AAF-4837-920A-B323801E5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B7E98-F79B-4C85-8DF7-81C3DB8A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5627802"/>
            <a:ext cx="10515600" cy="6631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43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B2F2492F-74B8-40AB-AC6B-96907111FA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3E4EF-2DAA-4B04-A7B5-5BB764E81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92159" y="45752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6A55F-342F-4C08-AE22-B9B2F9C97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95390" y="45752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926F9-F792-4481-9A13-09F78D12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8621" y="45752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FC15D-0B0A-41C9-BA24-98343148F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01852" y="45752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E0C27-6313-440D-8594-C9D9A071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900"/>
            <a:ext cx="10515600" cy="8955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8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334854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61628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pathlength: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8FAE8204-08E4-42B6-A3C3-1E57E52A1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AEB9F-2531-4920-AAE3-E6D38D62D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5575" y="22837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96E94-2772-412A-819D-C794CB6A7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4732" y="22837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2FA11-C27C-4A50-BFB6-0F3A54FD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2742" y="22837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0ADAB-6024-461A-BC2F-B80DBF6B8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8524" y="228370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B98E2-F8B3-488E-A5DB-11CC0E11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" y="5945205"/>
            <a:ext cx="11732018" cy="52176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At End of Floc Duration,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1819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E9883ABC-6C8B-447D-95F2-7DD7A416D8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29D7DF-126E-42A6-B4A2-2D2F34FA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8" y="5957740"/>
            <a:ext cx="10515600" cy="7197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477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776479BC-6DF1-4C77-AD07-97A198EDE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71C28-87E2-4279-8A96-A35051E4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4706" y="15648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24448-DBE2-462C-92A5-E85FA30E0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4350" y="15648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D7F7E-E776-4A93-9A78-B5873D8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24913" y="15648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B27AF-39E9-48AB-B422-57A976C44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39476" y="156480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B3A11-D3D2-4A15-9119-3ABE553C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4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17-20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98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2058509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five minute flocculation (30 RPM) duration.">
            <a:extLst>
              <a:ext uri="{FF2B5EF4-FFF2-40B4-BE49-F238E27FC236}">
                <a16:creationId xmlns:a16="http://schemas.microsoft.com/office/drawing/2014/main" id="{2A265BE0-F745-45FB-B5DD-26A3E85286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85272-3D78-49DE-951F-66E13B71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857" y="5097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BFDFB-92C6-4601-A40C-A9199727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9980" y="5097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A2C45-7FDE-48C8-A030-BEFFEBC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053" y="509725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746FE-5D1C-4CA1-BF3B-EB565EA9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2577" y="509724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C84883-424B-4C95-9F7F-6570BA55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52" y="5894961"/>
            <a:ext cx="11880695" cy="7179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7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.  After 5-minutes of settling, 25 mL is syringed for filterability and %UVT/UVA analysis.">
            <a:extLst>
              <a:ext uri="{FF2B5EF4-FFF2-40B4-BE49-F238E27FC236}">
                <a16:creationId xmlns:a16="http://schemas.microsoft.com/office/drawing/2014/main" id="{60D16863-8785-4B5F-AC88-3D86F823F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9E5606-079C-4FE1-9BDD-984269CC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" y="5722070"/>
            <a:ext cx="12097712" cy="7008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5-minutes of settling,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30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587D16A7-9C8A-48FD-B5DF-C2689E94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1E14A-4C20-48C7-A0E6-76F8CD4F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1" y="5863472"/>
            <a:ext cx="10515600" cy="54061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D89B8-055A-4B49-9464-402BDA25B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857" y="1703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4F356-493D-495A-8DE7-F2A85F8C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9980" y="1703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50036-CED1-4243-AA7E-8B86B1A6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053" y="170355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F8C995-D6A2-40C7-B693-F9E4FA235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2577" y="170354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</p:spTree>
    <p:extLst>
      <p:ext uri="{BB962C8B-B14F-4D97-AF65-F5344CB8AC3E}">
        <p14:creationId xmlns:p14="http://schemas.microsoft.com/office/powerpoint/2010/main" val="596235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CBE0993E-58A8-421C-9945-B155FE3CD5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B421D0-A597-4F3F-BFC0-33F4E8B83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8601" y="171954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2D05D-844B-4685-A99C-1C5761683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82847" y="171954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EDF5C-6E93-49BA-97CC-6DD92631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0821" y="171954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CB602-9FC4-4780-B139-33023C46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56651" y="171954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FAA42-A0B0-4A28-8364-866EAFC1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21-24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19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500047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5BBDAA84-950C-4974-BF90-0F7AE98E1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DCC77B-0F54-42E5-9F8E-72CF18E44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998" y="312779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F43CB-0A1A-4076-B3B4-E6136A96F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1155" y="312779"/>
            <a:ext cx="184621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971F0-46FD-4080-A135-03B006EE7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5818" y="31277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x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x%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x/cm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AA9AB-BAC5-4CD8-96D5-D366FD70A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5385" y="3127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126FF-DD52-4265-9AD9-C73C611A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3" y="5599522"/>
            <a:ext cx="11434302" cy="52176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At End of Floc Duration,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44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C0B808CE-1286-4396-870A-33C371AF8D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C3B18-5576-4A72-A1C8-2A2DFBA4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9" y="5571241"/>
            <a:ext cx="10515600" cy="80456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023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three filters from each tested jar with filtrate turbidity and coagulant dose.">
            <a:extLst>
              <a:ext uri="{FF2B5EF4-FFF2-40B4-BE49-F238E27FC236}">
                <a16:creationId xmlns:a16="http://schemas.microsoft.com/office/drawing/2014/main" id="{3A2CC1F7-A97B-4CF2-A2DD-42EFF46361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A12FB-D1A3-48A0-85A7-2CE0B1EEC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48428" y="201496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8640A-7257-460E-BEAE-01377B396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37924" y="201496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D9EE2-C05D-4AAB-82A9-EB761A589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27420" y="201496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E4CCA-8B28-4B20-B34E-C894EBC2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25-28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84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155675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5F70D486-2F7E-49C2-8AC9-2D387D069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71A0FC-68A2-4576-846B-96DA5B686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2624" y="59413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21A1B-7B76-42AE-8198-F8107120B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7172" y="59413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B7298-1280-496D-8B4F-7D20DB786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4079" y="59413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8CB58-7349-4740-9638-CF9E9FA4B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0254" y="59413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1A7CE-B06B-4F19-A687-01FEA4AA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8" y="6117996"/>
            <a:ext cx="12028602" cy="4840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At End of Floc Duration, 25 mL is syringed for filterability and %UVT/UVA.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557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E9737354-83B2-4E84-8E76-275F73910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42D39-AE9F-42A4-9CBE-7210B75A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5" y="5392132"/>
            <a:ext cx="10515600" cy="5877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840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93E0DFC3-2873-4C5E-A854-C4A7AAC15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D4997D-7EB8-45B7-9EAE-F859F129F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2841" y="187429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06743-82EC-4062-9B32-B09B2CD8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82847" y="18742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C5B94-E1F4-40B3-82CF-4FD6F72AD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93183" y="18742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B163C-6897-4F37-A83E-0B005CD0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6249" y="18742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3AD13-2F58-4F9F-80EA-758CB4E8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779"/>
            <a:ext cx="10515600" cy="6881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29-32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35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58.6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6.49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98A627E2-D0AA-4F93-B4AE-1C9B5D7768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41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27E6-692D-452E-9248-A105413F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Filterability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17C3-E156-45AC-9B0B-290FC247C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jars except jars 21-24, 25 mL were sampled immediately at the end of flocculation duration for filterability and %UVT/UVA.  Jars 21-24, 25 mL were sampled after 5 minutes of settling.</a:t>
            </a:r>
          </a:p>
        </p:txBody>
      </p:sp>
    </p:spTree>
    <p:extLst>
      <p:ext uri="{BB962C8B-B14F-4D97-AF65-F5344CB8AC3E}">
        <p14:creationId xmlns:p14="http://schemas.microsoft.com/office/powerpoint/2010/main" val="276426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1-8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Jar 1-8, 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776197"/>
              </p:ext>
            </p:extLst>
          </p:nvPr>
        </p:nvGraphicFramePr>
        <p:xfrm>
          <a:off x="169683" y="1402715"/>
          <a:ext cx="1186834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19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59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17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92102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9-16, 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60534"/>
              </p:ext>
            </p:extLst>
          </p:nvPr>
        </p:nvGraphicFramePr>
        <p:xfrm>
          <a:off x="141402" y="1402715"/>
          <a:ext cx="11877776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593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5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31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93129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3708</Words>
  <Application>Microsoft Office PowerPoint</Application>
  <PresentationFormat>Widescreen</PresentationFormat>
  <Paragraphs>921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UVT/UVA, pathlength: 10 mm</vt:lpstr>
      <vt:lpstr>Coagulant Used for Jar Testing</vt:lpstr>
      <vt:lpstr>Laboratory Charge Analyzer</vt:lpstr>
      <vt:lpstr>Coagulant Information</vt:lpstr>
      <vt:lpstr>Filterability and %UVT/UVA Analysis</vt:lpstr>
      <vt:lpstr>Surfwood MWC: Jar Test 1-8 Results Jar 1-8, 25 mL sampled at end of floc duration.</vt:lpstr>
      <vt:lpstr>Surfwood MWC: Jar Test 9-16 Results Jar 9-16, 25 mL sampled at end of floc duration.</vt:lpstr>
      <vt:lpstr>Surfwood MWC: Jar Test 17-20 Results Jar 17-20, 25 mL sampled at end of floc duration.</vt:lpstr>
      <vt:lpstr>Surfwood MWC: Jar Test 21-24 Results Jar 21-24, 25 mL sampled after 5 min of settling.</vt:lpstr>
      <vt:lpstr>Surfwood MWC: Jar Test 25-32 Results Jar 25-32, 25 mL sampled at end of floc duration.</vt:lpstr>
      <vt:lpstr>Jars 1-4 Test Flash Mix 60 Sec (200 RPM) Floc Mix 5 min (30 RPM) 25 mL sampled end of Floc  Applied Coagulant 7066</vt:lpstr>
      <vt:lpstr>Jars 1-4: At End of Floc Duration, 25 mL is syringed for filterability and %UVT/UVA. </vt:lpstr>
      <vt:lpstr>Jars 1-4: After 25-minutes of settling, settled water turbidity is taken. </vt:lpstr>
      <vt:lpstr>Visual of Filterability of Jars 1-4</vt:lpstr>
      <vt:lpstr>Jars 5-8 Test Flash Mix 60 Sec (200 RPM) Floc Mix 5 min (20 RPM) 25 mL sampled end of Floc  Applied Coagulant 7066</vt:lpstr>
      <vt:lpstr>Jars 5-8: At End of Floc Duration, 25 mL is syringed for filterability and %UVT/UVA. </vt:lpstr>
      <vt:lpstr>Jars 5-8: After 25-minutes of settling, settled water turbidity is taken. </vt:lpstr>
      <vt:lpstr>Visual of Filterability of Jars 5-8</vt:lpstr>
      <vt:lpstr>Jars 9-12 Test Flash Mix 60 Sec (200 RPM) Floc Mix 5 min (10 RPM) 25 mL sampled end of Floc  Applied Coagulant 7066</vt:lpstr>
      <vt:lpstr>Jars 9-12: At End of Floc Duration, 25 mL is syringed for filterability and %UVT/UVA. </vt:lpstr>
      <vt:lpstr>Jars 9-12: After 25-minutes of settling, settled water turbidity is taken. </vt:lpstr>
      <vt:lpstr>Visual of Filterability of Jars 9-12</vt:lpstr>
      <vt:lpstr>Jars 13-16 Test Flash Mix 60 Sec (200 RPM) Floc Mix 5 min (40 RPM) 25 mL sampled end of Floc  Applied Coagulant 7066</vt:lpstr>
      <vt:lpstr>Jars 13-16: At End of Floc Duration, 25 mL is syringed for filterability and %UVT/UVA. </vt:lpstr>
      <vt:lpstr>Jars 13-16: After 25-minutes of settling, settled water turbidity is taken. </vt:lpstr>
      <vt:lpstr>Visual of Filterability of Jars 13-16</vt:lpstr>
      <vt:lpstr>Jars 17-20 Test Flash Mix 60 Sec (200 RPM) Floc Mix 5 min (30 RPM) 25 mL sampled end of Floc  Applied Coagulant 7066</vt:lpstr>
      <vt:lpstr>Jars 17-20: At End of Floc Duration, 25 mL is syringed for filterability and %UVT/UVA. </vt:lpstr>
      <vt:lpstr>Jars 17-20: After 25-minutes of settling, settled water turbidity is taken. </vt:lpstr>
      <vt:lpstr>Visual of Filterability of Jars 17-20</vt:lpstr>
      <vt:lpstr>Jars 21-24 Test Flash Mix 60 Sec (200 RPM) Floc Mix 5 min (30 RPM)   Applied Coagulant 7066</vt:lpstr>
      <vt:lpstr>Jars 21-24:  End of 5-minute flocculation (30 RPM) duration. </vt:lpstr>
      <vt:lpstr>Jars 21-24: After 5-minutes of settling, 25 mL is syringed for filterability and %UVT/UVA. </vt:lpstr>
      <vt:lpstr>Jars 21-24: After 25-minutes of settling, settled water turbidity is taken. </vt:lpstr>
      <vt:lpstr>Visual of Filterability of Jars 21-24</vt:lpstr>
      <vt:lpstr>Jars 25-28 Test Flash Mix 15 Sec (200 RPM) Floc Mix 5 min (30 RPM) 25 mL sampled end of Floc  Applied Coagulant 7066</vt:lpstr>
      <vt:lpstr>Jars 25-28: At End of Floc Duration, 25 mL is syringed for filterability and %UVT/UVA. </vt:lpstr>
      <vt:lpstr>Jars 25-28: After 25-minutes of settling, settled water turbidity is taken. </vt:lpstr>
      <vt:lpstr>Visual of Filterability of Jars 25-28</vt:lpstr>
      <vt:lpstr>Jars 29-32 Test Flash Mix 0 Sec (200 RPM) Floc Mix 5 min (30 RPM) 25 mL sampled end of Floc  Applied Coagulant 7066</vt:lpstr>
      <vt:lpstr>Jars 29-32: At End of Floc Duration, 25 mL is syringed for filterability and %UVT/UVA. </vt:lpstr>
      <vt:lpstr>Jars 29-32: After 25-minutes of settling, settled water turbidity is taken. </vt:lpstr>
      <vt:lpstr>Visual of Filterability of Jars 29-32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MWC CA2300590 County: Mendocino Jar Test</dc:title>
  <dc:creator>Guy Schott</dc:creator>
  <cp:lastModifiedBy>Guy Schott</cp:lastModifiedBy>
  <cp:revision>25</cp:revision>
  <dcterms:created xsi:type="dcterms:W3CDTF">2019-09-21T05:04:30Z</dcterms:created>
  <dcterms:modified xsi:type="dcterms:W3CDTF">2020-08-16T02:12:35Z</dcterms:modified>
</cp:coreProperties>
</file>