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1627" r:id="rId3"/>
    <p:sldId id="1643" r:id="rId4"/>
    <p:sldId id="1632" r:id="rId5"/>
    <p:sldId id="1152" r:id="rId6"/>
    <p:sldId id="1322" r:id="rId7"/>
    <p:sldId id="1127" r:id="rId8"/>
    <p:sldId id="1157" r:id="rId9"/>
    <p:sldId id="1593" r:id="rId10"/>
    <p:sldId id="1607" r:id="rId11"/>
    <p:sldId id="1644" r:id="rId12"/>
    <p:sldId id="1161" r:id="rId13"/>
    <p:sldId id="1635" r:id="rId14"/>
    <p:sldId id="1170" r:id="rId15"/>
    <p:sldId id="1637" r:id="rId16"/>
    <p:sldId id="1171" r:id="rId17"/>
    <p:sldId id="1638" r:id="rId18"/>
    <p:sldId id="1604" r:id="rId19"/>
    <p:sldId id="1641" r:id="rId20"/>
    <p:sldId id="1645" r:id="rId21"/>
    <p:sldId id="1646" r:id="rId22"/>
    <p:sldId id="1153" r:id="rId23"/>
    <p:sldId id="1154" r:id="rId24"/>
    <p:sldId id="1129" r:id="rId25"/>
    <p:sldId id="1148" r:id="rId26"/>
    <p:sldId id="1155" r:id="rId27"/>
    <p:sldId id="1156" r:id="rId2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6E96D-58FA-F1CC-C4AE-FAF3A367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E47C3-5C63-00CB-B78C-4C6D3EE9A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66405-1470-F655-0128-81C075D10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E1539-4258-CE22-C2E1-A17AD1C04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0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10" y="5088774"/>
            <a:ext cx="6796345" cy="1357746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Westport County Water District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CA2300730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69" y="5015622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5, 2025</a:t>
            </a:r>
          </a:p>
        </p:txBody>
      </p:sp>
      <p:pic>
        <p:nvPicPr>
          <p:cNvPr id="5" name="Picture 4" descr="Jar testing equipment">
            <a:extLst>
              <a:ext uri="{FF2B5EF4-FFF2-40B4-BE49-F238E27FC236}">
                <a16:creationId xmlns:a16="http://schemas.microsoft.com/office/drawing/2014/main" id="{1DEF2CBA-E5C6-8FE6-1C73-CEF610393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83" r="-1" b="13911"/>
          <a:stretch/>
        </p:blipFill>
        <p:spPr>
          <a:xfrm>
            <a:off x="59717" y="219456"/>
            <a:ext cx="12045852" cy="46542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07517"/>
              </p:ext>
            </p:extLst>
          </p:nvPr>
        </p:nvGraphicFramePr>
        <p:xfrm>
          <a:off x="110835" y="1432628"/>
          <a:ext cx="1161177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864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930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82630">
                  <a:extLst>
                    <a:ext uri="{9D8B030D-6E8A-4147-A177-3AD203B41FA5}">
                      <a16:colId xmlns:a16="http://schemas.microsoft.com/office/drawing/2014/main" val="2916857857"/>
                    </a:ext>
                  </a:extLst>
                </a:gridCol>
                <a:gridCol w="1182630">
                  <a:extLst>
                    <a:ext uri="{9D8B030D-6E8A-4147-A177-3AD203B41FA5}">
                      <a16:colId xmlns:a16="http://schemas.microsoft.com/office/drawing/2014/main" val="212023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NALCO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2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6ECD-ADE6-FDE1-1854-843B56CCF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3FEA-29ED-FE82-D443-C7C0E179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706B0E-3E88-F385-570F-019BC1D61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310091"/>
              </p:ext>
            </p:extLst>
          </p:nvPr>
        </p:nvGraphicFramePr>
        <p:xfrm>
          <a:off x="110834" y="1432628"/>
          <a:ext cx="11304418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396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516447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125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79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9611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1883">
                  <a:extLst>
                    <a:ext uri="{9D8B030D-6E8A-4147-A177-3AD203B41FA5}">
                      <a16:colId xmlns:a16="http://schemas.microsoft.com/office/drawing/2014/main" val="212023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NALCO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27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528"/>
            <a:ext cx="9144000" cy="505476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NALCO 8186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CACC7-86CE-308F-91CE-FA9095EA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C6DD462C-D016-985C-0B2B-1A2C78874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85096-1E62-D5BC-C791-9C036D61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125BE6-37E6-025F-B249-E6384ECC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47793" y="1403586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2.30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64EAE8-9900-060B-6ED2-9C05C4ECD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2497" y="1403586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2.77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17.7%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244D0-231D-C2B8-25C4-8F8332C4E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7201" y="1403585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3.23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30F4E-6F00-9F67-9914-7C9B5533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84201" y="1403585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3.69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23.3%</a:t>
            </a:r>
          </a:p>
        </p:txBody>
      </p:sp>
    </p:spTree>
    <p:extLst>
      <p:ext uri="{BB962C8B-B14F-4D97-AF65-F5344CB8AC3E}">
        <p14:creationId xmlns:p14="http://schemas.microsoft.com/office/powerpoint/2010/main" val="153455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44"/>
            <a:ext cx="9144000" cy="51553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NALCO 8186</a:t>
            </a: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4F4C2-08A5-197C-F984-C5053436C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820FB420-D2E8-0851-50A3-D3B6FB96E8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F8F87-1038-DC4C-5C95-4B04225F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44899A-E822-7794-3CCE-D83D2BFE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8337" y="138371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0.92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4057A-434D-286E-9A58-0D774C722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2497" y="138371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1.38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56BA5-853B-A9A9-BE69-78A579D50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657" y="138371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1.84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DC273-9E5F-2869-D000-A8D4E9C70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0817" y="138371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2.30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</p:txBody>
      </p:sp>
    </p:spTree>
    <p:extLst>
      <p:ext uri="{BB962C8B-B14F-4D97-AF65-F5344CB8AC3E}">
        <p14:creationId xmlns:p14="http://schemas.microsoft.com/office/powerpoint/2010/main" val="405103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NALCO 8186</a:t>
            </a:r>
          </a:p>
        </p:txBody>
      </p:sp>
    </p:spTree>
    <p:extLst>
      <p:ext uri="{BB962C8B-B14F-4D97-AF65-F5344CB8AC3E}">
        <p14:creationId xmlns:p14="http://schemas.microsoft.com/office/powerpoint/2010/main" val="11157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26FAF-1D0C-B1D6-7383-5CBA2878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7D8D2EB0-0443-6209-4D12-6F6C85F74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7F85B-BE89-AB03-2B89-2123D757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C0BB83-9F93-B0A7-81C4-ACC47004D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289" y="138371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1.15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A25EB-B89F-87BA-BC63-B3C5C7D4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3848" y="138370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1.38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007E0-C4F1-AD12-1066-4E49854C4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3407" y="138369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1.61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6A2C7-DB6E-C77A-E928-A197E53E7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2119" y="138369"/>
            <a:ext cx="214513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1.84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98.23%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74.7%</a:t>
            </a:r>
          </a:p>
        </p:txBody>
      </p:sp>
    </p:spTree>
    <p:extLst>
      <p:ext uri="{BB962C8B-B14F-4D97-AF65-F5344CB8AC3E}">
        <p14:creationId xmlns:p14="http://schemas.microsoft.com/office/powerpoint/2010/main" val="17820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NALCO 8186</a:t>
            </a:r>
          </a:p>
        </p:txBody>
      </p:sp>
    </p:spTree>
    <p:extLst>
      <p:ext uri="{BB962C8B-B14F-4D97-AF65-F5344CB8AC3E}">
        <p14:creationId xmlns:p14="http://schemas.microsoft.com/office/powerpoint/2010/main" val="266912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55A01-6CE7-7729-6FF5-9F055D65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48125-E7DD-50A0-4E15-18325950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5698155"/>
            <a:ext cx="11848699" cy="60264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CDB0FFA2-940A-95DC-7FB6-C934278DC8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4" y="683458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E0335-8396-631C-E863-A50BDD795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3705" y="98682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1.61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83DEF-69DC-F52F-5102-C25505C2F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7049" y="98682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1.84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18C5E-8638-6D66-DB41-6274BFFB4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1007" y="80809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1.61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8883F-7F19-713A-AB38-66C5555C7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4965" y="98682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1.84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69.3%</a:t>
            </a:r>
          </a:p>
        </p:txBody>
      </p:sp>
    </p:spTree>
    <p:extLst>
      <p:ext uri="{BB962C8B-B14F-4D97-AF65-F5344CB8AC3E}">
        <p14:creationId xmlns:p14="http://schemas.microsoft.com/office/powerpoint/2010/main" val="3041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EDA76-4556-E7C8-E017-C65D0E54F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041BA-586C-2B17-D78D-E2EF892EE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3936404" cy="630936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44B8F-4C73-457E-2828-5DC9C3A26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1" y="443668"/>
            <a:ext cx="2871216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CWD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5, 2025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53A5D-4011-0646-1882-DD0D488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1391" y="443668"/>
            <a:ext cx="371246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Wage Creek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4EDD9-2F95-8FD0-23BB-18D2A9DD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49127" y="2480009"/>
            <a:ext cx="3735926" cy="3922776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21856A-4170-F86A-C519-36289E7C5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93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79DB-81EE-36A1-23B2-42FA43A1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A9FC-6902-BDE4-EF2A-CB49B44DC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NALCO 8186</a:t>
            </a:r>
          </a:p>
        </p:txBody>
      </p:sp>
    </p:spTree>
    <p:extLst>
      <p:ext uri="{BB962C8B-B14F-4D97-AF65-F5344CB8AC3E}">
        <p14:creationId xmlns:p14="http://schemas.microsoft.com/office/powerpoint/2010/main" val="300570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A0027-7498-1E5F-081C-B860FC63D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1103-6148-80B4-7D57-F50EE6BF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5" y="5972934"/>
            <a:ext cx="10911840" cy="6400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Note: jar tested 12 days after collection.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/>
          </a:p>
        </p:txBody>
      </p:sp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3EE7B805-FA02-BB29-C3F9-E0DCC2F3F0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0" r="1" b="363"/>
          <a:stretch>
            <a:fillRect/>
          </a:stretch>
        </p:blipFill>
        <p:spPr>
          <a:xfrm>
            <a:off x="41841" y="374904"/>
            <a:ext cx="12088548" cy="5358384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2B492-D562-78E1-538F-C3ED0EE1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3705" y="135258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BB655-D207-4F0D-D577-B6FB3F91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7049" y="135258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1.85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B150F-AA47-D02E-80F0-3B2212BFC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5559" y="117385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8B957-27A2-94F4-12C7-825E9849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3797" y="135258"/>
            <a:ext cx="214513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8186: 1.85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54.0%</a:t>
            </a:r>
          </a:p>
        </p:txBody>
      </p:sp>
    </p:spTree>
    <p:extLst>
      <p:ext uri="{BB962C8B-B14F-4D97-AF65-F5344CB8AC3E}">
        <p14:creationId xmlns:p14="http://schemas.microsoft.com/office/powerpoint/2010/main" val="40789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 For this study, samples were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6239C-B1E1-309D-A774-8CD4EF58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D11986-1A1A-C98C-6970-3D4E96851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6EFC1-0EC2-2695-215A-4A68C0EC3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 – Direct Filtration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CA1AD-28B6-FD95-CA6B-A5633397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14735" y="614121"/>
            <a:ext cx="5291384" cy="4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0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F6F5-44F1-5909-4F3C-916368D3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Westport County Water District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5,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DCAC1-C0FF-3F2A-FA49-A0964320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9117"/>
          </a:xfrm>
        </p:spPr>
        <p:txBody>
          <a:bodyPr/>
          <a:lstStyle/>
          <a:p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Wage Creek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6D2D2-6F0B-F4AC-0BFE-64FA92C2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0280"/>
            <a:ext cx="5157787" cy="394938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pH: 7.00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Fe: 0.259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Mn: 100 ug/L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Alkalinity: 62 mg/L as CaCO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Turbidity: 1.08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UVT: 92.65%,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UVA: 0.0332/cm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Turbidity: 0.25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UVT: 93.32%,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8F4A0-A347-FF48-498B-E8A88192F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7677"/>
          </a:xfrm>
        </p:spPr>
        <p:txBody>
          <a:bodyPr/>
          <a:lstStyle/>
          <a:p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Filtration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8D6DA-14E5-05EE-71A1-B5249784B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0280"/>
            <a:ext cx="5183188" cy="394938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Fe: 0.0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Mn: 37 ug/L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Turbidity: 0.14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UVT: 97.04%,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UVA: 0.0131/cm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56.3%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6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1258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51072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8186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10 - 30% Aluminum Chloride Hydroxide (ACH)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Polyamine (%?)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1.14 – 1.23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2.0,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705731"/>
              </p:ext>
            </p:extLst>
          </p:nvPr>
        </p:nvGraphicFramePr>
        <p:xfrm>
          <a:off x="110835" y="1432628"/>
          <a:ext cx="1147452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39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650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7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57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NALCO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2108</Words>
  <Application>Microsoft Office PowerPoint</Application>
  <PresentationFormat>Widescreen</PresentationFormat>
  <Paragraphs>441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Office Theme</vt:lpstr>
      <vt:lpstr>Westport County Water District CA2300730 Mendocino County Jar Test</vt:lpstr>
      <vt:lpstr>Westport CWD May 5, 2025</vt:lpstr>
      <vt:lpstr>Westport CWS – Direct Filtration</vt:lpstr>
      <vt:lpstr>Westport County Water District –  May 5, 2025</vt:lpstr>
      <vt:lpstr>UVT/UVA, pathlength 10 mm</vt:lpstr>
      <vt:lpstr>Applied Coagulants for Jar Testing </vt:lpstr>
      <vt:lpstr>Coagulant Information</vt:lpstr>
      <vt:lpstr>Filtrate and %UVT/UVA Analysis</vt:lpstr>
      <vt:lpstr>Westport CWD; Jar Test 1 - 8 Results Flash Mix 200 RPM (20 sec); Floc Mix 20 RPM (5 min)</vt:lpstr>
      <vt:lpstr>Westport CWD; Jar Test 9 - 16 Results Flash Mix 200 RPM (20 sec); Floc Mix 20 RPM (5 min)</vt:lpstr>
      <vt:lpstr>Westport CWD; Jar Test 17 - 20 Results Flash Mix 200 RPM (20 sec); Floc Mix 20 RPM (5 min)</vt:lpstr>
      <vt:lpstr>Jars 1-4 Test Flash Mix 20 Sec (200 RPM) Floc Mix 5 min (20 RPM) 25 mL sampled end of Floc  Applied Coagulant NALCO 8186</vt:lpstr>
      <vt:lpstr>Jars 1-4: End of Floc Duration, 25 mL is syringed for filterability and %UVT/UVA. </vt:lpstr>
      <vt:lpstr>Jars 5-8 Test Flash Mix 20 Sec (200 RPM) Floc Mix 5 min (20 RPM) 25 mL sampled end of Floc  Applied Coagulant NALCO 8186</vt:lpstr>
      <vt:lpstr>Jars 5-8: End of Floc Duration, 25 mL is syringed for filterability and %UVT/UVA. </vt:lpstr>
      <vt:lpstr>Jars 9-12 Test Flash Mix 20 Sec (200 RPM) Floc Mix 5 min (20 RPM) 25 mL sampled end of Floc  Applied Coagulant NALCO 8186</vt:lpstr>
      <vt:lpstr>Jars 9-12: End of Floc Duration, 25 mL is syringed for filterability and %UVT/UVA. </vt:lpstr>
      <vt:lpstr>Jars 13-16 Test Flash Mix 20 Sec (200 RPM) Floc Mix 5 min (20 RPM) 25 mL sampled end of Floc  Applied Coagulant NALCO 8186</vt:lpstr>
      <vt:lpstr>Jars 13-16: End of Floc Duration, 25 mL is syringed for filterability and %UVT/UVA. </vt:lpstr>
      <vt:lpstr>Jars 17-20 Test Flash Mix 20 Sec (200 RPM) Floc Mix 5 min (20 RPM) 25 mL sampled end of Floc  Applied Coagulant NALCO 8186</vt:lpstr>
      <vt:lpstr>Jars 17-20: End of Floc Duration, 25 mL is syringed for filterability and %UVT/UVA. Note: jar tested 12 days after collection. 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Guy Schott</cp:lastModifiedBy>
  <cp:revision>46</cp:revision>
  <dcterms:created xsi:type="dcterms:W3CDTF">2020-08-16T23:28:23Z</dcterms:created>
  <dcterms:modified xsi:type="dcterms:W3CDTF">2025-05-19T04:47:06Z</dcterms:modified>
</cp:coreProperties>
</file>