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658" r:id="rId2"/>
    <p:sldId id="1198" r:id="rId3"/>
    <p:sldId id="1676" r:id="rId4"/>
    <p:sldId id="1153" r:id="rId5"/>
    <p:sldId id="1322" r:id="rId6"/>
    <p:sldId id="1589" r:id="rId7"/>
    <p:sldId id="1127" r:id="rId8"/>
    <p:sldId id="1183" r:id="rId9"/>
    <p:sldId id="1593" r:id="rId10"/>
    <p:sldId id="1594" r:id="rId11"/>
    <p:sldId id="1189" r:id="rId12"/>
    <p:sldId id="1595" r:id="rId13"/>
    <p:sldId id="1596" r:id="rId14"/>
    <p:sldId id="1156" r:id="rId15"/>
    <p:sldId id="1157" r:id="rId16"/>
    <p:sldId id="1129" r:id="rId17"/>
    <p:sldId id="1148" r:id="rId18"/>
    <p:sldId id="1158" r:id="rId19"/>
    <p:sldId id="1592" r:id="rId2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A046A-40F6-BD1C-B007-49B6F03DD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St. Helena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August 28-29, 2024</a:t>
            </a:r>
          </a:p>
        </p:txBody>
      </p: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17-20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34865"/>
              </p:ext>
            </p:extLst>
          </p:nvPr>
        </p:nvGraphicFramePr>
        <p:xfrm>
          <a:off x="100582" y="1402715"/>
          <a:ext cx="1170177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654943622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754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9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1923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17813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988" y="6035652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Helena: Jar Test 21-28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29657"/>
              </p:ext>
            </p:extLst>
          </p:nvPr>
        </p:nvGraphicFramePr>
        <p:xfrm>
          <a:off x="100582" y="1402715"/>
          <a:ext cx="11865276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299">
                  <a:extLst>
                    <a:ext uri="{9D8B030D-6E8A-4147-A177-3AD203B41FA5}">
                      <a16:colId xmlns:a16="http://schemas.microsoft.com/office/drawing/2014/main" val="892824297"/>
                    </a:ext>
                  </a:extLst>
                </a:gridCol>
                <a:gridCol w="1409299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779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2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0779">
                  <a:extLst>
                    <a:ext uri="{9D8B030D-6E8A-4147-A177-3AD203B41FA5}">
                      <a16:colId xmlns:a16="http://schemas.microsoft.com/office/drawing/2014/main" val="1200848860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4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118720"/>
            <a:ext cx="11904985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Helena: Jar Test 29-32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242661"/>
              </p:ext>
            </p:extLst>
          </p:nvPr>
        </p:nvGraphicFramePr>
        <p:xfrm>
          <a:off x="100583" y="1402715"/>
          <a:ext cx="1175711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222">
                  <a:extLst>
                    <a:ext uri="{9D8B030D-6E8A-4147-A177-3AD203B41FA5}">
                      <a16:colId xmlns:a16="http://schemas.microsoft.com/office/drawing/2014/main" val="981761785"/>
                    </a:ext>
                  </a:extLst>
                </a:gridCol>
                <a:gridCol w="1126222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240450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395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5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5437">
                  <a:extLst>
                    <a:ext uri="{9D8B030D-6E8A-4147-A177-3AD203B41FA5}">
                      <a16:colId xmlns:a16="http://schemas.microsoft.com/office/drawing/2014/main" val="1827488151"/>
                    </a:ext>
                  </a:extLst>
                </a:gridCol>
                <a:gridCol w="145993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29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118720"/>
            <a:ext cx="11904985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Helena: Jar Test 33-36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41083"/>
              </p:ext>
            </p:extLst>
          </p:nvPr>
        </p:nvGraphicFramePr>
        <p:xfrm>
          <a:off x="100583" y="1402715"/>
          <a:ext cx="1128517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462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677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9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2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9634">
                  <a:extLst>
                    <a:ext uri="{9D8B030D-6E8A-4147-A177-3AD203B41FA5}">
                      <a16:colId xmlns:a16="http://schemas.microsoft.com/office/drawing/2014/main" val="1827488151"/>
                    </a:ext>
                  </a:extLst>
                </a:gridCol>
                <a:gridCol w="175451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40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457200"/>
            <a:ext cx="44043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2057400"/>
            <a:ext cx="4404380" cy="381158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3.8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70.2%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0.153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77%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0.113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51" b="2335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2" r="121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642704" cy="3822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NALCLEAR 8170 PULV (Nalco)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Polyacrylamide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1 mg/L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 (ACH)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~21.3%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~11.3% Al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1.2-1.24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0.1-0.2 mg/L pDADMAC</a:t>
            </a:r>
          </a:p>
        </p:txBody>
      </p:sp>
    </p:spTree>
    <p:extLst>
      <p:ext uri="{BB962C8B-B14F-4D97-AF65-F5344CB8AC3E}">
        <p14:creationId xmlns:p14="http://schemas.microsoft.com/office/powerpoint/2010/main" val="140529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441486"/>
              </p:ext>
            </p:extLst>
          </p:nvPr>
        </p:nvGraphicFramePr>
        <p:xfrm>
          <a:off x="100582" y="1402715"/>
          <a:ext cx="1170177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654943622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754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9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1923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17813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22810"/>
              </p:ext>
            </p:extLst>
          </p:nvPr>
        </p:nvGraphicFramePr>
        <p:xfrm>
          <a:off x="100582" y="1402715"/>
          <a:ext cx="1170177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654943622"/>
                    </a:ext>
                  </a:extLst>
                </a:gridCol>
                <a:gridCol w="1389879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754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9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1923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17813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1641</Words>
  <Application>Microsoft Office PowerPoint</Application>
  <PresentationFormat>Widescreen</PresentationFormat>
  <Paragraphs>528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City of  St. Helena CA2810004 Napa County Jar Test</vt:lpstr>
      <vt:lpstr>Source Water: Bell Canyon Reservoir</vt:lpstr>
      <vt:lpstr> Flocculation/Sedimentation Basins</vt:lpstr>
      <vt:lpstr>UVT/UVA, pathlength 10 mm</vt:lpstr>
      <vt:lpstr>Applied Coagulants for Jar Testing (1)</vt:lpstr>
      <vt:lpstr>Applied Coagulants for Jar Testing (2)</vt:lpstr>
      <vt:lpstr>Coagulant Information</vt:lpstr>
      <vt:lpstr>City of St. Helena : Jar Test 1-8 Results Flash Mix 200 RPM (20 sec); Floc Mix 30 RPM (5 min)</vt:lpstr>
      <vt:lpstr>City of St. Helena : Jar Test 9-16 Results Flash Mix 200 RPM (20 sec); Floc Mix 30 RPM (5 min)</vt:lpstr>
      <vt:lpstr>City of St. Helena : Jar Test 17-20 Results Flash Mix 200 RPM (20 sec); Floc Mix 30 RPM (5 min)</vt:lpstr>
      <vt:lpstr>City of St. Helena: Jar Test 21-28 Results Flash Mix 200 RPM (20 sec); Floc Mix 30 RPM (5 min)</vt:lpstr>
      <vt:lpstr>City of St. Helena: Jar Test 29-32 Results Flash Mix 200 RPM (20 sec); Floc Mix 30 RPM (5 min)</vt:lpstr>
      <vt:lpstr>City of St. Helena: Jar Test 33-36 Results Flash Mix 200 RPM (20 sec); Floc Mix 30 RPM (5 min)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Guy Schott</cp:lastModifiedBy>
  <cp:revision>15</cp:revision>
  <dcterms:created xsi:type="dcterms:W3CDTF">2021-09-22T19:52:29Z</dcterms:created>
  <dcterms:modified xsi:type="dcterms:W3CDTF">2024-09-29T18:50:23Z</dcterms:modified>
</cp:coreProperties>
</file>