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1658" r:id="rId2"/>
    <p:sldId id="1198" r:id="rId3"/>
    <p:sldId id="1676" r:id="rId4"/>
    <p:sldId id="1541" r:id="rId5"/>
    <p:sldId id="1672" r:id="rId6"/>
    <p:sldId id="1322" r:id="rId7"/>
    <p:sldId id="1591" r:id="rId8"/>
    <p:sldId id="1659" r:id="rId9"/>
    <p:sldId id="1127" r:id="rId10"/>
    <p:sldId id="1183" r:id="rId11"/>
    <p:sldId id="1593" r:id="rId12"/>
    <p:sldId id="1594" r:id="rId13"/>
    <p:sldId id="1668" r:id="rId14"/>
    <p:sldId id="1178" r:id="rId15"/>
    <p:sldId id="772" r:id="rId16"/>
    <p:sldId id="773" r:id="rId17"/>
    <p:sldId id="774" r:id="rId18"/>
    <p:sldId id="1190" r:id="rId19"/>
    <p:sldId id="1662" r:id="rId20"/>
    <p:sldId id="776" r:id="rId21"/>
    <p:sldId id="777" r:id="rId22"/>
    <p:sldId id="1191" r:id="rId23"/>
    <p:sldId id="780" r:id="rId24"/>
    <p:sldId id="781" r:id="rId25"/>
    <p:sldId id="782" r:id="rId26"/>
    <p:sldId id="1192" r:id="rId27"/>
    <p:sldId id="783" r:id="rId28"/>
    <p:sldId id="784" r:id="rId29"/>
    <p:sldId id="785" r:id="rId30"/>
    <p:sldId id="1193" r:id="rId31"/>
    <p:sldId id="786" r:id="rId32"/>
    <p:sldId id="787" r:id="rId33"/>
    <p:sldId id="788" r:id="rId34"/>
    <p:sldId id="1156" r:id="rId35"/>
    <p:sldId id="1157" r:id="rId36"/>
    <p:sldId id="1129" r:id="rId37"/>
    <p:sldId id="1148" r:id="rId38"/>
    <p:sldId id="1158" r:id="rId39"/>
    <p:sldId id="1592" r:id="rId40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0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25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A046A-40F6-BD1C-B007-49B6F03DD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City of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St. Helena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CA2810004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Guy Schott, P.E.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September 14,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2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1-4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(9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347598"/>
              </p:ext>
            </p:extLst>
          </p:nvPr>
        </p:nvGraphicFramePr>
        <p:xfrm>
          <a:off x="100583" y="1402715"/>
          <a:ext cx="11701775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81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499010">
                  <a:extLst>
                    <a:ext uri="{9D8B030D-6E8A-4147-A177-3AD203B41FA5}">
                      <a16:colId xmlns:a16="http://schemas.microsoft.com/office/drawing/2014/main" val="3379255489"/>
                    </a:ext>
                  </a:extLst>
                </a:gridCol>
                <a:gridCol w="1499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4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1973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447177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796109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5-8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(8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355614"/>
              </p:ext>
            </p:extLst>
          </p:nvPr>
        </p:nvGraphicFramePr>
        <p:xfrm>
          <a:off x="100583" y="1402715"/>
          <a:ext cx="11622025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666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707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6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52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84291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648488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906853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9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(9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016212"/>
              </p:ext>
            </p:extLst>
          </p:nvPr>
        </p:nvGraphicFramePr>
        <p:xfrm>
          <a:off x="100583" y="1402715"/>
          <a:ext cx="11868911" cy="283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336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3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6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8956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128437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904919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1262207">
                  <a:extLst>
                    <a:ext uri="{9D8B030D-6E8A-4147-A177-3AD203B41FA5}">
                      <a16:colId xmlns:a16="http://schemas.microsoft.com/office/drawing/2014/main" val="4095306461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7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13-16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(8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673833"/>
              </p:ext>
            </p:extLst>
          </p:nvPr>
        </p:nvGraphicFramePr>
        <p:xfrm>
          <a:off x="100582" y="1402715"/>
          <a:ext cx="11850626" cy="374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33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097840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326214">
                  <a:extLst>
                    <a:ext uri="{9D8B030D-6E8A-4147-A177-3AD203B41FA5}">
                      <a16:colId xmlns:a16="http://schemas.microsoft.com/office/drawing/2014/main" val="3575412014"/>
                    </a:ext>
                  </a:extLst>
                </a:gridCol>
                <a:gridCol w="1326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4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5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6705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119682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897898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20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09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2498803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C860C-AC89-FD66-F7C3-C9CA8F80B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82" y="5455285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Jar 18 post filtrate Fe: 0.060 mg/L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9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Alum/FeCl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2751-27BE-457B-B542-B3BF035A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992524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7-minute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9B036-E6E6-3F7A-3C23-F385D34B1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7" y="644957"/>
            <a:ext cx="12064145" cy="5347567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13476F-1685-EA88-DD37-50655B8E0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926" y="65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BE7FD-9408-1793-7E53-DBFC96B38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6653" y="65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51F54E-24EB-E55F-64B5-8442EEBA7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33965" y="65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8000D-D1C6-4C93-F183-FAF33C9DC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1277" y="65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6.11</a:t>
            </a:r>
          </a:p>
        </p:txBody>
      </p:sp>
    </p:spTree>
    <p:extLst>
      <p:ext uri="{BB962C8B-B14F-4D97-AF65-F5344CB8AC3E}">
        <p14:creationId xmlns:p14="http://schemas.microsoft.com/office/powerpoint/2010/main" val="13444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C8E358-65D9-46F8-83D5-42E89592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6" y="5897879"/>
            <a:ext cx="11259128" cy="64008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B76AC-7033-B17D-0920-AF12292EC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96" y="184728"/>
            <a:ext cx="11939120" cy="5292148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71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95EB-529E-4172-B0FF-7CC31477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217919"/>
            <a:ext cx="10911840" cy="51538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000" dirty="0"/>
              <a:t>Jars 1-4: After 25-minutes of settling, settled water turbidity is taken.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002E71-A151-F43E-BC91-DAB682E75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86" y="539496"/>
            <a:ext cx="11902028" cy="5275707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AB2F70-5AEE-FC32-D0E6-B1BF327C7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9910" y="65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D2377-9FE4-BF8A-1FA6-4F8DEF8C2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8637" y="65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330ECB-5C20-D4CE-819E-45B9802F6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7389" y="65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94E593-5873-465E-94EA-4D8A02EE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3573" y="6525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6.11</a:t>
            </a:r>
          </a:p>
        </p:txBody>
      </p:sp>
    </p:spTree>
    <p:extLst>
      <p:ext uri="{BB962C8B-B14F-4D97-AF65-F5344CB8AC3E}">
        <p14:creationId xmlns:p14="http://schemas.microsoft.com/office/powerpoint/2010/main" val="8030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8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7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547B-E836-4335-8B60-1D1C89F4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979223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8-minute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D13D42-84E2-2405-E41C-D295EB27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13" y="440161"/>
            <a:ext cx="12005173" cy="5321427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823A7F-FEA9-212D-94EC-E4A0905C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2869" y="9268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3CB84-837F-CF97-54A0-DE25CC538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7615" y="636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5.85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493FE-3E5A-8C54-759A-CF2E628ED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8935" y="636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5.68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345FFB-BCD3-46E0-7822-6D58695F9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0255" y="636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5.52</a:t>
            </a:r>
          </a:p>
        </p:txBody>
      </p:sp>
    </p:spTree>
    <p:extLst>
      <p:ext uri="{BB962C8B-B14F-4D97-AF65-F5344CB8AC3E}">
        <p14:creationId xmlns:p14="http://schemas.microsoft.com/office/powerpoint/2010/main" val="61621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975B-A5A3-417E-BBF6-45F3D316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6" y="457200"/>
            <a:ext cx="4404379" cy="1600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 Canyon Reservoir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DD4F4-1466-4818-B09F-25442269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646" y="2057400"/>
            <a:ext cx="4404380" cy="3811588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8.94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7.21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69.21%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0.1599/cm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73.46%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0.1340/cm</a:t>
            </a:r>
          </a:p>
        </p:txBody>
      </p:sp>
      <p:pic>
        <p:nvPicPr>
          <p:cNvPr id="5" name="Picture Placeholder 4" descr="Image of Bell Canyon Reservoir">
            <a:extLst>
              <a:ext uri="{FF2B5EF4-FFF2-40B4-BE49-F238E27FC236}">
                <a16:creationId xmlns:a16="http://schemas.microsoft.com/office/drawing/2014/main" id="{BF346B3A-328D-4709-A356-AEDE5F2393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389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E783-7720-408F-A077-92B6DF7F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25" y="6038705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96401-F8C8-A336-49B9-B73255D63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1" y="179214"/>
            <a:ext cx="11951559" cy="5297662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747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752FD-D5DC-4957-84AC-92C20A5D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927816"/>
            <a:ext cx="10515600" cy="57426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E779AE-C091-03AE-9E75-CDE53632B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557195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C1FF7F-8FA5-AF6B-0BBA-F7ABF8896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557" y="9268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9AE416-9BA5-23FE-8928-9B981482F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6175" y="636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9509CD-BF24-895B-16AD-56A6DC80B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2671" y="636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5.68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E22AA-8A99-7ABE-BA49-C6BD75E2C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2007" y="636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5.52</a:t>
            </a:r>
          </a:p>
        </p:txBody>
      </p:sp>
    </p:spTree>
    <p:extLst>
      <p:ext uri="{BB962C8B-B14F-4D97-AF65-F5344CB8AC3E}">
        <p14:creationId xmlns:p14="http://schemas.microsoft.com/office/powerpoint/2010/main" val="392598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9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36C1-FEEC-4981-B95B-89F6F8A8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103360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9-minute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032B0-7210-DD4F-4759-E78BC245E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15" y="526474"/>
            <a:ext cx="11855769" cy="5255202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21FF1D-BEB6-4FB1-8191-C5FEF9BA0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9519" y="114559"/>
            <a:ext cx="21627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87.09%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0.0601/cm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6.22, Fe: 0.032 mg/L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42835-4C7F-BBED-478A-59AF3B026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9983" y="114559"/>
            <a:ext cx="21627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6.10, Fe: 0.051 mg/L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DA7DC-7314-001D-81AF-14C0CF815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591" y="54173"/>
            <a:ext cx="206338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6.28, Fe: 0.0 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4652D-7B2A-43BD-DD6A-F21E05E5F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0475" y="54173"/>
            <a:ext cx="21627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6.09, Fe: 0.033 mg/L</a:t>
            </a:r>
          </a:p>
        </p:txBody>
      </p:sp>
    </p:spTree>
    <p:extLst>
      <p:ext uri="{BB962C8B-B14F-4D97-AF65-F5344CB8AC3E}">
        <p14:creationId xmlns:p14="http://schemas.microsoft.com/office/powerpoint/2010/main" val="64648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FEC4-F02E-4411-BFA5-9DE1FB44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20233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1A7CD-2575-497E-60B5-5C48B19F2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02" y="401669"/>
            <a:ext cx="11949795" cy="5296880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7715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F2A6-DF14-4541-B0DB-2C2DE8F3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826268"/>
            <a:ext cx="10911840" cy="64008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B2B4D2-784E-688A-55D7-3FC3D9C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83" y="391651"/>
            <a:ext cx="12001633" cy="5319858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A7216D-3F66-EEC3-EA8B-937DAC79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9519" y="114559"/>
            <a:ext cx="21627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87.09%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0.0601/cm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6.22, Fe: 0.032 mg/L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DF3F67-B4EE-CE7A-E630-10E57C83C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9983" y="114559"/>
            <a:ext cx="21627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6.10, Fe: 0.051 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63167-31B9-B025-1738-751C8C3B8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591" y="54173"/>
            <a:ext cx="2063385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6.28, Fe: 0.0 mg/L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54BC5C-8B68-D077-53D7-DC4956C24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0475" y="54173"/>
            <a:ext cx="216277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6.09, Fe: 0.033 mg/L</a:t>
            </a:r>
          </a:p>
        </p:txBody>
      </p:sp>
    </p:spTree>
    <p:extLst>
      <p:ext uri="{BB962C8B-B14F-4D97-AF65-F5344CB8AC3E}">
        <p14:creationId xmlns:p14="http://schemas.microsoft.com/office/powerpoint/2010/main" val="453978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8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18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52F0-51DB-47BE-8913-FDCEB5DE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29468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8-minute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81754-FA76-A215-17FD-E8A3CE2B8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33" y="188452"/>
            <a:ext cx="11930718" cy="5288424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E40E43-1BD7-FAE6-D15A-BA505D6C8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8847" y="188451"/>
            <a:ext cx="206338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5.71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F0001-EABF-2F8C-3541-5547A05AA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28727" y="18845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5.51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FE776-1F95-1817-9D92-34F5F76ED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10512" y="18845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DCD246-2E50-9D5C-EC2B-C7FAB0800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7062" y="18845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6.15</a:t>
            </a:r>
          </a:p>
        </p:txBody>
      </p:sp>
    </p:spTree>
    <p:extLst>
      <p:ext uri="{BB962C8B-B14F-4D97-AF65-F5344CB8AC3E}">
        <p14:creationId xmlns:p14="http://schemas.microsoft.com/office/powerpoint/2010/main" val="2689650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943DA1-F6B2-1673-172E-C538752A2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8241-F488-4FD8-B0F9-17A6737A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06655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63287-94C2-B338-9AA0-F7DA26A74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" y="409050"/>
            <a:ext cx="11990886" cy="5315094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49EEF5-DBAF-5CCC-057E-3D4CECC8B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7135" y="188451"/>
            <a:ext cx="206338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5.71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C4ADC-D97F-C552-F7E1-A210A0CAD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5887" y="18845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5.51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3B09B-BECD-C778-1C39-E386F932C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5688" y="188451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FB146-436F-AEEE-66B1-13426F0A0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5350" y="18845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6.15</a:t>
            </a:r>
          </a:p>
        </p:txBody>
      </p:sp>
    </p:spTree>
    <p:extLst>
      <p:ext uri="{BB962C8B-B14F-4D97-AF65-F5344CB8AC3E}">
        <p14:creationId xmlns:p14="http://schemas.microsoft.com/office/powerpoint/2010/main" val="26790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D051-198B-CA5D-E153-43E9A273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Flocculation/Sedimentation Basins</a:t>
            </a:r>
          </a:p>
        </p:txBody>
      </p:sp>
      <p:pic>
        <p:nvPicPr>
          <p:cNvPr id="4" name="Picture 3" descr="Sedimentation basin">
            <a:extLst>
              <a:ext uri="{FF2B5EF4-FFF2-40B4-BE49-F238E27FC236}">
                <a16:creationId xmlns:a16="http://schemas.microsoft.com/office/drawing/2014/main" id="{AB000B57-4D4A-3D85-E589-EDFAC869D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4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7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54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AB4F2-0221-4FE8-B18B-379AD58F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4181"/>
            <a:ext cx="10515600" cy="66662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17-18:  End of 8-minute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C0F8B-21DA-9B1D-1825-67AE5FB49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76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712297-DAF8-F3D8-2FD4-A260D6FCE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1302" y="16101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2E2550-FDE6-30C0-6CDF-F31CFFD02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5688" y="188451"/>
            <a:ext cx="206338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5.23, Fe: 0.06 mg/L</a:t>
            </a:r>
          </a:p>
        </p:txBody>
      </p:sp>
    </p:spTree>
    <p:extLst>
      <p:ext uri="{BB962C8B-B14F-4D97-AF65-F5344CB8AC3E}">
        <p14:creationId xmlns:p14="http://schemas.microsoft.com/office/powerpoint/2010/main" val="30921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16985-D85B-43B0-A8A3-6B6F1C48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76" y="6160655"/>
            <a:ext cx="11582399" cy="618835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17-18: After 5 min of settling, 25 mL is syringed for filterability and %UVT/UVA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B3B63-6182-19D7-6068-45291D417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004" y="78510"/>
            <a:ext cx="7956915" cy="59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8F3FC-CE34-4C95-B9C1-1232BE54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17-18: After 25-minutes of settling, settled water turbidity is taken. 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D6853-DCF2-889A-5AF8-7975F52A3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3DEBBC-D011-FEC9-FDD0-F092F3BFE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1302" y="16101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EB291-C84F-5D51-805E-F02BE0F31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5688" y="188451"/>
            <a:ext cx="2063385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5.23, Fe: 0.06 mg/L</a:t>
            </a:r>
          </a:p>
        </p:txBody>
      </p:sp>
    </p:spTree>
    <p:extLst>
      <p:ext uri="{BB962C8B-B14F-4D97-AF65-F5344CB8AC3E}">
        <p14:creationId xmlns:p14="http://schemas.microsoft.com/office/powerpoint/2010/main" val="170562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953127"/>
            <a:ext cx="11665259" cy="4554205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1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Bell Canyon Reservoir 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&amp; Treated Water Characteristics, September 5, 2024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Bell Canyon Reservoir	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7.29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33.4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3.52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66.54%,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0.177/cm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1.11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68.60%,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0.1637/cm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0269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1 Water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6.50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12.6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0.12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91.25%,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0.0398/cm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Clearwell Water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7.51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28.2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0.63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91.83%,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 0.0370/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UVT/UVA, pathlength 40 mm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9E83DFA3-5A75-1034-7F08-70850D264C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0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47.47%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8.08%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Ferric Chloride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42.4% Ferric Chloride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47.6%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1.44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21119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917 (NTU Technologies, Inc.)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polyamine (50% water, 50% active polyamines)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Aluminum Chlorohydrate (ACH)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~21.3%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~11.3% Al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Water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100 mg/L as Product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1507" y="1825625"/>
            <a:ext cx="6116714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200 mg/L as Product; 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56032"/>
            <a:ext cx="6809892" cy="704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188719"/>
            <a:ext cx="6697462" cy="530415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7.29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61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40.6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88B73CFF-A118-4149-D32C-23B048456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6758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3216</Words>
  <Application>Microsoft Office PowerPoint</Application>
  <PresentationFormat>Widescreen</PresentationFormat>
  <Paragraphs>697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City of  St. Helena CA2810004 Napa County Jar Test</vt:lpstr>
      <vt:lpstr>Source Water: Bell Canyon Reservoir</vt:lpstr>
      <vt:lpstr> Flocculation/Sedimentation Basins</vt:lpstr>
      <vt:lpstr>Bell Canyon Reservoir Source &amp; Treated Water Characteristics, September 5, 2024</vt:lpstr>
      <vt:lpstr>UVT/UVA, pathlength 40 mm</vt:lpstr>
      <vt:lpstr>Applied Coagulants for Jar Testing (1)</vt:lpstr>
      <vt:lpstr>Applied Coagulants for Jar Testing (2)</vt:lpstr>
      <vt:lpstr>Laboratory Charge Analyzer</vt:lpstr>
      <vt:lpstr>Coagulant Information</vt:lpstr>
      <vt:lpstr>City of St. Helena : Jar Test 1-4 Results Flash Mix 200 RPM (20 sec); Floc Mix 30 RPM (9 min)</vt:lpstr>
      <vt:lpstr>City of St. Helena : Jar Test 5-8 Results Flash Mix 200 RPM (20 sec); Floc Mix 30 RPM (8 min)</vt:lpstr>
      <vt:lpstr>City of St. Helena : Jar Test 9-12 Results Flash Mix 200 RPM (20 sec); Floc Mix 30 RPM (9 min)</vt:lpstr>
      <vt:lpstr>City of St. Helena : Jar Test 13-16 Results Flash Mix 200 RPM (20 sec); Floc Mix 30 RPM (8 min)</vt:lpstr>
      <vt:lpstr>Jars 1-4 Test Flash Mix 20 Sec (200 RPM) Floc Mix 9 min (30 RPM) Post NaMnO4  Applied Coagulants  Alum/FeCl3 </vt:lpstr>
      <vt:lpstr>Jars 1-4:  End of 7-minute flocculation (30 RPM) duration. </vt:lpstr>
      <vt:lpstr>Jars 1-4: After 5 min of settling, 25 mL is syringed for filterability and %UVT/UVA</vt:lpstr>
      <vt:lpstr>Jars 1-4: After 25-minutes of settling, settled water turbidity is taken. </vt:lpstr>
      <vt:lpstr>Jars 5-8 Test Flash Mix 20 Sec (200 RPM) Floc Mix 8 min (30 RPM) Post NaMnO4  Applied Coagulant  FeSO4 </vt:lpstr>
      <vt:lpstr>Jars 5-8:  End of 8-minute flocculation (30 RPM) duration. </vt:lpstr>
      <vt:lpstr>Jars 5-8: After 5 min of settling, 25 mL is syringed for filterability and %UVT/UVA</vt:lpstr>
      <vt:lpstr>Jars 5-8: After 25-minutes of settling, settled water turbidity is taken. </vt:lpstr>
      <vt:lpstr>Jars 9-12 Test Flash Mix 20 Sec (200 RPM) Floc Mix 9 min (30 RPM) Post NaMnO4  Applied Coagulants  FeCl3/FeSO4 </vt:lpstr>
      <vt:lpstr>Jars 9-12:  End of 9-minute flocculation (30 RPM) duration. </vt:lpstr>
      <vt:lpstr>Jars 9-12: After 5 min of settling, 25 mL is syringed for filterability and %UVT/UVA</vt:lpstr>
      <vt:lpstr>Jars 9-12: After 25-minutes of settling, settled water turbidity is taken. </vt:lpstr>
      <vt:lpstr>Jars 13-16 Test Flash Mix 30 Sec (200 RPM) Floc Mix 8 min (30 RPM) Post NaMnO4  Applied Coagulants  Alum/FeSO4 </vt:lpstr>
      <vt:lpstr>Jars 13-16:  End of 8-minute flocculation (30 RPM) duration. </vt:lpstr>
      <vt:lpstr>Jars 13-16: After 5 min of settling, 25 mL is syringed for filterability and %UVT/UVA</vt:lpstr>
      <vt:lpstr>Jars 13-16: After 25-minutes of settling, settled water turbidity is taken. </vt:lpstr>
      <vt:lpstr>Jars 17-8 Test Flash Mix 30 Sec (200 RPM) Floc Mix 7 min (30 RPM) Post NaMnO4  Applied Coagulants  Alum/FeSO4  </vt:lpstr>
      <vt:lpstr>Jars 17-18:  End of 8-minute flocculation (30 RPM) duration. </vt:lpstr>
      <vt:lpstr>Jars 17-18: After 5 min of settling, 25 mL is syringed for filterability and %UVT/UVA</vt:lpstr>
      <vt:lpstr>Jars 17-18: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St. Helena CA2810004 Napa County Jar Test</dc:title>
  <dc:creator>Schott, Guy@Waterboards</dc:creator>
  <cp:lastModifiedBy>Schott, Guy@Waterboards</cp:lastModifiedBy>
  <cp:revision>33</cp:revision>
  <dcterms:created xsi:type="dcterms:W3CDTF">2021-09-22T19:52:29Z</dcterms:created>
  <dcterms:modified xsi:type="dcterms:W3CDTF">2024-09-28T02:29:31Z</dcterms:modified>
</cp:coreProperties>
</file>