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737" r:id="rId2"/>
    <p:sldId id="1161" r:id="rId3"/>
    <p:sldId id="732" r:id="rId4"/>
    <p:sldId id="1153" r:id="rId5"/>
    <p:sldId id="1126" r:id="rId6"/>
    <p:sldId id="1130" r:id="rId7"/>
    <p:sldId id="1167" r:id="rId8"/>
    <p:sldId id="785" r:id="rId9"/>
    <p:sldId id="1168" r:id="rId10"/>
    <p:sldId id="1169" r:id="rId11"/>
    <p:sldId id="1170" r:id="rId12"/>
    <p:sldId id="1104" r:id="rId13"/>
    <p:sldId id="854" r:id="rId14"/>
    <p:sldId id="855" r:id="rId15"/>
    <p:sldId id="856" r:id="rId16"/>
    <p:sldId id="857" r:id="rId17"/>
    <p:sldId id="1171" r:id="rId18"/>
    <p:sldId id="860" r:id="rId19"/>
    <p:sldId id="861" r:id="rId20"/>
    <p:sldId id="862" r:id="rId21"/>
    <p:sldId id="863" r:id="rId22"/>
    <p:sldId id="1172" r:id="rId23"/>
    <p:sldId id="866" r:id="rId24"/>
    <p:sldId id="867" r:id="rId25"/>
    <p:sldId id="868" r:id="rId26"/>
    <p:sldId id="869" r:id="rId27"/>
    <p:sldId id="1173" r:id="rId28"/>
    <p:sldId id="870" r:id="rId29"/>
    <p:sldId id="871" r:id="rId30"/>
    <p:sldId id="872" r:id="rId31"/>
    <p:sldId id="873" r:id="rId32"/>
    <p:sldId id="1174" r:id="rId33"/>
    <p:sldId id="876" r:id="rId34"/>
    <p:sldId id="877" r:id="rId35"/>
    <p:sldId id="878" r:id="rId36"/>
    <p:sldId id="879" r:id="rId37"/>
    <p:sldId id="1175" r:id="rId38"/>
    <p:sldId id="883" r:id="rId39"/>
    <p:sldId id="884" r:id="rId40"/>
    <p:sldId id="885" r:id="rId41"/>
    <p:sldId id="886" r:id="rId42"/>
    <p:sldId id="1176" r:id="rId43"/>
    <p:sldId id="888" r:id="rId44"/>
    <p:sldId id="889" r:id="rId45"/>
    <p:sldId id="890" r:id="rId46"/>
    <p:sldId id="891" r:id="rId47"/>
    <p:sldId id="1154" r:id="rId48"/>
    <p:sldId id="1155" r:id="rId49"/>
    <p:sldId id="1129" r:id="rId50"/>
    <p:sldId id="1148" r:id="rId51"/>
    <p:sldId id="1156" r:id="rId52"/>
    <p:sldId id="1157" r:id="rId5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CA2810005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by Guy Schott, P.E.</a:t>
            </a:r>
          </a:p>
          <a:p>
            <a:pPr algn="l"/>
            <a:r>
              <a:rPr lang="en-US" dirty="0"/>
              <a:t>August 28, 2019</a:t>
            </a: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D116A0DE-6EAD-4C58-B37A-7F93E1D83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76" y="118720"/>
            <a:ext cx="10917024" cy="1325563"/>
          </a:xfrm>
        </p:spPr>
        <p:txBody>
          <a:bodyPr/>
          <a:lstStyle/>
          <a:p>
            <a:r>
              <a:rPr lang="en-US" dirty="0"/>
              <a:t>City of American Canyon: Jar Test 17-23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948193"/>
              </p:ext>
            </p:extLst>
          </p:nvPr>
        </p:nvGraphicFramePr>
        <p:xfrm>
          <a:off x="216816" y="1402715"/>
          <a:ext cx="11821213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86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3562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57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1359527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Lbs./MG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979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003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868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74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76" y="118720"/>
            <a:ext cx="1091702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City of American Canyon: Jar Test 24-27 Results</a:t>
            </a:r>
            <a:br>
              <a:rPr lang="en-US" dirty="0"/>
            </a:br>
            <a:r>
              <a:rPr lang="en-US" dirty="0"/>
              <a:t>Jars 24 &amp; 27 were syringed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334191"/>
              </p:ext>
            </p:extLst>
          </p:nvPr>
        </p:nvGraphicFramePr>
        <p:xfrm>
          <a:off x="216816" y="1892909"/>
          <a:ext cx="1182121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86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3562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57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1359527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Lbs./MG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94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925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4CB8AC7-3D13-4AF1-8A4D-153F0AB65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B3CA2-5632-4AB5-8C9B-DF1180C6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14DBC7-9B7C-44F7-A1A9-91ED8C5E4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9561" y="1236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D6DF8-6286-48EF-98A0-B1EEEBB94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1432" y="1236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47791-88B0-47F8-A75E-552F31B48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3303" y="12369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E7B5C0-DA0F-4CAA-9774-889FF8B3D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5174" y="12369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83088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AA85397-510B-437E-A993-4173ADAF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A799F-92C8-48C3-AE76-7BF8D5A3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425950"/>
            <a:ext cx="1166346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1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1CC0818-1E28-493F-9014-4736144B0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E076-5F79-4BC3-8E47-B1F69B16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EE785D-8FAD-42A9-AF00-F79C5C6FE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7269" y="1236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E88AA-B0C7-4FE4-8EB8-7BFFB8AD7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9140" y="12369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BB48A3-54AE-463C-8725-83F6A1A0D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1011" y="12369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FF7A2-60F3-4D84-813B-023FEF8EF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0359" y="12369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925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357541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366145-6860-4EAB-8C32-AA06B5DA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DFBD7B46-A570-4B73-99AB-540DDDE96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2386511"/>
            <a:ext cx="10905066" cy="29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4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5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D2C9939-CA86-416B-B54A-49D3C35EA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249AE-8B3D-4D2C-AFB2-070E1AD9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1C3C42-FBB8-4579-A45A-A034175B4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9561" y="1243562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3B654B-CFFB-4E18-BB92-3EBB685E5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1094" y="1243562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BF320-CE6E-453D-AC09-278E2B6D0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2115" y="125533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0AE0F-BF09-4365-B09C-37C6D2B2D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691" y="125533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</p:spTree>
    <p:extLst>
      <p:ext uri="{BB962C8B-B14F-4D97-AF65-F5344CB8AC3E}">
        <p14:creationId xmlns:p14="http://schemas.microsoft.com/office/powerpoint/2010/main" val="59940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5E4F893-3A2A-4E86-83E4-F7ED47ED2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9B046-09F0-43FC-9D1B-F778B297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1" y="425950"/>
            <a:ext cx="1152741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26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1A53-08FB-4D26-9001-123FB87D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Bay Aqueduct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88BFF-F9E4-4D23-892F-02582EB6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230" y="2057400"/>
            <a:ext cx="4425796" cy="4343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 (August 28, 2019)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Unfiltered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6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7.63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72.8%, UVA: 0.138/cm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Filtered (0.4 um filtered)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77.2%, UVA: 0.112/cm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0.26 NTU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1" descr="Image of Barker Slough and Pumping Station">
            <a:extLst>
              <a:ext uri="{FF2B5EF4-FFF2-40B4-BE49-F238E27FC236}">
                <a16:creationId xmlns:a16="http://schemas.microsoft.com/office/drawing/2014/main" id="{C2186719-611E-4EC8-8003-DB913D51356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265583" y="1052524"/>
            <a:ext cx="6343089" cy="475295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068187C-2E3D-4526-9EE7-EF5A33FB8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ED3A2-BA37-4D58-9D96-472C070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32596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FE5D6F-47BB-4976-B171-DEAD01FF1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4650" y="147903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386CF-105C-4696-850C-6EA74962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49740" y="147902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81F944-14EF-4645-9035-8912255B9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5506" y="147902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EBA51-7BDA-47E9-B350-466CBF65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691" y="147901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</p:spTree>
    <p:extLst>
      <p:ext uri="{BB962C8B-B14F-4D97-AF65-F5344CB8AC3E}">
        <p14:creationId xmlns:p14="http://schemas.microsoft.com/office/powerpoint/2010/main" val="194640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1C1E58D2-E767-445B-883E-02AD684F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206D3-EDC0-458B-8E8A-3F76CFB0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5-8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7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7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6CED235-19EA-4D79-B534-CCD031CF0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AAA84-A4A7-4761-878F-C72B6725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3A70DB-1CBE-4CFB-89D2-488B26896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8415" y="12274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E1A92-59D1-4F1E-8E7E-88FFF91AA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1302" y="12274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651C7-B414-425F-ABD9-D3BDA3242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1646" y="12274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98919-FC1F-4D49-A66E-3818F698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1990" y="12274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</p:spTree>
    <p:extLst>
      <p:ext uri="{BB962C8B-B14F-4D97-AF65-F5344CB8AC3E}">
        <p14:creationId xmlns:p14="http://schemas.microsoft.com/office/powerpoint/2010/main" val="1791652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5A6A69E-A9C5-490F-A078-9DCE789F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D446A-0F0E-463D-B23E-4BD36D34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3" y="425950"/>
            <a:ext cx="11565118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35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46C70AA-DC96-4B92-AE77-597E99EE3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DA7CAA-32C1-40A3-B596-04EAA361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340CEA-D72C-40F9-AFC4-8E2F50F7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816" y="12994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3A64A-CD4D-4FB1-AA7C-10EC5820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5162" y="12994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8F790-57AC-413D-991F-6582076B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0092" y="12994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2CF8C-E44A-4446-A8AF-5CE43E6E0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5022" y="12994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</p:spTree>
    <p:extLst>
      <p:ext uri="{BB962C8B-B14F-4D97-AF65-F5344CB8AC3E}">
        <p14:creationId xmlns:p14="http://schemas.microsoft.com/office/powerpoint/2010/main" val="265112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D5DAEC9B-C3E9-494A-8CE7-26C18FE99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5AEC6-B70C-4EEB-BB46-5264C714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41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6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3520B39-D3A3-4546-9204-888C29A57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68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03CB1-106B-4B51-9F6B-AA327A4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8A31AC-A512-4A4C-8FF9-D610D0C59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2446" y="11760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7E7E0-AC44-4E6F-AAAB-CB92ECB8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9739" y="11760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0B06D-C4DD-4255-B754-5465EC474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8557" y="11760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DF9CA7-AAF0-4563-816B-DF4EC2F5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0427" y="11760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288849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0F5BDEB-C529-465B-AF86-288E95BE0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C88A7-12EF-4397-8167-DE6B9800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4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of water treatment buildings that house the conventional water treatment plant and membrane filtration plant.">
            <a:extLst>
              <a:ext uri="{FF2B5EF4-FFF2-40B4-BE49-F238E27FC236}">
                <a16:creationId xmlns:a16="http://schemas.microsoft.com/office/drawing/2014/main" id="{8CAB3755-D112-441D-A986-5D119610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and Membrane Treatment Plants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18ADF49-FBDF-43F4-A4C9-A4193FBC8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3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0BB23-758C-48F1-8663-74491C71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6432FF-DB3C-4FC0-8977-ECCE846FB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905" y="115323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CF68EB-2830-441B-A8BE-68B5E8F7F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6859" y="115323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3BE93-F790-46EB-9C6C-4D6229485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3813" y="115323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62435-6E24-45B4-8E0B-73E542237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7547" y="115323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9177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684E155D-F021-48AD-BD03-3311FF119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3231D-FA00-47E5-A185-EFB1C839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13-16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3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66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91AF397-F693-48C3-BA68-39B45D387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405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4A8A3-AE2F-4D50-8F8E-FFDA3995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45C413-A795-4977-86CC-D3DFABA38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139" y="114772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E6DA8-A6EC-45A0-9672-33B21F4C4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06120" y="114772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8B136-C151-493B-BC9A-CA73073F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7141" y="114772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285272-6B77-4AF4-9956-1005D98FF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4944" y="114772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3839135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B77EE5B-7FE2-4FB4-A49A-F0204E752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BCB97-D4E3-484E-89AF-1B564FAC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425950"/>
            <a:ext cx="1147084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56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BE371B7-F6BC-4590-83B3-A34EAD3B6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9C229-21DC-41D6-96E4-8673FDB1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4BC247-4A7A-478B-A477-8383FB1D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815" y="1312330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21A6C-C390-4D9A-A7B8-5B8C5F14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7364" y="1312329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045DA-0E8F-4D07-BD6D-B3D93636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6292" y="1312328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5A69F-78D2-49CD-8683-EEC5D10F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8841" y="131232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2042191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4E9B2620-994A-47A2-8F16-46BD12DF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A0E5F-2097-4866-93CC-1511A5B3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17-20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96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21-23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62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hree 1-liter jars at the end of 5-minute flocculation (30 RPM) duration. ">
            <a:extLst>
              <a:ext uri="{FF2B5EF4-FFF2-40B4-BE49-F238E27FC236}">
                <a16:creationId xmlns:a16="http://schemas.microsoft.com/office/drawing/2014/main" id="{54308A7F-5FED-4199-A496-2810AEDD53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F4262-753C-412C-8E1A-4238D155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21-23: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163304A-7A2B-42F4-A0C4-7FAB29237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8060" y="119764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98BBD-182C-485D-A9DF-91F5591B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54835" y="119763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3D4F2-920D-4269-8621-1C60A1BC5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2798" y="119763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</p:spTree>
    <p:extLst>
      <p:ext uri="{BB962C8B-B14F-4D97-AF65-F5344CB8AC3E}">
        <p14:creationId xmlns:p14="http://schemas.microsoft.com/office/powerpoint/2010/main" val="2342454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hre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C371FB2-C2B1-4C7C-83D8-B7E2D40D8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72133-F5A2-4708-9C85-15B82B85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7" y="425950"/>
            <a:ext cx="1154626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21-23: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7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84228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hree 1-liter jars after 25-minutes of settling, settled water turbidity is taken.">
            <a:extLst>
              <a:ext uri="{FF2B5EF4-FFF2-40B4-BE49-F238E27FC236}">
                <a16:creationId xmlns:a16="http://schemas.microsoft.com/office/drawing/2014/main" id="{BE3DC477-05DA-4B9B-AC49-2FE292EF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D817-D591-4B0E-84CF-D7B151D7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21-23: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BE4233-EB50-4E52-99D1-EB11B8EE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8909" y="147899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532EC-8EF3-4533-99F6-E3E422BC8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6361" y="147898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F38A6-0A5E-42D4-8A25-AD21D9C51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8553" y="147897"/>
            <a:ext cx="197124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</p:spTree>
    <p:extLst>
      <p:ext uri="{BB962C8B-B14F-4D97-AF65-F5344CB8AC3E}">
        <p14:creationId xmlns:p14="http://schemas.microsoft.com/office/powerpoint/2010/main" val="1303555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three filters from each tested jar with filtrate turbidity and coagulant dose.">
            <a:extLst>
              <a:ext uri="{FF2B5EF4-FFF2-40B4-BE49-F238E27FC236}">
                <a16:creationId xmlns:a16="http://schemas.microsoft.com/office/drawing/2014/main" id="{9B495564-66DB-4531-9A3D-D3BDA15C4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812AE-C422-49C6-B211-98E4441D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21-23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09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24-27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3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6AA5217-A9BB-44C6-8676-C91FE834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A252F-B4BD-47F5-831B-E83F3BDE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8D45FB-2930-4F37-B14C-AE0E7E6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8945" y="14015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84CFE-F72F-43E5-8B4C-DA53D405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3357" y="14015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039C6-69CC-4971-938F-82AA1C761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6582" y="14015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16904C-2CD2-4CA2-8FAD-4BEC177C6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8453" y="14015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1891641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5415988-31F4-41E9-842E-CD149B223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06DEC-20EF-4EB8-A482-4F1EB2E9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425950"/>
            <a:ext cx="1159861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279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A6ECFD5-95D1-448F-801C-1E254FA43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50A91-8D2B-4A17-986F-260C3EE6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After 25-minutes of settling, settled water turbidity is taken.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77AD89-57FB-462C-859E-0C894AFDC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0638" y="13227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BBD95-0274-425F-89A0-8BDB2E38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0643" y="132270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D5B4A-4CF8-4012-A790-FB083A312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1327" y="12615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F6A27-E6E7-4D9A-AF17-53B9AEDA5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1332" y="12615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3284605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F654CB2F-2202-4CD7-8596-0A958B66C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01D91-3A01-43E0-B6B9-72978C6F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24-27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20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9" y="54776"/>
            <a:ext cx="1081818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380339"/>
            <a:ext cx="1153209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9"/>
            <a:ext cx="10515600" cy="79052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5229"/>
            <a:ext cx="5097780" cy="49079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925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ACH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1.25 - 1.34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065229"/>
            <a:ext cx="5097780" cy="490797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36.48% Alum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 pictur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Image of a portable turbidity meter used to measure filtrate and settled water turbidities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581844"/>
            <a:ext cx="797087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278173"/>
            <a:ext cx="1154984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8"/>
            <a:ext cx="6254496" cy="56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754145"/>
            <a:ext cx="6857026" cy="573872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7.67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7% Acid Alum:  43.5 mg/L as Alum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6.8 w/acidic acid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925: 27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AH-710: 19.5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#4: 7066: 128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</p:txBody>
      </p:sp>
      <p:pic>
        <p:nvPicPr>
          <p:cNvPr id="6" name="Picture 5" descr="Image of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A2E8D470-C8BD-4FD5-9DCB-6826BEF34D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315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825625"/>
            <a:ext cx="1082589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28853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City of American Canyon: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76319"/>
              </p:ext>
            </p:extLst>
          </p:nvPr>
        </p:nvGraphicFramePr>
        <p:xfrm>
          <a:off x="292231" y="1402715"/>
          <a:ext cx="1146299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55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197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41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9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979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003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868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9300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City of American Canyon: Jar Test 9-16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058915"/>
              </p:ext>
            </p:extLst>
          </p:nvPr>
        </p:nvGraphicFramePr>
        <p:xfrm>
          <a:off x="292231" y="1402715"/>
          <a:ext cx="1146299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55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197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41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9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979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003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868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9300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70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3192</Words>
  <Application>Microsoft Office PowerPoint</Application>
  <PresentationFormat>Widescreen</PresentationFormat>
  <Paragraphs>772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City of American Canyon CA2810005 Napa County Jar Test</vt:lpstr>
      <vt:lpstr>Source Water: North Bay Aqueduct</vt:lpstr>
      <vt:lpstr>Conventional and Membrane Treatment Plants</vt:lpstr>
      <vt:lpstr>UVT/UVA</vt:lpstr>
      <vt:lpstr>Coagulant Used for Jar Testing</vt:lpstr>
      <vt:lpstr>Laboratory Charge Analyzer</vt:lpstr>
      <vt:lpstr>Coagulant Information</vt:lpstr>
      <vt:lpstr>City of American Canyon: Jar Test 1-8 Results</vt:lpstr>
      <vt:lpstr>City of American Canyon: Jar Test 9-16 Results</vt:lpstr>
      <vt:lpstr>City of American Canyon: Jar Test 17-23 Results</vt:lpstr>
      <vt:lpstr>City of American Canyon: Jar Test 24-27 Results Jars 24 &amp; 27 were syringed at end of floc duration.</vt:lpstr>
      <vt:lpstr>Jars 1-4 Test Flash Mix 60 Sec (200 RPM) Floc Mix 5 min (30 RPM)  Applied Coagulant  925 </vt:lpstr>
      <vt:lpstr>Jars 1-4: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Visual of Filterability of Jars 1-4</vt:lpstr>
      <vt:lpstr>Jars 5-8 Test Flash Mix 60 Sec (200 RPM) Floc Mix 5 min (30 RPM)  Applied Coagulant  7% Acid Alum </vt:lpstr>
      <vt:lpstr>Jars 5-8: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Visual of Filterability of Jars 5-8</vt:lpstr>
      <vt:lpstr>Jars 9-12 Test Flash Mix 60 Sec (200 RPM) Floc Mix 5 min (30 RPM)  Applied Coagulant  AH-710 </vt:lpstr>
      <vt:lpstr>Jars 9-12: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Visual of Filterability of Jars 9-12</vt:lpstr>
      <vt:lpstr>Jars 13-16 Test Flash Mix 60 Sec (200 RPM) Floc Mix 5 min (30 RPM)  Applied Coagulant  7066 </vt:lpstr>
      <vt:lpstr>Jars 13-16: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Visual of Filterability of Jars 13-16</vt:lpstr>
      <vt:lpstr>Jars 17-20 Test Flash Mix 60 Sec (200 RPM) Floc Mix 5 min (30 RPM)  Applied Coagulant  7% Acid Alum </vt:lpstr>
      <vt:lpstr>Jars 17-20: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Visual of Filterability of Jars 17-20</vt:lpstr>
      <vt:lpstr>Jars 21-23 Test Flash Mix 60 Sec (200 RPM) Floc Mix 5 min (30 RPM)  Applied Coagulant  7% Acid Alum </vt:lpstr>
      <vt:lpstr>Jars 21-23: End of 5-minute flocculation (30 RPM) duration. </vt:lpstr>
      <vt:lpstr>Jars 21-23: After 5 min of settling, 25 mL is syringed for filterability and %UVT/UVA. </vt:lpstr>
      <vt:lpstr>Jars 21-23: After 25-minutes of settling, settled water turbidity is taken. </vt:lpstr>
      <vt:lpstr>Visual of Filterability of Jars 21-23</vt:lpstr>
      <vt:lpstr>Jars 24-27 Test Flash Mix 60 Sec (200 RPM) Floc Mix 5 min (30 RPM)  Applied Coagulant  7066 </vt:lpstr>
      <vt:lpstr>Jars 24-27: End of 5-minute flocculation (30 RPM) duration. </vt:lpstr>
      <vt:lpstr>Jars 24-27: After 5 min of settling, 25 mL is syringed for filterability and %UVT/UVA. </vt:lpstr>
      <vt:lpstr>Jars 24-27: After 25-minutes of settling, settled water turbidity is taken. </vt:lpstr>
      <vt:lpstr>Visual of Filterability of Jars 24-27</vt:lpstr>
      <vt:lpstr>Jar Testing for 1-Liter Jars:  General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 County: Napa Jar Test</dc:title>
  <dc:creator>Guy Schott</dc:creator>
  <cp:lastModifiedBy>Schott, Guy@Waterboards</cp:lastModifiedBy>
  <cp:revision>7</cp:revision>
  <dcterms:created xsi:type="dcterms:W3CDTF">2020-05-04T02:02:17Z</dcterms:created>
  <dcterms:modified xsi:type="dcterms:W3CDTF">2020-05-12T16:21:07Z</dcterms:modified>
</cp:coreProperties>
</file>