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6" r:id="rId2"/>
    <p:sldId id="1082" r:id="rId3"/>
    <p:sldId id="1153" r:id="rId4"/>
    <p:sldId id="1126" r:id="rId5"/>
    <p:sldId id="1130" r:id="rId6"/>
    <p:sldId id="1127" r:id="rId7"/>
    <p:sldId id="1180" r:id="rId8"/>
    <p:sldId id="1181" r:id="rId9"/>
    <p:sldId id="1182" r:id="rId10"/>
    <p:sldId id="1183" r:id="rId11"/>
    <p:sldId id="1184" r:id="rId12"/>
    <p:sldId id="1178" r:id="rId13"/>
    <p:sldId id="812" r:id="rId14"/>
    <p:sldId id="813" r:id="rId15"/>
    <p:sldId id="814" r:id="rId16"/>
    <p:sldId id="1185" r:id="rId17"/>
    <p:sldId id="816" r:id="rId18"/>
    <p:sldId id="817" r:id="rId19"/>
    <p:sldId id="818" r:id="rId20"/>
    <p:sldId id="1186" r:id="rId21"/>
    <p:sldId id="819" r:id="rId22"/>
    <p:sldId id="820" r:id="rId23"/>
    <p:sldId id="821" r:id="rId24"/>
    <p:sldId id="1187" r:id="rId25"/>
    <p:sldId id="823" r:id="rId26"/>
    <p:sldId id="824" r:id="rId27"/>
    <p:sldId id="825" r:id="rId28"/>
    <p:sldId id="1188" r:id="rId29"/>
    <p:sldId id="828" r:id="rId30"/>
    <p:sldId id="829" r:id="rId31"/>
    <p:sldId id="830" r:id="rId32"/>
    <p:sldId id="1189" r:id="rId33"/>
    <p:sldId id="832" r:id="rId34"/>
    <p:sldId id="833" r:id="rId35"/>
    <p:sldId id="834" r:id="rId36"/>
    <p:sldId id="1190" r:id="rId37"/>
    <p:sldId id="836" r:id="rId38"/>
    <p:sldId id="837" r:id="rId39"/>
    <p:sldId id="838" r:id="rId40"/>
    <p:sldId id="1191" r:id="rId41"/>
    <p:sldId id="841" r:id="rId42"/>
    <p:sldId id="842" r:id="rId43"/>
    <p:sldId id="843" r:id="rId44"/>
    <p:sldId id="1156" r:id="rId45"/>
    <p:sldId id="1157" r:id="rId46"/>
    <p:sldId id="1129" r:id="rId47"/>
    <p:sldId id="1148" r:id="rId48"/>
    <p:sldId id="1158" r:id="rId49"/>
    <p:sldId id="1159" r:id="rId50"/>
  </p:sldIdLst>
  <p:sldSz cx="12192000" cy="6858000"/>
  <p:notesSz cx="7010400" cy="92964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1EFBF0F-E7FD-484D-BBA2-910229994995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E3150F4-05B9-4F1A-A748-0CB3DFC0A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00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854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01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49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0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3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67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1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49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27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64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65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001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s://www.sigmaaldrich.com/united-states.html" TargetMode="External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mailto:Guy.Schott@waterboards.ca.gov" TargetMode="External"/><Relationship Id="rId2" Type="http://schemas.openxmlformats.org/officeDocument/2006/relationships/hyperlink" Target="https://www.waterboards.ca.gov/drinking_water/programs/districts/mendocino_district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3136" y="4660777"/>
            <a:ext cx="7834193" cy="1695573"/>
          </a:xfrm>
        </p:spPr>
        <p:txBody>
          <a:bodyPr anchor="ctr">
            <a:noAutofit/>
          </a:bodyPr>
          <a:lstStyle/>
          <a:p>
            <a:pPr algn="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Veterans Home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Roberts Filtration Treatment Plant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CA2810008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Napa County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99107" y="5091763"/>
            <a:ext cx="2974207" cy="1264587"/>
          </a:xfrm>
        </p:spPr>
        <p:txBody>
          <a:bodyPr anchor="ctr">
            <a:normAutofit/>
          </a:bodyPr>
          <a:lstStyle/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by Guy Schott, P.E.</a:t>
            </a:r>
          </a:p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April 30, 2019</a:t>
            </a:r>
          </a:p>
        </p:txBody>
      </p:sp>
      <p:pic>
        <p:nvPicPr>
          <p:cNvPr id="6" name="Picture 5" descr="Image of Four 1-liter jars during flocculation process.">
            <a:extLst>
              <a:ext uri="{FF2B5EF4-FFF2-40B4-BE49-F238E27FC236}">
                <a16:creationId xmlns:a16="http://schemas.microsoft.com/office/drawing/2014/main" id="{326C7FF6-00C6-4067-A35B-669CD14F46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983" y="10"/>
            <a:ext cx="12192000" cy="4571990"/>
          </a:xfrm>
          <a:prstGeom prst="rect">
            <a:avLst/>
          </a:prstGeom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55723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365" y="118720"/>
            <a:ext cx="10861435" cy="1325563"/>
          </a:xfrm>
        </p:spPr>
        <p:txBody>
          <a:bodyPr/>
          <a:lstStyle/>
          <a:p>
            <a:r>
              <a:rPr lang="en-US" dirty="0"/>
              <a:t>Veterans Home: Jar Test 21-28 Results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5175305"/>
              </p:ext>
            </p:extLst>
          </p:nvPr>
        </p:nvGraphicFramePr>
        <p:xfrm>
          <a:off x="128016" y="1402715"/>
          <a:ext cx="11969499" cy="5212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0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3301">
                  <a:extLst>
                    <a:ext uri="{9D8B030D-6E8A-4147-A177-3AD203B41FA5}">
                      <a16:colId xmlns:a16="http://schemas.microsoft.com/office/drawing/2014/main" val="3769542698"/>
                    </a:ext>
                  </a:extLst>
                </a:gridCol>
                <a:gridCol w="1681719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252824">
                  <a:extLst>
                    <a:ext uri="{9D8B030D-6E8A-4147-A177-3AD203B41FA5}">
                      <a16:colId xmlns:a16="http://schemas.microsoft.com/office/drawing/2014/main" val="359689903"/>
                    </a:ext>
                  </a:extLst>
                </a:gridCol>
                <a:gridCol w="1252824">
                  <a:extLst>
                    <a:ext uri="{9D8B030D-6E8A-4147-A177-3AD203B41FA5}">
                      <a16:colId xmlns:a16="http://schemas.microsoft.com/office/drawing/2014/main" val="793630740"/>
                    </a:ext>
                  </a:extLst>
                </a:gridCol>
                <a:gridCol w="12528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528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3341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09260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Flash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RPM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AH-710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7066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0.029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0.027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0.028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803196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158076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365191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8219551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839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365" y="118720"/>
            <a:ext cx="10861435" cy="1325563"/>
          </a:xfrm>
        </p:spPr>
        <p:txBody>
          <a:bodyPr/>
          <a:lstStyle/>
          <a:p>
            <a:r>
              <a:rPr lang="en-US" dirty="0"/>
              <a:t>Veterans Home: Jar Test 29-32 Results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3711541"/>
              </p:ext>
            </p:extLst>
          </p:nvPr>
        </p:nvGraphicFramePr>
        <p:xfrm>
          <a:off x="245097" y="1402715"/>
          <a:ext cx="11029455" cy="3383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24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5349">
                  <a:extLst>
                    <a:ext uri="{9D8B030D-6E8A-4147-A177-3AD203B41FA5}">
                      <a16:colId xmlns:a16="http://schemas.microsoft.com/office/drawing/2014/main" val="3769542698"/>
                    </a:ext>
                  </a:extLst>
                </a:gridCol>
                <a:gridCol w="1730803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289389">
                  <a:extLst>
                    <a:ext uri="{9D8B030D-6E8A-4147-A177-3AD203B41FA5}">
                      <a16:colId xmlns:a16="http://schemas.microsoft.com/office/drawing/2014/main" val="793630740"/>
                    </a:ext>
                  </a:extLst>
                </a:gridCol>
                <a:gridCol w="12893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893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7524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47472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Flash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RPM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7066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0.028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0.029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0.57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0.027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0.58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0.54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9435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1-4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10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7066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541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10-minute flocculation (30 RPM) duration. ">
            <a:extLst>
              <a:ext uri="{FF2B5EF4-FFF2-40B4-BE49-F238E27FC236}">
                <a16:creationId xmlns:a16="http://schemas.microsoft.com/office/drawing/2014/main" id="{E5B18BE3-2DF3-40D8-8B96-8B442FB7B8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0B6076-98DC-45DA-AAD1-0E5190EE7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1-4:  End of 10-minute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7793A27-C558-4CD4-8701-BBD22EF36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98263" y="1327689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0.53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99A1FFB-5256-4060-8234-0E2DFC148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61149" y="1327689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0.56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4A086EC-4D1D-4844-8BC3-2BFDD35B2E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25561" y="1327689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0.70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F36DFF-24EC-44D5-A6E1-59142FA6B3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36480" y="1327689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0.55 NTU</a:t>
            </a:r>
          </a:p>
        </p:txBody>
      </p:sp>
    </p:spTree>
    <p:extLst>
      <p:ext uri="{BB962C8B-B14F-4D97-AF65-F5344CB8AC3E}">
        <p14:creationId xmlns:p14="http://schemas.microsoft.com/office/powerpoint/2010/main" val="27985570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756EEB44-047D-4C07-9C8C-3E9FD29B65E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FD32C-5DA4-4D24-869C-156C714F7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489" y="425950"/>
            <a:ext cx="11556694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1-4: After 5 min of settling, 25 mL is syringed for filterability and %UVT/UVA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21855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9F111CD8-FBC7-4BE3-8E5C-31AEDAD180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48375F-78C2-4D6D-83D1-2BAC5810B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1-4: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2752F2E-5411-44E0-A575-B8153F46A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61833" y="833283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0.70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1D2F2B-F387-4869-9CDF-117B75F342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23346" y="833284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0.53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D6C48FC-6048-44A3-B8E2-4EF3ADA52B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024453" y="833284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0.53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1B789B4-37FD-490E-9FEE-A8D1FBD3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699213" y="852575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0.55 NTU</a:t>
            </a:r>
          </a:p>
        </p:txBody>
      </p:sp>
    </p:spTree>
    <p:extLst>
      <p:ext uri="{BB962C8B-B14F-4D97-AF65-F5344CB8AC3E}">
        <p14:creationId xmlns:p14="http://schemas.microsoft.com/office/powerpoint/2010/main" val="38638601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5-8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10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7066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4225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10-minute flocculation (30 RPM) duration. ">
            <a:extLst>
              <a:ext uri="{FF2B5EF4-FFF2-40B4-BE49-F238E27FC236}">
                <a16:creationId xmlns:a16="http://schemas.microsoft.com/office/drawing/2014/main" id="{0A416C02-7026-46E4-BC48-4F4C6AE7E19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14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502E7A-21CB-40D4-9C5B-F28A75AC4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5-8:  End of 10-minute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5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12B25D5-EF11-42C2-BE1C-F83833727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304699" y="819217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0.77 NTU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1A286AF-E2CE-4D9B-BD88-09E4CD1DF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200299" y="819216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0.81 NTU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235AF9A-D49A-4528-BAA0-7A4A4275D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222508" y="802803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0.80 NTU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7F3EA9D-3C83-44DC-B2E6-D104EC4A9F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96628" y="802802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0.66 NTU</a:t>
            </a:r>
          </a:p>
        </p:txBody>
      </p:sp>
    </p:spTree>
    <p:extLst>
      <p:ext uri="{BB962C8B-B14F-4D97-AF65-F5344CB8AC3E}">
        <p14:creationId xmlns:p14="http://schemas.microsoft.com/office/powerpoint/2010/main" val="26387162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00059260-19CA-45ED-BF0C-CD258843A41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23932A-3C2F-4C6E-8924-2C6B95702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455" y="425950"/>
            <a:ext cx="11567711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5-8: After 5 min of settling, 25 mL is syringed for filterability and %UVT/UVA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62952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57FBD497-1A55-4C0E-A674-2DE4C117BA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3E7C8D-39EC-4C93-9309-71EA39A37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5-8: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359F88E-A4D4-4164-8876-B9DB7F4984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93684" y="1165487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0.77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538D31-5A28-461B-97AE-8143C7170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073690" y="1165487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0.81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0AA6829-4DFD-4530-AFC8-88A6593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222508" y="1165486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0.80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8038B44-6FA9-4D40-AAED-63EF46048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052899" y="1165485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0.66 NTU</a:t>
            </a:r>
          </a:p>
        </p:txBody>
      </p:sp>
    </p:spTree>
    <p:extLst>
      <p:ext uri="{BB962C8B-B14F-4D97-AF65-F5344CB8AC3E}">
        <p14:creationId xmlns:p14="http://schemas.microsoft.com/office/powerpoint/2010/main" val="2210958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Image of Rector Reservoir and Intake.">
            <a:extLst>
              <a:ext uri="{FF2B5EF4-FFF2-40B4-BE49-F238E27FC236}">
                <a16:creationId xmlns:a16="http://schemas.microsoft.com/office/drawing/2014/main" id="{4B7BCC84-7938-46AA-A5AC-8532972A011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85" t="3485" r="1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B1D4F77-A17C-43D7-B7FA-545148E4E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7E55FA-D5E4-455A-A9B4-DDE5A1429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5" y="640263"/>
            <a:ext cx="3759240" cy="13449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Rector Reservoir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Water Characteristics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April 30, 2019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866F9-351A-4300-91F3-6C677896CE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110" y="2121763"/>
            <a:ext cx="3764826" cy="3773010"/>
          </a:xfrm>
        </p:spPr>
        <p:txBody>
          <a:bodyPr vert="horz" lIns="91440" tIns="45720" rIns="91440" bIns="45720" rtlCol="0">
            <a:normAutofit/>
          </a:bodyPr>
          <a:lstStyle/>
          <a:p>
            <a:pPr marL="0" lvl="0">
              <a:spcBef>
                <a:spcPts val="0"/>
              </a:spcBef>
              <a:spcAft>
                <a:spcPts val="0"/>
              </a:spcAft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</a:p>
          <a:p>
            <a:pPr marL="0" lvl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4.1 NTU</a:t>
            </a:r>
          </a:p>
          <a:p>
            <a:pPr marL="0" lvl="0"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77.4%</a:t>
            </a:r>
          </a:p>
          <a:p>
            <a:pPr marL="0" lvl="0"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0.111/cm</a:t>
            </a:r>
          </a:p>
          <a:p>
            <a:pPr marL="0" lvl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>
              <a:spcBef>
                <a:spcPts val="0"/>
              </a:spcBef>
              <a:spcAft>
                <a:spcPts val="600"/>
              </a:spcAft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0.4 um Filtered</a:t>
            </a:r>
          </a:p>
          <a:p>
            <a:pPr marL="0" lvl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79.0%</a:t>
            </a:r>
          </a:p>
          <a:p>
            <a:pPr marL="0" lvl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0.102/cm</a:t>
            </a:r>
          </a:p>
        </p:txBody>
      </p:sp>
    </p:spTree>
    <p:extLst>
      <p:ext uri="{BB962C8B-B14F-4D97-AF65-F5344CB8AC3E}">
        <p14:creationId xmlns:p14="http://schemas.microsoft.com/office/powerpoint/2010/main" val="42707759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9-12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10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7066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3489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10-minute flocculation (30 RPM) duration. ">
            <a:extLst>
              <a:ext uri="{FF2B5EF4-FFF2-40B4-BE49-F238E27FC236}">
                <a16:creationId xmlns:a16="http://schemas.microsoft.com/office/drawing/2014/main" id="{DFC35E69-9200-44CE-B687-543F6974EE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40D871-C7F3-40DE-961B-A5E11ABBF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9-12:  End of 10-minute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30A6E57-8787-4F5D-9215-3A24E2B519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10125" y="1219386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0.22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0.72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5F38492-C79D-4DDB-89C0-0A19DC7807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32334" y="1219386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0.75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301A303-4948-41F6-B2DC-D1D6520A37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40936" y="1219386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0.71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021302A-7F37-4B37-AF7F-7F426BAF7D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49538" y="1219386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0.61 NTU</a:t>
            </a:r>
          </a:p>
        </p:txBody>
      </p:sp>
    </p:spTree>
    <p:extLst>
      <p:ext uri="{BB962C8B-B14F-4D97-AF65-F5344CB8AC3E}">
        <p14:creationId xmlns:p14="http://schemas.microsoft.com/office/powerpoint/2010/main" val="14434697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DD0AC814-A7FA-41DD-8AD6-4B69EED710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6BFE83-1301-49B5-B917-C333C6548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489" y="425950"/>
            <a:ext cx="1158974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9-12: After 5 min of settling, 25 mL is syringed for filterability and %UVT/UVA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0765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FEB20D57-0C89-4237-ACD5-CF5890350C8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58BAA3-0BD4-4612-A076-0338C9478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9-12: After 25-minutes of settling, settled water turbidity is taken. </a:t>
            </a:r>
            <a:endParaRPr lang="en-US" sz="28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C00030D-FD6C-4D8C-AEA0-4DB8041669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513150" y="608202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0.22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0.72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C906C3-68EA-4459-A109-7BAC36DDA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422818" y="608202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0.75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E717F2-7E80-47BD-B8A3-9D261A77E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405389" y="608202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0.71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21C0ED-1CCB-4161-864F-224BAB322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133097" y="608202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0.61 NTU</a:t>
            </a:r>
          </a:p>
        </p:txBody>
      </p:sp>
    </p:spTree>
    <p:extLst>
      <p:ext uri="{BB962C8B-B14F-4D97-AF65-F5344CB8AC3E}">
        <p14:creationId xmlns:p14="http://schemas.microsoft.com/office/powerpoint/2010/main" val="33725095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13-16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10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AH-710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7066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7776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10-minute flocculation (30 RPM) duration. ">
            <a:extLst>
              <a:ext uri="{FF2B5EF4-FFF2-40B4-BE49-F238E27FC236}">
                <a16:creationId xmlns:a16="http://schemas.microsoft.com/office/drawing/2014/main" id="{B9D8D016-4590-4BF9-A16B-98B11E7C75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9FE17B-2EA4-4BAC-8853-C39FAFBA4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13-16:  End of 10-minute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4396A2C-27B5-4EA2-88EC-AF2B99A0F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14318" y="1282266"/>
            <a:ext cx="1596912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9.0 mg/L AH-710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4.5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2.2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69FDB2-F789-4C0F-BB2D-4A74FBAF6F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81783" y="1282266"/>
            <a:ext cx="1596912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mg/L AH-710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0.34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2.1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1EF143A-033D-4926-948A-30D1DBCAC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17611" y="1287850"/>
            <a:ext cx="1596912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9.0 mg/L AH-710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0.65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3.4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EBA6F69-5F47-4717-A10C-2CC4B3034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146853" y="1282266"/>
            <a:ext cx="1596912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mg/L AH-710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0.77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3.0 NTU</a:t>
            </a:r>
          </a:p>
        </p:txBody>
      </p:sp>
    </p:spTree>
    <p:extLst>
      <p:ext uri="{BB962C8B-B14F-4D97-AF65-F5344CB8AC3E}">
        <p14:creationId xmlns:p14="http://schemas.microsoft.com/office/powerpoint/2010/main" val="15979736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E819B53E-2215-4125-B7BA-2670B1453B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0F31EE-6124-4B15-AF8D-18BC70FFE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405" y="425950"/>
            <a:ext cx="11611778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13-16: After 5 min of settling, 25 mL is syringed for filterability and %UVT/UVA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03834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85F25F14-7B69-4AD0-9447-5DB8B3CB8E4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0C4304-FF0F-4D44-9DCD-0E4C55FD2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13-16: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5426C6A-E645-4A1C-9841-420106AC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35070" y="607292"/>
            <a:ext cx="1596912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9.0 mg/L AH-710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0.65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3.4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67E1F2-B3D7-418E-988D-9B58411771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93973" y="607291"/>
            <a:ext cx="1596912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mg/L AH-710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0.77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3.0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32D0C00-0E15-46A8-B0D6-0241A099FE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52876" y="607291"/>
            <a:ext cx="1596912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9.0 mg/L AH-710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4.5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2.2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994A68-C2FE-43F4-8C21-4BB22F60BF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99242" y="607291"/>
            <a:ext cx="1596912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mg/L AH-710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0.34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2.1 NTU</a:t>
            </a:r>
          </a:p>
        </p:txBody>
      </p:sp>
    </p:spTree>
    <p:extLst>
      <p:ext uri="{BB962C8B-B14F-4D97-AF65-F5344CB8AC3E}">
        <p14:creationId xmlns:p14="http://schemas.microsoft.com/office/powerpoint/2010/main" val="35695505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17-20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10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AH-710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7066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5362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10-minute flocculation (30 RPM) duration. ">
            <a:extLst>
              <a:ext uri="{FF2B5EF4-FFF2-40B4-BE49-F238E27FC236}">
                <a16:creationId xmlns:a16="http://schemas.microsoft.com/office/drawing/2014/main" id="{78D6160D-CA9E-47D9-949A-AFC1BC4826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C77604-1013-44B9-9751-7797AFE3B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17-20:  End of 10-minute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9D98111-7BB6-4F73-B142-1B1DE3B0ED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2867" y="1195935"/>
            <a:ext cx="1596912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9.0 mg/L AH-710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6.75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1.5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87AE2B-B6A3-427E-BE91-DDF7B5360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071347" y="1195935"/>
            <a:ext cx="1596912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9.0 mg/L AH-710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1.4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B9F4008-10E1-495A-A848-B1466D254D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149827" y="1195934"/>
            <a:ext cx="1596912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mg/L AH-710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7.5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1.6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7B4CD8E-1471-446A-9E82-D0456CFA9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101698" y="1195934"/>
            <a:ext cx="1596912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mg/L AH-710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0.32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1.4 NTU</a:t>
            </a:r>
          </a:p>
        </p:txBody>
      </p:sp>
    </p:spTree>
    <p:extLst>
      <p:ext uri="{BB962C8B-B14F-4D97-AF65-F5344CB8AC3E}">
        <p14:creationId xmlns:p14="http://schemas.microsoft.com/office/powerpoint/2010/main" val="3899962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A4401-D9F5-49E2-880D-0A5F79FFF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039" y="365125"/>
            <a:ext cx="7164493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UVT/UVA</a:t>
            </a:r>
          </a:p>
        </p:txBody>
      </p:sp>
      <p:pic>
        <p:nvPicPr>
          <p:cNvPr id="4" name="Picture 3" descr="Real UVT Instrument that is used to measure UV transmittance and UV absorbance of a water sample.">
            <a:extLst>
              <a:ext uri="{FF2B5EF4-FFF2-40B4-BE49-F238E27FC236}">
                <a16:creationId xmlns:a16="http://schemas.microsoft.com/office/drawing/2014/main" id="{186678B4-9F0D-425B-B2DE-8AD265C81B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480060" y="1567943"/>
            <a:ext cx="3425957" cy="37216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D7079-5DED-498B-817B-AA737403B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515" y="1567943"/>
            <a:ext cx="7161017" cy="49249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 transmittance (UVT) is a measurement of the amount of ultraviolet light (commonly at 254 nm due to its germicidal effect) that passes through a water sample compared to the amount of light that passes through a pure water sample. The measurement is expressed as a percentage, % UVT.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%UVT = 10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(-UVA)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x 100%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 absorbance (UVA) is calculated as a relative measure of the amount of light absorbed by a water sample compared with the amount of light absorbed by a pure water sample.  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 = -log(%UVT/100)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3958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A41EABDC-C987-47A9-BCDA-3BB7E179C4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917EA1-2359-4A39-9E81-F49459C4A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405" y="425950"/>
            <a:ext cx="11732964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17-20: After 5 min of settling, 25 mL is syringed for filterability and %UVT/UVA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62431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8CD74410-D32D-4AA9-AA67-5FCE823972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4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12BECD-87CC-4797-9860-6FDF8B694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17-20: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5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DEF9F4F-2A9F-409D-8821-7D5FE374F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435067" y="612886"/>
            <a:ext cx="1596912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9.0 mg/L AH-710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6.75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1.5 NTU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D9E11C8-77DA-496D-870F-05D2055A2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361589" y="612886"/>
            <a:ext cx="1596912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9.0 mg/L AH-710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1.4 NTU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6B0D554-E80F-4F4B-87A2-B4C69B1017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288111" y="612886"/>
            <a:ext cx="1596912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mg/L AH-710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7.5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1.6 NTU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27057D3-66AB-4B80-A863-126D1B4477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093732" y="612886"/>
            <a:ext cx="1596912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mg/L AH-710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0.32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1.4 NTU</a:t>
            </a:r>
          </a:p>
        </p:txBody>
      </p:sp>
    </p:spTree>
    <p:extLst>
      <p:ext uri="{BB962C8B-B14F-4D97-AF65-F5344CB8AC3E}">
        <p14:creationId xmlns:p14="http://schemas.microsoft.com/office/powerpoint/2010/main" val="24041903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21-24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10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AH-710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7066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5120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10-minute flocculation (30 RPM) duration. ">
            <a:extLst>
              <a:ext uri="{FF2B5EF4-FFF2-40B4-BE49-F238E27FC236}">
                <a16:creationId xmlns:a16="http://schemas.microsoft.com/office/drawing/2014/main" id="{AC50483B-DF35-4B6E-B44E-48DDDE2393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CB8B5F-C34A-4811-AD41-E82A469A0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21-24:  End of 10-minute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D0C5E07-95B9-485C-A054-99B4D43941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19476" y="1226106"/>
            <a:ext cx="1583575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8.0 mg/L AH-710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1.2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E8693CE-A072-4E38-B8CD-B17FF9B21C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071347" y="1226106"/>
            <a:ext cx="1596912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8.0 mg/L AH-710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0.21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1.1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ED32CD3-6268-438B-9990-C4483100B2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23218" y="1226106"/>
            <a:ext cx="1596912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9.0 mg/L AH-710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13.5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1.0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7765D0B-EC15-4DE3-85A4-E3D7F88272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76615" y="1226105"/>
            <a:ext cx="1596912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9.0 mg/L AH-710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0.8 NTU</a:t>
            </a:r>
          </a:p>
        </p:txBody>
      </p:sp>
    </p:spTree>
    <p:extLst>
      <p:ext uri="{BB962C8B-B14F-4D97-AF65-F5344CB8AC3E}">
        <p14:creationId xmlns:p14="http://schemas.microsoft.com/office/powerpoint/2010/main" val="28619284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940AB58C-2971-44D6-B9F8-1212F0F618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B6C154-D3DD-4EBE-947C-B8DB2502E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422" y="425950"/>
            <a:ext cx="11556693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21-24: After 5 min of settling, 25 mL is syringed for filterability and %UVT/UVA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11749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880B2DB5-4F0B-4FAA-9D64-DBCC91C0038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68CBDA-8B53-454E-80A2-B5155F8F1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21-24: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5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806DFB2-33FF-49E7-AE0C-8C74E6B28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696251" y="1156272"/>
            <a:ext cx="1583575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8.0 mg/L AH-710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1.2 NTU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B88F0D-D4C0-4C7D-A621-8A88914DE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493378" y="1156272"/>
            <a:ext cx="1596912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8.0 mg/L AH-710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0.21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1.1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FA1F7E-F74C-418C-A6CB-9584421AC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290505" y="1156272"/>
            <a:ext cx="1596912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9.0 mg/L AH-710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13.5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1.0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F0096B-21AC-4498-88F1-F228E331F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087632" y="1156271"/>
            <a:ext cx="1596912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9.0 mg/L AH-710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0.8 NTU</a:t>
            </a:r>
          </a:p>
        </p:txBody>
      </p:sp>
    </p:spTree>
    <p:extLst>
      <p:ext uri="{BB962C8B-B14F-4D97-AF65-F5344CB8AC3E}">
        <p14:creationId xmlns:p14="http://schemas.microsoft.com/office/powerpoint/2010/main" val="37538772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25-28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10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AH-710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7066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3674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10-minute flocculation (30 RPM) duration. ">
            <a:extLst>
              <a:ext uri="{FF2B5EF4-FFF2-40B4-BE49-F238E27FC236}">
                <a16:creationId xmlns:a16="http://schemas.microsoft.com/office/drawing/2014/main" id="{FD63003B-0C5A-44DC-BBA4-8D8BE05F866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29E5B7-D99D-436F-BA78-9F63F9796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25-28:  End of 10-minute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DE1345C-C30E-4B68-9D22-C26FC02C5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22528" y="1171527"/>
            <a:ext cx="1596912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 mg/L AH-710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0.53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1.5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F0C61F-EC2B-4437-B2E6-1DB043F687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00688" y="1171527"/>
            <a:ext cx="1596912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3.0 mg/L AH-710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1.0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6EE2C0-E382-44E7-92AB-CDBD2929C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21873" y="1171527"/>
            <a:ext cx="1508746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AH-710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1.0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3.2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7703D06-6D4E-41D1-9379-C89D41BA7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51687" y="1171527"/>
            <a:ext cx="1596912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AH-710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0.24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1.5 NTU</a:t>
            </a:r>
          </a:p>
        </p:txBody>
      </p:sp>
    </p:spTree>
    <p:extLst>
      <p:ext uri="{BB962C8B-B14F-4D97-AF65-F5344CB8AC3E}">
        <p14:creationId xmlns:p14="http://schemas.microsoft.com/office/powerpoint/2010/main" val="1987010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C7B763ED-5A95-4088-8A82-E2D328F3C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7C05AE-CFF1-4741-A465-7B9E65053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321" y="425950"/>
            <a:ext cx="11710930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25-28: After 5 min of settling, 25 mL is syringed for filterability and %UVT/UVA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81707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E7D73A5D-F443-4C37-B4B7-FDA425532B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942D7E-4094-420B-97E1-5DB965644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25-28: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1050E16-DCEF-48C1-B0B3-EE072B050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49137" y="1226613"/>
            <a:ext cx="1596912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 mg/L AH-710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0.53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1.5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67AC50-D8A2-4516-BC7F-44A1EF48D9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175053" y="1226613"/>
            <a:ext cx="1596912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3.0 mg/L AH-710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1.0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AC7D26-92AD-42D9-A36A-BDB41FDCD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428310" y="1226612"/>
            <a:ext cx="1508746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AH-710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1.0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3.2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93C0B99-C2F5-4E6D-9B16-EC5D76EE6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275244" y="1226612"/>
            <a:ext cx="1596912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AH-710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0.24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1.5 NTU</a:t>
            </a:r>
          </a:p>
        </p:txBody>
      </p:sp>
    </p:spTree>
    <p:extLst>
      <p:ext uri="{BB962C8B-B14F-4D97-AF65-F5344CB8AC3E}">
        <p14:creationId xmlns:p14="http://schemas.microsoft.com/office/powerpoint/2010/main" val="1106243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A3DB7-5FC8-4F7A-BF24-7C6F6B08E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2025"/>
            <a:ext cx="10515600" cy="11978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Applied Coagulants for Jar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459EF-07B8-4197-8C35-09F798EE04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36776"/>
            <a:ext cx="5097780" cy="433642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AH-710 (Garratt Callahan)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ACH/1,2-Ethanediamine, Polymer w/(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Chloromethlyl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Oxirane &amp; N-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Methylmethanamine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(Epichlorohydrin Dimethylamine Copolymer)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SG-1.31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7ABD87-FC9F-45B0-AACC-BD914EC51D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54318" y="1636776"/>
            <a:ext cx="5097780" cy="4336428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7066 (Garratt Callahan)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10 – 30% Poly Aluminum Hydroxychloride Sulfate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50% Basicity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7142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29-32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10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AH-710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7066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156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10-minute flocculation (30 RPM) duration. ">
            <a:extLst>
              <a:ext uri="{FF2B5EF4-FFF2-40B4-BE49-F238E27FC236}">
                <a16:creationId xmlns:a16="http://schemas.microsoft.com/office/drawing/2014/main" id="{C527081F-FBB8-4922-8295-DFDD306B61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F63CC1-5700-4A93-8197-D76F019AE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29-32:  End of 10-minute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41071F2-6F4C-4056-AEB4-21AE86335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750" y="1204802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0.54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601F80-7F61-4DE6-8914-C01836730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40921" y="1204802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0.57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9E8C47-B5FE-4B01-B552-5CEC0B856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81640" y="1204802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0.58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A47A30A-5753-47F7-BB7F-5E043EF3B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622359" y="1204801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0.54 NTU</a:t>
            </a:r>
          </a:p>
        </p:txBody>
      </p:sp>
    </p:spTree>
    <p:extLst>
      <p:ext uri="{BB962C8B-B14F-4D97-AF65-F5344CB8AC3E}">
        <p14:creationId xmlns:p14="http://schemas.microsoft.com/office/powerpoint/2010/main" val="18646173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8F1CB677-B42E-43D7-AF0B-A30105E0D2D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1F5F94-470E-42D6-A088-6F30DF70B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321" y="425950"/>
            <a:ext cx="11644828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29-32: After 5 min of settling, 25 mL is syringed for filterability and %UVT/UVA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76984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94236FB7-08CE-40CA-9868-8CD80D01D1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0E8E92-AD21-4AFD-ABA8-C678A898F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29-32: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14782CF-183A-496E-9119-0E352B29C7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33113" y="1221777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0.54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17C35E-8726-4946-834D-F01358D5D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38285" y="1221776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0.57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2FDF6D1-EA4E-42D8-BE29-86DE7CC8AA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440819" y="1221775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0.58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558806-896A-4170-83FB-1D89222D9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145991" y="1221774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0.54 NTU</a:t>
            </a:r>
          </a:p>
        </p:txBody>
      </p:sp>
    </p:spTree>
    <p:extLst>
      <p:ext uri="{BB962C8B-B14F-4D97-AF65-F5344CB8AC3E}">
        <p14:creationId xmlns:p14="http://schemas.microsoft.com/office/powerpoint/2010/main" val="1254578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BCBF-DE54-4B13-B7FD-6F0A91E7A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77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Jar Testing for 1-Liter Jars: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Procedures for Most Treatment Plants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03522FC9-9B5B-42E9-AFBC-560C03AAA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377" y="1380339"/>
            <a:ext cx="11698664" cy="542288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Fill jars with source water prior to coagulant injection and set paddle speed at 30 rpm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Add chemicals (i.e., NaOCl, primary coagulant, coagulant aid) to each jar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Flash mix for 15-60 seconds (200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Slow mix for 5 minutes (20-30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Settled for 5 minutes.   Syringe 25 mL from each jar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taken 1-inch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below surface (25 mL/12 sec rate)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Filtered through 1.2 um isopore membrane into cuvette drip rate, 15 mL/(50-90 sec)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filtrate turbidity, chlorine residual and %UVT/UVA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settled water turbidity after 25 minutes of total setting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Record all data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8457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66337-CE30-4E8B-A13C-E7CB0808D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44" y="322091"/>
            <a:ext cx="5006336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  <a:b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Filterability Test Equipment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ACA29E-0321-4002-88D1-8B5CC77C3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5176" y="1518082"/>
            <a:ext cx="6775704" cy="5220069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 Instrument</a:t>
            </a:r>
          </a:p>
          <a:p>
            <a:pPr>
              <a:spcBef>
                <a:spcPts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w/Luer-Lock Tip, 30 cc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(part#: 2225800, by Hach)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Swinnex Filter Holder, 25 mm                                   (part#: SX0002500)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Isopore Membrane Filter, 1.2 um absolute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pore size, </a:t>
            </a:r>
          </a:p>
          <a:p>
            <a:pPr>
              <a:spcBef>
                <a:spcPts val="0"/>
              </a:spcBef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 25 mm , thickness: 24 um,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hydrophilic polycarbonate membrane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 #: RTTP02500)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Sigma-Aldrich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laboratory supplies  http://www.sigmaaldrich.com/united-states.html</a:t>
            </a:r>
          </a:p>
        </p:txBody>
      </p:sp>
      <p:pic>
        <p:nvPicPr>
          <p:cNvPr id="8" name="Picture Placeholder 7" descr="An image of filter test equipment: Turbidity meter, syringes, filter holders, 1.2 micron filters and cuvettes.">
            <a:extLst>
              <a:ext uri="{FF2B5EF4-FFF2-40B4-BE49-F238E27FC236}">
                <a16:creationId xmlns:a16="http://schemas.microsoft.com/office/drawing/2014/main" id="{DEF1E14A-41AE-44B3-AAC8-FE2F080A76F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7846" y="1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492405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1C8F8-1390-43E2-A290-93BB11945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152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Isopore Membrane Information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2369561-20DE-49D7-BDA9-84D7F50719B6}"/>
              </a:ext>
            </a:extLst>
          </p:cNvPr>
          <p:cNvGraphicFramePr>
            <a:graphicFrameLocks noGrp="1"/>
          </p:cNvGraphicFramePr>
          <p:nvPr/>
        </p:nvGraphicFramePr>
        <p:xfrm>
          <a:off x="261255" y="1096030"/>
          <a:ext cx="11501657" cy="5229931"/>
        </p:xfrm>
        <a:graphic>
          <a:graphicData uri="http://schemas.openxmlformats.org/drawingml/2006/table">
            <a:tbl>
              <a:tblPr firstRow="1" firstCol="1"/>
              <a:tblGrid>
                <a:gridCol w="3027672">
                  <a:extLst>
                    <a:ext uri="{9D8B030D-6E8A-4147-A177-3AD203B41FA5}">
                      <a16:colId xmlns:a16="http://schemas.microsoft.com/office/drawing/2014/main" val="195345807"/>
                    </a:ext>
                  </a:extLst>
                </a:gridCol>
                <a:gridCol w="8473985">
                  <a:extLst>
                    <a:ext uri="{9D8B030D-6E8A-4147-A177-3AD203B41FA5}">
                      <a16:colId xmlns:a16="http://schemas.microsoft.com/office/drawing/2014/main" val="17063581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Categories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77454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trade name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7104343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color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3180898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chemistry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 (PC)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12568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flow rate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Avg. 175 mL/min x cm² (typical results @ 10 psi)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28229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  <a:r>
                        <a:rPr lang="en-US" sz="2400" b="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endParaRPr lang="en-US" sz="24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178807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wettability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Hydrophilic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6319466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porosity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14.7%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484501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pore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1492635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bubble point at 23 °C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 bar, air with water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33492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thickness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2059731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diameter (ø)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6869656"/>
                  </a:ext>
                </a:extLst>
              </a:tr>
              <a:tr h="469963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polycarbonate, Hydrophilic, 1.2 µm, 25 mm, white, plain, 100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7976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219399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BE647-4A58-4BAE-8548-F3EAA2CE7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Background Information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D3603-38B2-4A01-98BE-096FF2EA3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a polycarbonate, track-etched screen filter recommended for all analyses in which the sample is viewed on the surface of the membrane.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composed of polycarbonate film, which has a smooth, glass-like surface for clearer sample observation. The unique manufacturing process of the membrane ensures a precise pore diameter and a consistent pore size for accurate separation of samples by size. Matched-weight filters are not usually required because of low, constant tar and ash weights.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Features &amp; Benefits: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Membrane structure retains particles on the surface, simplifying counting and analysis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9637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3D378-CAD4-4781-A006-152F0BB17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811" y="398551"/>
            <a:ext cx="63871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 Test - Filterability Test</a:t>
            </a:r>
          </a:p>
        </p:txBody>
      </p:sp>
      <p:sp>
        <p:nvSpPr>
          <p:cNvPr id="77" name="Text Placeholder 3">
            <a:extLst>
              <a:ext uri="{FF2B5EF4-FFF2-40B4-BE49-F238E27FC236}">
                <a16:creationId xmlns:a16="http://schemas.microsoft.com/office/drawing/2014/main" id="{01E7B4C7-15EB-4745-95A5-7295CF70A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5542" y="1580225"/>
            <a:ext cx="6382657" cy="4473441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~ 25 mL from jar (after 5-minutes of settling)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Filter-to-waste 3-5 mL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 directly into clean cuvette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turbidity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Note: Take several readings before recording final NTU results.  Micro bubbles can adhere to glass causing false NTU readings.  To remove bubbles, tilt cuvette up to 90 degrees.</a:t>
            </a:r>
          </a:p>
        </p:txBody>
      </p:sp>
      <p:pic>
        <p:nvPicPr>
          <p:cNvPr id="4" name="Picture 3" descr="An image containing a person holding a syringe pushing coagulated water through a 1.2 micro filter into a cuvette.">
            <a:extLst>
              <a:ext uri="{FF2B5EF4-FFF2-40B4-BE49-F238E27FC236}">
                <a16:creationId xmlns:a16="http://schemas.microsoft.com/office/drawing/2014/main" id="{E0400678-E3AF-4C5F-BD87-F98CF5CF3B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7689829" y="10"/>
            <a:ext cx="4502173" cy="3448209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  <p:pic>
        <p:nvPicPr>
          <p:cNvPr id="7" name="Picture 6" descr="An image of a portable turbidity meter use to measure filtrate and settled water.">
            <a:extLst>
              <a:ext uri="{FF2B5EF4-FFF2-40B4-BE49-F238E27FC236}">
                <a16:creationId xmlns:a16="http://schemas.microsoft.com/office/drawing/2014/main" id="{9343EF75-1F0E-46DB-9F32-8D9EF137DD91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 bwMode="auto">
          <a:xfrm>
            <a:off x="8768827" y="4082141"/>
            <a:ext cx="3423175" cy="277585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18079188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FD94C-25DF-4A9E-B027-4B4354AAC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F070F-3363-4A14-8E35-B98F929517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553" y="2278173"/>
            <a:ext cx="11665259" cy="4229159"/>
          </a:xfrm>
        </p:spPr>
        <p:txBody>
          <a:bodyPr anchor="ctr"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Guy Schott, P.E.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State Water Resources Control Board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Division of Drinking Water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Santa Rosa, CA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Stock Solution/Dose calculations/Jar Test Results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tools to download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www.waterboards.ca.gov/drinking_water/programs/districts/mendocino_district.html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Guy Schott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- Guy.Schott@waterboards.ca.gov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Office Number: 707-576-2732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88BE429-89F0-4210-8207-96F88759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68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BAD10-C5F3-452D-8DDE-5019759B5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804" y="256032"/>
            <a:ext cx="6809892" cy="70408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Laboratory Charge Analyzer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03604E-233B-4A38-9E07-B71044C9BF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682" y="1188719"/>
            <a:ext cx="6697462" cy="5304155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LCA: Used to determine coagulant demand of a source water entering the treatment plant.</a:t>
            </a:r>
          </a:p>
          <a:p>
            <a:pPr>
              <a:spcBef>
                <a:spcPct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Source pH: 7.25</a:t>
            </a:r>
          </a:p>
          <a:p>
            <a:pPr>
              <a:spcBef>
                <a:spcPct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#1: 7066:  44 mg/L as product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 adjusted to 6.6 w/acetic acid</a:t>
            </a:r>
          </a:p>
        </p:txBody>
      </p:sp>
      <p:pic>
        <p:nvPicPr>
          <p:cNvPr id="6" name="Picture 5" descr="Laboratory Charged Analyzer (LCA) that measures negative charged particles.  Coagulant is injected until the charged particles are neutralized.  ">
            <a:extLst>
              <a:ext uri="{FF2B5EF4-FFF2-40B4-BE49-F238E27FC236}">
                <a16:creationId xmlns:a16="http://schemas.microsoft.com/office/drawing/2014/main" id="{F390075F-ADC4-4115-844F-AF148462DD9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0987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255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C889B-6ECE-40A2-8645-ED7792B37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Coagulant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CC044-A346-4767-A2C4-8EF853C40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Unless stated otherwise, all coagulant doses are reported as Product (100% strength).  Aluminum sulfate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is reported as Alum.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Preparation of coagulant stock solutions are generally 1.0 and/or 0.1 percent strength using 100 and/or 200 mL volumetric flasks.</a:t>
            </a:r>
          </a:p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100-1000 micro liters is used for stock solution preparation and coagulant aid jar test dosing.</a:t>
            </a:r>
          </a:p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0.5-5 mL is used for primary coagulant jar test dosing.</a:t>
            </a:r>
          </a:p>
        </p:txBody>
      </p:sp>
    </p:spTree>
    <p:extLst>
      <p:ext uri="{BB962C8B-B14F-4D97-AF65-F5344CB8AC3E}">
        <p14:creationId xmlns:p14="http://schemas.microsoft.com/office/powerpoint/2010/main" val="892357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365" y="118720"/>
            <a:ext cx="10861435" cy="1325563"/>
          </a:xfrm>
        </p:spPr>
        <p:txBody>
          <a:bodyPr/>
          <a:lstStyle/>
          <a:p>
            <a:r>
              <a:rPr lang="en-US" dirty="0"/>
              <a:t>Veterans Home: Jar Test 1-8 Results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5180934"/>
              </p:ext>
            </p:extLst>
          </p:nvPr>
        </p:nvGraphicFramePr>
        <p:xfrm>
          <a:off x="245097" y="1402715"/>
          <a:ext cx="11029455" cy="5212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24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5349">
                  <a:extLst>
                    <a:ext uri="{9D8B030D-6E8A-4147-A177-3AD203B41FA5}">
                      <a16:colId xmlns:a16="http://schemas.microsoft.com/office/drawing/2014/main" val="3769542698"/>
                    </a:ext>
                  </a:extLst>
                </a:gridCol>
                <a:gridCol w="1730803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289389">
                  <a:extLst>
                    <a:ext uri="{9D8B030D-6E8A-4147-A177-3AD203B41FA5}">
                      <a16:colId xmlns:a16="http://schemas.microsoft.com/office/drawing/2014/main" val="793630740"/>
                    </a:ext>
                  </a:extLst>
                </a:gridCol>
                <a:gridCol w="12893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893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7524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47472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Flash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RPM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7066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0.025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0.53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0.023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0.56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0.023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0.70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0.55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0.77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803196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0.81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158076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0.80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365191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0.66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8219551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8215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365" y="118720"/>
            <a:ext cx="10861435" cy="1911248"/>
          </a:xfrm>
        </p:spPr>
        <p:txBody>
          <a:bodyPr>
            <a:normAutofit fontScale="90000"/>
          </a:bodyPr>
          <a:lstStyle/>
          <a:p>
            <a:r>
              <a:rPr lang="en-US" dirty="0"/>
              <a:t>Veterans Home: Jar Test 9-12 Results</a:t>
            </a:r>
            <a:br>
              <a:rPr lang="en-US" dirty="0"/>
            </a:br>
            <a:r>
              <a:rPr lang="en-US" dirty="0"/>
              <a:t>Flash Mix 60 sec (200 RPM), Floc 10 min (30 RPM)</a:t>
            </a:r>
            <a:br>
              <a:rPr lang="en-US" dirty="0"/>
            </a:br>
            <a:r>
              <a:rPr lang="en-US" dirty="0"/>
              <a:t>*25 mL taken at end of floc duration.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8286881"/>
              </p:ext>
            </p:extLst>
          </p:nvPr>
        </p:nvGraphicFramePr>
        <p:xfrm>
          <a:off x="245097" y="2399411"/>
          <a:ext cx="11742687" cy="3017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08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4907">
                  <a:extLst>
                    <a:ext uri="{9D8B030D-6E8A-4147-A177-3AD203B41FA5}">
                      <a16:colId xmlns:a16="http://schemas.microsoft.com/office/drawing/2014/main" val="3769542698"/>
                    </a:ext>
                  </a:extLst>
                </a:gridCol>
                <a:gridCol w="1499616">
                  <a:extLst>
                    <a:ext uri="{9D8B030D-6E8A-4147-A177-3AD203B41FA5}">
                      <a16:colId xmlns:a16="http://schemas.microsoft.com/office/drawing/2014/main" val="1771051196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664208">
                  <a:extLst>
                    <a:ext uri="{9D8B030D-6E8A-4147-A177-3AD203B41FA5}">
                      <a16:colId xmlns:a16="http://schemas.microsoft.com/office/drawing/2014/main" val="793630740"/>
                    </a:ext>
                  </a:extLst>
                </a:gridCol>
                <a:gridCol w="13350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1601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5760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40018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7066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0.029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0.029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93.5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0.029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0.75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0.025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94.0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0.027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0.71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94.0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0.027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0.61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0979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365" y="118720"/>
            <a:ext cx="10861435" cy="1325563"/>
          </a:xfrm>
        </p:spPr>
        <p:txBody>
          <a:bodyPr/>
          <a:lstStyle/>
          <a:p>
            <a:r>
              <a:rPr lang="en-US" dirty="0"/>
              <a:t>Veterans Home: Jar Test 13-20 Results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1421248"/>
              </p:ext>
            </p:extLst>
          </p:nvPr>
        </p:nvGraphicFramePr>
        <p:xfrm>
          <a:off x="128016" y="1402715"/>
          <a:ext cx="11969499" cy="5212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0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3301">
                  <a:extLst>
                    <a:ext uri="{9D8B030D-6E8A-4147-A177-3AD203B41FA5}">
                      <a16:colId xmlns:a16="http://schemas.microsoft.com/office/drawing/2014/main" val="3769542698"/>
                    </a:ext>
                  </a:extLst>
                </a:gridCol>
                <a:gridCol w="1681719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252824">
                  <a:extLst>
                    <a:ext uri="{9D8B030D-6E8A-4147-A177-3AD203B41FA5}">
                      <a16:colId xmlns:a16="http://schemas.microsoft.com/office/drawing/2014/main" val="359689903"/>
                    </a:ext>
                  </a:extLst>
                </a:gridCol>
                <a:gridCol w="1252824">
                  <a:extLst>
                    <a:ext uri="{9D8B030D-6E8A-4147-A177-3AD203B41FA5}">
                      <a16:colId xmlns:a16="http://schemas.microsoft.com/office/drawing/2014/main" val="793630740"/>
                    </a:ext>
                  </a:extLst>
                </a:gridCol>
                <a:gridCol w="12528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528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3341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09260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Flash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RPM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AH-710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7066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0.040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0.040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0.033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6.75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803196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158076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365191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8219551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92898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3568</Words>
  <Application>Microsoft Office PowerPoint</Application>
  <PresentationFormat>Widescreen</PresentationFormat>
  <Paragraphs>883</Paragraphs>
  <Slides>49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3" baseType="lpstr">
      <vt:lpstr>Arial</vt:lpstr>
      <vt:lpstr>Calibri</vt:lpstr>
      <vt:lpstr>Calibri Light</vt:lpstr>
      <vt:lpstr>Office Theme</vt:lpstr>
      <vt:lpstr>Veterans Home Roberts Filtration Treatment Plant CA2810008 Napa County Jar Test</vt:lpstr>
      <vt:lpstr>Rector Reservoir Water Characteristics April 30, 2019</vt:lpstr>
      <vt:lpstr>UVT/UVA</vt:lpstr>
      <vt:lpstr>Applied Coagulants for Jar Testing</vt:lpstr>
      <vt:lpstr>Laboratory Charge Analyzer</vt:lpstr>
      <vt:lpstr>Coagulant Information</vt:lpstr>
      <vt:lpstr>Veterans Home: Jar Test 1-8 Results</vt:lpstr>
      <vt:lpstr>Veterans Home: Jar Test 9-12 Results Flash Mix 60 sec (200 RPM), Floc 10 min (30 RPM) *25 mL taken at end of floc duration.</vt:lpstr>
      <vt:lpstr>Veterans Home: Jar Test 13-20 Results</vt:lpstr>
      <vt:lpstr>Veterans Home: Jar Test 21-28 Results</vt:lpstr>
      <vt:lpstr>Veterans Home: Jar Test 29-32 Results</vt:lpstr>
      <vt:lpstr>Jars 1-4 Test Flash Mix 60 Sec (200 RPM) Floc Mix 10 min (30 RPM)  Applied Coagulant  7066 </vt:lpstr>
      <vt:lpstr>Jars 1-4:  End of 10-minute flocculation (30 RPM) duration. </vt:lpstr>
      <vt:lpstr>Jars 1-4: After 5 min of settling, 25 mL is syringed for filterability and %UVT/UVA</vt:lpstr>
      <vt:lpstr>Jars 1-4: After 25-minutes of settling, settled water turbidity is taken. </vt:lpstr>
      <vt:lpstr>Jars 5-8 Test Flash Mix 60 Sec (200 RPM) Floc Mix 10 min (30 RPM)  Applied Coagulant  7066 </vt:lpstr>
      <vt:lpstr>Jars 5-8:  End of 10-minute flocculation (30 RPM) duration. </vt:lpstr>
      <vt:lpstr>Jars 5-8: After 5 min of settling, 25 mL is syringed for filterability and %UVT/UVA</vt:lpstr>
      <vt:lpstr>Jars 5-8: After 25-minutes of settling, settled water turbidity is taken. </vt:lpstr>
      <vt:lpstr>Jars 9-12 Test Flash Mix 60 Sec (200 RPM) Floc Mix 10 min (30 RPM)  Applied Coagulant  7066 </vt:lpstr>
      <vt:lpstr>Jars 9-12:  End of 10-minute flocculation (30 RPM) duration. </vt:lpstr>
      <vt:lpstr>Jars 9-12: After 5 min of settling, 25 mL is syringed for filterability and %UVT/UVA</vt:lpstr>
      <vt:lpstr>Jars 9-12: After 25-minutes of settling, settled water turbidity is taken. </vt:lpstr>
      <vt:lpstr>Jars 13-16 Test Flash Mix 60 Sec (200 RPM) Floc Mix 10 min (30 RPM)  Applied Coagulants  AH-710 7066 </vt:lpstr>
      <vt:lpstr>Jars 13-16:  End of 10-minute flocculation (30 RPM) duration. </vt:lpstr>
      <vt:lpstr>Jars 13-16: After 5 min of settling, 25 mL is syringed for filterability and %UVT/UVA</vt:lpstr>
      <vt:lpstr>Jars 13-16: After 25-minutes of settling, settled water turbidity is taken. </vt:lpstr>
      <vt:lpstr>Jars 17-20 Test Flash Mix 60 Sec (200 RPM) Floc Mix 10 min (30 RPM)  Applied Coagulants  AH-710 7066 </vt:lpstr>
      <vt:lpstr>Jars 17-20:  End of 10-minute flocculation (30 RPM) duration. </vt:lpstr>
      <vt:lpstr>Jars 17-20: After 5 min of settling, 25 mL is syringed for filterability and %UVT/UVA</vt:lpstr>
      <vt:lpstr>Jars 17-20: After 25-minutes of settling, settled water turbidity is taken. </vt:lpstr>
      <vt:lpstr>Jars 21-24 Test Flash Mix 60 Sec (200 RPM) Floc Mix 10 min (30 RPM)  Applied Coagulants  AH-710 7066 </vt:lpstr>
      <vt:lpstr>Jars 21-24:  End of 10-minute flocculation (30 RPM) duration. </vt:lpstr>
      <vt:lpstr>Jars 21-24: After 5 min of settling, 25 mL is syringed for filterability and %UVT/UVA</vt:lpstr>
      <vt:lpstr>Jars 21-24: After 25-minutes of settling, settled water turbidity is taken. </vt:lpstr>
      <vt:lpstr>Jars 25-28 Test Flash Mix 60 Sec (200 RPM) Floc Mix 10 min (30 RPM)  Applied Coagulants  AH-710 7066 </vt:lpstr>
      <vt:lpstr>Jars 25-28:  End of 10-minute flocculation (30 RPM) duration. </vt:lpstr>
      <vt:lpstr>Jars 25-28: After 5 min of settling, 25 mL is syringed for filterability and %UVT/UVA</vt:lpstr>
      <vt:lpstr>Jars 25-28: After 25-minutes of settling, settled water turbidity is taken. </vt:lpstr>
      <vt:lpstr>Jars 29-32 Test Flash Mix 60 Sec (200 RPM) Floc Mix 10 min (30 RPM)  Applied Coagulants  AH-710 7066 </vt:lpstr>
      <vt:lpstr>Jars 29-32:  End of 10-minute flocculation (30 RPM) duration. </vt:lpstr>
      <vt:lpstr>Jars 29-32: After 5 min of settling, 25 mL is syringed for filterability and %UVT/UVA</vt:lpstr>
      <vt:lpstr>Jars 29-32: After 25-minutes of settling, settled water turbidity is taken. </vt:lpstr>
      <vt:lpstr>Jar Testing for 1-Liter Jars:  Procedures for Most Treatment Plants</vt:lpstr>
      <vt:lpstr>Jar Test Filterability Test Equipment</vt:lpstr>
      <vt:lpstr>Isopore Membrane Information</vt:lpstr>
      <vt:lpstr>Isopore Membrane Background Information </vt:lpstr>
      <vt:lpstr>Jar Test - Filterability Test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Veterans Home Roberts Filtration Treatment Plant CA2810008 Napa County Jar Test</dc:title>
  <dc:creator>Schott, Guy@Waterboards</dc:creator>
  <cp:lastModifiedBy>Schott, Guy@Waterboards</cp:lastModifiedBy>
  <cp:revision>4</cp:revision>
  <dcterms:created xsi:type="dcterms:W3CDTF">2020-05-08T00:24:00Z</dcterms:created>
  <dcterms:modified xsi:type="dcterms:W3CDTF">2020-05-11T21:57:45Z</dcterms:modified>
</cp:coreProperties>
</file>