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1417" r:id="rId3"/>
    <p:sldId id="1558" r:id="rId4"/>
    <p:sldId id="1524" r:id="rId5"/>
    <p:sldId id="1541" r:id="rId6"/>
    <p:sldId id="1322" r:id="rId7"/>
    <p:sldId id="1496" r:id="rId8"/>
    <p:sldId id="294" r:id="rId9"/>
    <p:sldId id="1526" r:id="rId10"/>
    <p:sldId id="1127" r:id="rId11"/>
    <p:sldId id="1522" r:id="rId12"/>
    <p:sldId id="1511" r:id="rId13"/>
    <p:sldId id="1528" r:id="rId14"/>
    <p:sldId id="1385" r:id="rId15"/>
    <p:sldId id="874" r:id="rId16"/>
    <p:sldId id="1543" r:id="rId17"/>
    <p:sldId id="1498" r:id="rId18"/>
    <p:sldId id="1527" r:id="rId19"/>
    <p:sldId id="1545" r:id="rId20"/>
    <p:sldId id="1549" r:id="rId21"/>
    <p:sldId id="1546" r:id="rId22"/>
    <p:sldId id="1544" r:id="rId23"/>
    <p:sldId id="1394" r:id="rId24"/>
    <p:sldId id="1395" r:id="rId25"/>
    <p:sldId id="1500" r:id="rId26"/>
    <p:sldId id="1389" r:id="rId27"/>
    <p:sldId id="1390" r:id="rId28"/>
    <p:sldId id="1399" r:id="rId29"/>
    <p:sldId id="1547" r:id="rId30"/>
    <p:sldId id="1401" r:id="rId31"/>
    <p:sldId id="1402" r:id="rId32"/>
    <p:sldId id="1403" r:id="rId33"/>
    <p:sldId id="1548" r:id="rId34"/>
    <p:sldId id="1410" r:id="rId35"/>
    <p:sldId id="1411" r:id="rId36"/>
    <p:sldId id="1412" r:id="rId37"/>
    <p:sldId id="1550" r:id="rId38"/>
    <p:sldId id="1423" r:id="rId39"/>
    <p:sldId id="1424" r:id="rId40"/>
    <p:sldId id="1425" r:id="rId41"/>
    <p:sldId id="1551" r:id="rId42"/>
    <p:sldId id="1453" r:id="rId43"/>
    <p:sldId id="1454" r:id="rId44"/>
    <p:sldId id="1455" r:id="rId45"/>
    <p:sldId id="1552" r:id="rId46"/>
    <p:sldId id="1456" r:id="rId47"/>
    <p:sldId id="1457" r:id="rId48"/>
    <p:sldId id="1458" r:id="rId49"/>
    <p:sldId id="1553" r:id="rId50"/>
    <p:sldId id="1459" r:id="rId51"/>
    <p:sldId id="1460" r:id="rId52"/>
    <p:sldId id="1461" r:id="rId53"/>
    <p:sldId id="1554" r:id="rId54"/>
    <p:sldId id="1462" r:id="rId55"/>
    <p:sldId id="1463" r:id="rId56"/>
    <p:sldId id="1464" r:id="rId57"/>
    <p:sldId id="1555" r:id="rId58"/>
    <p:sldId id="1465" r:id="rId59"/>
    <p:sldId id="1466" r:id="rId60"/>
    <p:sldId id="1467" r:id="rId61"/>
    <p:sldId id="1556" r:id="rId62"/>
    <p:sldId id="1468" r:id="rId63"/>
    <p:sldId id="1469" r:id="rId64"/>
    <p:sldId id="1470" r:id="rId65"/>
    <p:sldId id="1154" r:id="rId66"/>
    <p:sldId id="1155" r:id="rId67"/>
    <p:sldId id="1129" r:id="rId68"/>
    <p:sldId id="1148" r:id="rId69"/>
    <p:sldId id="1156" r:id="rId70"/>
    <p:sldId id="1157" r:id="rId71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347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arTest\Jar%20Test%20ADA\Jar%20Test%20PowerPoint%20ADA\NacimientoCl2Decay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Chlorine Residual Over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Alum: 35 mg/L, CatFloc 186KH: 6.0 mg/L, UVA: 0.049/cm</c:v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CA-47BD-8A7F-16696C28B68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CA-47BD-8A7F-16696C28B68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CA-47BD-8A7F-16696C28B6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Sheet1!$A$4:$A$17</c:f>
              <c:numCache>
                <c:formatCode>0.00</c:formatCode>
                <c:ptCount val="14"/>
                <c:pt idx="0" formatCode="General">
                  <c:v>0</c:v>
                </c:pt>
                <c:pt idx="1">
                  <c:v>0.21666666666666667</c:v>
                </c:pt>
                <c:pt idx="2">
                  <c:v>0.7416666666666667</c:v>
                </c:pt>
                <c:pt idx="3">
                  <c:v>1.2166666666666666</c:v>
                </c:pt>
                <c:pt idx="4">
                  <c:v>1.7208333333333332</c:v>
                </c:pt>
                <c:pt idx="5">
                  <c:v>2.1999999999999997</c:v>
                </c:pt>
                <c:pt idx="6">
                  <c:v>3.1999999999999997</c:v>
                </c:pt>
                <c:pt idx="7">
                  <c:v>4.166666666666667</c:v>
                </c:pt>
                <c:pt idx="8">
                  <c:v>5.166666666666667</c:v>
                </c:pt>
                <c:pt idx="9">
                  <c:v>6.166666666666667</c:v>
                </c:pt>
                <c:pt idx="10">
                  <c:v>6.645833333333333</c:v>
                </c:pt>
                <c:pt idx="11">
                  <c:v>7.916666666666667</c:v>
                </c:pt>
                <c:pt idx="12">
                  <c:v>0</c:v>
                </c:pt>
                <c:pt idx="13">
                  <c:v>0</c:v>
                </c:pt>
              </c:numCache>
            </c:numRef>
          </c:xVal>
          <c:yVal>
            <c:numRef>
              <c:f>Sheet1!$C$4:$C$17</c:f>
              <c:numCache>
                <c:formatCode>General</c:formatCode>
                <c:ptCount val="14"/>
                <c:pt idx="0">
                  <c:v>1.69</c:v>
                </c:pt>
                <c:pt idx="1">
                  <c:v>0.55000000000000004</c:v>
                </c:pt>
                <c:pt idx="2">
                  <c:v>0.18</c:v>
                </c:pt>
                <c:pt idx="3">
                  <c:v>0.16</c:v>
                </c:pt>
                <c:pt idx="4">
                  <c:v>0.06</c:v>
                </c:pt>
                <c:pt idx="5">
                  <c:v>0.06</c:v>
                </c:pt>
                <c:pt idx="6">
                  <c:v>0.04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9CA-47BD-8A7F-16696C28B688}"/>
            </c:ext>
          </c:extLst>
        </c:ser>
        <c:ser>
          <c:idx val="1"/>
          <c:order val="1"/>
          <c:tx>
            <c:v>Alum: 80 mg/L, CatFloc 186KH: 6.0 mg/L, UVA: 0.031/cm</c:v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CA-47BD-8A7F-16696C28B688}"/>
                </c:ext>
              </c:extLst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CA-47BD-8A7F-16696C28B688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CA-47BD-8A7F-16696C28B688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CA-47BD-8A7F-16696C28B688}"/>
                </c:ext>
              </c:extLst>
            </c:dLbl>
            <c:dLbl>
              <c:idx val="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CA-47BD-8A7F-16696C28B688}"/>
                </c:ext>
              </c:extLst>
            </c:dLbl>
            <c:dLbl>
              <c:idx val="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CA-47BD-8A7F-16696C28B688}"/>
                </c:ext>
              </c:extLst>
            </c:dLbl>
            <c:dLbl>
              <c:idx val="8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CA-47BD-8A7F-16696C28B68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CA-47BD-8A7F-16696C28B68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CA-47BD-8A7F-16696C28B68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CA-47BD-8A7F-16696C28B68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Sheet1!$A$4:$A$17</c:f>
              <c:numCache>
                <c:formatCode>0.00</c:formatCode>
                <c:ptCount val="14"/>
                <c:pt idx="0" formatCode="General">
                  <c:v>0</c:v>
                </c:pt>
                <c:pt idx="1">
                  <c:v>0.21666666666666667</c:v>
                </c:pt>
                <c:pt idx="2">
                  <c:v>0.7416666666666667</c:v>
                </c:pt>
                <c:pt idx="3">
                  <c:v>1.2166666666666666</c:v>
                </c:pt>
                <c:pt idx="4">
                  <c:v>1.7208333333333332</c:v>
                </c:pt>
                <c:pt idx="5">
                  <c:v>2.1999999999999997</c:v>
                </c:pt>
                <c:pt idx="6">
                  <c:v>3.1999999999999997</c:v>
                </c:pt>
                <c:pt idx="7">
                  <c:v>4.166666666666667</c:v>
                </c:pt>
                <c:pt idx="8">
                  <c:v>5.166666666666667</c:v>
                </c:pt>
                <c:pt idx="9">
                  <c:v>6.166666666666667</c:v>
                </c:pt>
                <c:pt idx="10">
                  <c:v>6.645833333333333</c:v>
                </c:pt>
                <c:pt idx="11">
                  <c:v>7.916666666666667</c:v>
                </c:pt>
                <c:pt idx="12">
                  <c:v>0</c:v>
                </c:pt>
                <c:pt idx="13">
                  <c:v>0</c:v>
                </c:pt>
              </c:numCache>
            </c:numRef>
          </c:xVal>
          <c:yVal>
            <c:numRef>
              <c:f>Sheet1!$D$4:$D$17</c:f>
              <c:numCache>
                <c:formatCode>General</c:formatCode>
                <c:ptCount val="14"/>
                <c:pt idx="0">
                  <c:v>1.98</c:v>
                </c:pt>
                <c:pt idx="1">
                  <c:v>1.1100000000000001</c:v>
                </c:pt>
                <c:pt idx="2">
                  <c:v>0.8</c:v>
                </c:pt>
                <c:pt idx="3">
                  <c:v>0.66</c:v>
                </c:pt>
                <c:pt idx="4">
                  <c:v>0.54</c:v>
                </c:pt>
                <c:pt idx="5">
                  <c:v>0.43</c:v>
                </c:pt>
                <c:pt idx="6">
                  <c:v>0.3</c:v>
                </c:pt>
                <c:pt idx="7">
                  <c:v>0.2</c:v>
                </c:pt>
                <c:pt idx="8">
                  <c:v>0.12</c:v>
                </c:pt>
                <c:pt idx="9">
                  <c:v>0.08</c:v>
                </c:pt>
                <c:pt idx="10">
                  <c:v>0.05</c:v>
                </c:pt>
                <c:pt idx="11">
                  <c:v>0.03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89CA-47BD-8A7F-16696C28B688}"/>
            </c:ext>
          </c:extLst>
        </c:ser>
        <c:ser>
          <c:idx val="2"/>
          <c:order val="2"/>
          <c:tx>
            <c:v>CTC-0011: 200 mg/L, CatFloc 186KH: 6.0 mg/L, UVA: 0.029/cm</c:v>
          </c:tx>
          <c:spPr>
            <a:ln w="95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FFFF00"/>
              </a:solidFill>
              <a:ln w="9525" cap="rnd">
                <a:solidFill>
                  <a:srgbClr val="FFFF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Sheet1!$A$4:$A$15</c:f>
              <c:numCache>
                <c:formatCode>0.00</c:formatCode>
                <c:ptCount val="12"/>
                <c:pt idx="0" formatCode="General">
                  <c:v>0</c:v>
                </c:pt>
                <c:pt idx="1">
                  <c:v>0.21666666666666667</c:v>
                </c:pt>
                <c:pt idx="2">
                  <c:v>0.7416666666666667</c:v>
                </c:pt>
                <c:pt idx="3">
                  <c:v>1.2166666666666666</c:v>
                </c:pt>
                <c:pt idx="4">
                  <c:v>1.7208333333333332</c:v>
                </c:pt>
                <c:pt idx="5">
                  <c:v>2.1999999999999997</c:v>
                </c:pt>
                <c:pt idx="6">
                  <c:v>3.1999999999999997</c:v>
                </c:pt>
                <c:pt idx="7">
                  <c:v>4.166666666666667</c:v>
                </c:pt>
                <c:pt idx="8">
                  <c:v>5.166666666666667</c:v>
                </c:pt>
                <c:pt idx="9">
                  <c:v>6.166666666666667</c:v>
                </c:pt>
                <c:pt idx="10">
                  <c:v>6.645833333333333</c:v>
                </c:pt>
                <c:pt idx="11">
                  <c:v>7.916666666666667</c:v>
                </c:pt>
              </c:numCache>
            </c:numRef>
          </c:xVal>
          <c:yVal>
            <c:numRef>
              <c:f>Sheet1!$E$4:$E$15</c:f>
              <c:numCache>
                <c:formatCode>General</c:formatCode>
                <c:ptCount val="12"/>
                <c:pt idx="0">
                  <c:v>1.99</c:v>
                </c:pt>
                <c:pt idx="1">
                  <c:v>1.24</c:v>
                </c:pt>
                <c:pt idx="2">
                  <c:v>0.98</c:v>
                </c:pt>
                <c:pt idx="3">
                  <c:v>0.85</c:v>
                </c:pt>
                <c:pt idx="4">
                  <c:v>0.72</c:v>
                </c:pt>
                <c:pt idx="5">
                  <c:v>0.67</c:v>
                </c:pt>
                <c:pt idx="6">
                  <c:v>0.54</c:v>
                </c:pt>
                <c:pt idx="7">
                  <c:v>0.45</c:v>
                </c:pt>
                <c:pt idx="8">
                  <c:v>0.42</c:v>
                </c:pt>
                <c:pt idx="9">
                  <c:v>0.34</c:v>
                </c:pt>
                <c:pt idx="10">
                  <c:v>0.3</c:v>
                </c:pt>
                <c:pt idx="11">
                  <c:v>0.2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89CA-47BD-8A7F-16696C28B68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100124272"/>
        <c:axId val="1100124688"/>
      </c:scatterChart>
      <c:valAx>
        <c:axId val="1100124272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cap="none" baseline="0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0124688"/>
        <c:crosses val="autoZero"/>
        <c:crossBetween val="midCat"/>
        <c:majorUnit val="0.5"/>
      </c:valAx>
      <c:valAx>
        <c:axId val="110012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cap="none" baseline="0"/>
                  <a:t>Chlorine Residual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012427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1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4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97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03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gregn.swsc@gmail.com" TargetMode="Externa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 Water Company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CA4010027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Luis Obispo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26, 2021</a:t>
            </a:r>
          </a:p>
        </p:txBody>
      </p:sp>
      <p:pic>
        <p:nvPicPr>
          <p:cNvPr id="5" name="Picture 4" descr="Image of jar testing.">
            <a:extLst>
              <a:ext uri="{FF2B5EF4-FFF2-40B4-BE49-F238E27FC236}">
                <a16:creationId xmlns:a16="http://schemas.microsoft.com/office/drawing/2014/main" id="{C7297126-A5CB-4ED7-B3C2-E0B45C198B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825625"/>
            <a:ext cx="1078005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57810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 Water Company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Source: Nacimiento Lake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Summary of Plant Coagulant/Dose Jar vs. Optimum Dose and Coagulants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699930"/>
              </p:ext>
            </p:extLst>
          </p:nvPr>
        </p:nvGraphicFramePr>
        <p:xfrm>
          <a:off x="110836" y="1819127"/>
          <a:ext cx="11587827" cy="259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5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26">
                  <a:extLst>
                    <a:ext uri="{9D8B030D-6E8A-4147-A177-3AD203B41FA5}">
                      <a16:colId xmlns:a16="http://schemas.microsoft.com/office/drawing/2014/main" val="4122051885"/>
                    </a:ext>
                  </a:extLst>
                </a:gridCol>
                <a:gridCol w="101852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61155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265528">
                  <a:extLst>
                    <a:ext uri="{9D8B030D-6E8A-4147-A177-3AD203B41FA5}">
                      <a16:colId xmlns:a16="http://schemas.microsoft.com/office/drawing/2014/main" val="3591226561"/>
                    </a:ext>
                  </a:extLst>
                </a:gridCol>
                <a:gridCol w="10795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5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626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585170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  <a:gridCol w="1108404">
                  <a:extLst>
                    <a:ext uri="{9D8B030D-6E8A-4147-A177-3AD203B41FA5}">
                      <a16:colId xmlns:a16="http://schemas.microsoft.com/office/drawing/2014/main" val="4082113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KMnO4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CTC-0011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186KH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vs.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173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32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5A24A-F333-40BB-AA68-47C4E27C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48"/>
            <a:ext cx="10515600" cy="1193508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Jar Test – Filtrate Water Spiked with 2.2 mg/L NaOCl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Plant Coagulant Dose vs. Optimum Dose and Coagulant</a:t>
            </a:r>
          </a:p>
        </p:txBody>
      </p:sp>
      <p:graphicFrame>
        <p:nvGraphicFramePr>
          <p:cNvPr id="5" name="Chart 4" descr="Chart showing chlorine decay.">
            <a:extLst>
              <a:ext uri="{FF2B5EF4-FFF2-40B4-BE49-F238E27FC236}">
                <a16:creationId xmlns:a16="http://schemas.microsoft.com/office/drawing/2014/main" id="{9359E209-69C8-4B5D-BB1C-68936618A3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249719"/>
              </p:ext>
            </p:extLst>
          </p:nvPr>
        </p:nvGraphicFramePr>
        <p:xfrm>
          <a:off x="838200" y="1283156"/>
          <a:ext cx="10512547" cy="501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6846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7B453-08F0-4874-8061-0F8F757A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Source Water: (pH: 7.97, Alkalinity: 84 mg/L)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05E570-CD47-4B67-8CF2-39A19E162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629878"/>
              </p:ext>
            </p:extLst>
          </p:nvPr>
        </p:nvGraphicFramePr>
        <p:xfrm>
          <a:off x="838199" y="1825625"/>
          <a:ext cx="951243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1375">
                  <a:extLst>
                    <a:ext uri="{9D8B030D-6E8A-4147-A177-3AD203B41FA5}">
                      <a16:colId xmlns:a16="http://schemas.microsoft.com/office/drawing/2014/main" val="1824588087"/>
                    </a:ext>
                  </a:extLst>
                </a:gridCol>
                <a:gridCol w="1790134">
                  <a:extLst>
                    <a:ext uri="{9D8B030D-6E8A-4147-A177-3AD203B41FA5}">
                      <a16:colId xmlns:a16="http://schemas.microsoft.com/office/drawing/2014/main" val="3194213534"/>
                    </a:ext>
                  </a:extLst>
                </a:gridCol>
                <a:gridCol w="2672615">
                  <a:extLst>
                    <a:ext uri="{9D8B030D-6E8A-4147-A177-3AD203B41FA5}">
                      <a16:colId xmlns:a16="http://schemas.microsoft.com/office/drawing/2014/main" val="3650802779"/>
                    </a:ext>
                  </a:extLst>
                </a:gridCol>
                <a:gridCol w="2818306">
                  <a:extLst>
                    <a:ext uri="{9D8B030D-6E8A-4147-A177-3AD203B41FA5}">
                      <a16:colId xmlns:a16="http://schemas.microsoft.com/office/drawing/2014/main" val="2650450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Dose,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Alkalinity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 as CaCO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Treated Water Alkalinity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 as CaCO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63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 (dry)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00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 (dry)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702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715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34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44063"/>
            <a:ext cx="11915774" cy="231338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 WC: TTHMs/HAA5s Laboratory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NaOCl dose after filtration: 2.4 mg/L (72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hold time, 3 days);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Second NaOCl dose 1 mg/L (at 72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), (48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hold time, 2 days);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DBPs measurements (5 days total hold time)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536854"/>
              </p:ext>
            </p:extLst>
          </p:nvPr>
        </p:nvGraphicFramePr>
        <p:xfrm>
          <a:off x="142876" y="2783743"/>
          <a:ext cx="11631199" cy="2208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8230">
                  <a:extLst>
                    <a:ext uri="{9D8B030D-6E8A-4147-A177-3AD203B41FA5}">
                      <a16:colId xmlns:a16="http://schemas.microsoft.com/office/drawing/2014/main" val="4269106942"/>
                    </a:ext>
                  </a:extLst>
                </a:gridCol>
                <a:gridCol w="1649506">
                  <a:extLst>
                    <a:ext uri="{9D8B030D-6E8A-4147-A177-3AD203B41FA5}">
                      <a16:colId xmlns:a16="http://schemas.microsoft.com/office/drawing/2014/main" val="585763398"/>
                    </a:ext>
                  </a:extLst>
                </a:gridCol>
                <a:gridCol w="1084729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81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2681">
                  <a:extLst>
                    <a:ext uri="{9D8B030D-6E8A-4147-A177-3AD203B41FA5}">
                      <a16:colId xmlns:a16="http://schemas.microsoft.com/office/drawing/2014/main" val="3493278796"/>
                    </a:ext>
                  </a:extLst>
                </a:gridCol>
                <a:gridCol w="1404590">
                  <a:extLst>
                    <a:ext uri="{9D8B030D-6E8A-4147-A177-3AD203B41FA5}">
                      <a16:colId xmlns:a16="http://schemas.microsoft.com/office/drawing/2014/main" val="2889971692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(Dose, mg/L)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TTHM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ug/L</a:t>
                      </a: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HAA5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ug/L</a:t>
                      </a: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Cl2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 (35); 186KH (6.0)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 (80); 186KH (6.0)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CTC-0011 (200); 186KH (6.0)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43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 WC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Nacimiento Lake;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652113"/>
              </p:ext>
            </p:extLst>
          </p:nvPr>
        </p:nvGraphicFramePr>
        <p:xfrm>
          <a:off x="110837" y="1432628"/>
          <a:ext cx="11785790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3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1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9256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64034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3.92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 WC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Nacimiento Lake;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368785"/>
              </p:ext>
            </p:extLst>
          </p:nvPr>
        </p:nvGraphicFramePr>
        <p:xfrm>
          <a:off x="110837" y="1432628"/>
          <a:ext cx="11606681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10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36407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36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69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9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4977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9507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186KH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0979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4817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4866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52762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526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 WC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Nacimiento Lake; Jar Test 17 - 24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352563"/>
              </p:ext>
            </p:extLst>
          </p:nvPr>
        </p:nvGraphicFramePr>
        <p:xfrm>
          <a:off x="110837" y="1432628"/>
          <a:ext cx="11785790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3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1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9256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64034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CTC-0011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025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 WC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Nacimiento Lake; Jar Test 25 - 32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618532"/>
              </p:ext>
            </p:extLst>
          </p:nvPr>
        </p:nvGraphicFramePr>
        <p:xfrm>
          <a:off x="110837" y="1432628"/>
          <a:ext cx="11970325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90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318266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644218">
                  <a:extLst>
                    <a:ext uri="{9D8B030D-6E8A-4147-A177-3AD203B41FA5}">
                      <a16:colId xmlns:a16="http://schemas.microsoft.com/office/drawing/2014/main" val="1225264916"/>
                    </a:ext>
                  </a:extLst>
                </a:gridCol>
                <a:gridCol w="1319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51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2485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80337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CTC-0011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186KH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Superfloc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4814RS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73.3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921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 WC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Nacimiento Lake; Jar Test 33 - 40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858912"/>
              </p:ext>
            </p:extLst>
          </p:nvPr>
        </p:nvGraphicFramePr>
        <p:xfrm>
          <a:off x="110837" y="1432628"/>
          <a:ext cx="11970325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447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595717">
                  <a:extLst>
                    <a:ext uri="{9D8B030D-6E8A-4147-A177-3AD203B41FA5}">
                      <a16:colId xmlns:a16="http://schemas.microsoft.com/office/drawing/2014/main" val="4026916477"/>
                    </a:ext>
                  </a:extLst>
                </a:gridCol>
                <a:gridCol w="1326777">
                  <a:extLst>
                    <a:ext uri="{9D8B030D-6E8A-4147-A177-3AD203B41FA5}">
                      <a16:colId xmlns:a16="http://schemas.microsoft.com/office/drawing/2014/main" val="1225264916"/>
                    </a:ext>
                  </a:extLst>
                </a:gridCol>
                <a:gridCol w="1084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43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1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8872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25712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KMnO4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CTC-0011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186KH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55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E70372AA-12E1-4094-B31A-1B0F57FC3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of Nacimiento Lake.">
            <a:extLst>
              <a:ext uri="{FF2B5EF4-FFF2-40B4-BE49-F238E27FC236}">
                <a16:creationId xmlns:a16="http://schemas.microsoft.com/office/drawing/2014/main" id="{330305DE-ADD5-4377-8969-7D5C14CD5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-234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534655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BDA61-17A4-4747-8876-5818B0F8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2306963"/>
            <a:ext cx="10672316" cy="3670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Source Water: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Nacimiento Lake</a:t>
            </a:r>
            <a:endParaRPr lang="en-US" sz="5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53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 WC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Nacimiento Lake; Jar Test 41 - 44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Jars 41, 42 &amp; 44 were used for TTHM/HAA5 analysis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283532"/>
              </p:ext>
            </p:extLst>
          </p:nvPr>
        </p:nvGraphicFramePr>
        <p:xfrm>
          <a:off x="110837" y="1875689"/>
          <a:ext cx="11970325" cy="2834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447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595717">
                  <a:extLst>
                    <a:ext uri="{9D8B030D-6E8A-4147-A177-3AD203B41FA5}">
                      <a16:colId xmlns:a16="http://schemas.microsoft.com/office/drawing/2014/main" val="4026916477"/>
                    </a:ext>
                  </a:extLst>
                </a:gridCol>
                <a:gridCol w="1326777">
                  <a:extLst>
                    <a:ext uri="{9D8B030D-6E8A-4147-A177-3AD203B41FA5}">
                      <a16:colId xmlns:a16="http://schemas.microsoft.com/office/drawing/2014/main" val="1225264916"/>
                    </a:ext>
                  </a:extLst>
                </a:gridCol>
                <a:gridCol w="1084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43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1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8872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25712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KMnO4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CTC-0011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186KH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640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Pre-Oxidation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378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57240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8FD69B91-313B-4884-A8CA-0AE5AEC38C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014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A7E144-145E-4CE4-865B-B6763C06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74327" y="17088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4.67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74BCCB-234E-4CF9-8760-D31FD8696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9354" y="17088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5.29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081DFC-5BC3-415B-B428-50CF49169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7248" y="17088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3.92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D7C38D-3E31-4CBF-B3D2-A9A595136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73647" y="17088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2.48 NTU</a:t>
            </a:r>
          </a:p>
        </p:txBody>
      </p:sp>
    </p:spTree>
    <p:extLst>
      <p:ext uri="{BB962C8B-B14F-4D97-AF65-F5344CB8AC3E}">
        <p14:creationId xmlns:p14="http://schemas.microsoft.com/office/powerpoint/2010/main" val="3528887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7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8792" y="5186423"/>
            <a:ext cx="11519554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10BCB129-6D3B-406F-B7AB-D30F762E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EC06E94-5651-46B6-AC80-B34956026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A8B1F0D-E447-44B1-9A48-9CB67948F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828" y="48197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4.67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61852F-F882-484A-9077-75CB31951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92855" y="48197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5.29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9FAB86-B509-4CEF-BD5D-648CAE589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50749" y="48197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3.92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6E8C99-FF9A-4ED6-BE8B-C3DB45574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87148" y="48197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2.48 NTU</a:t>
            </a:r>
          </a:p>
        </p:txBody>
      </p:sp>
    </p:spTree>
    <p:extLst>
      <p:ext uri="{BB962C8B-B14F-4D97-AF65-F5344CB8AC3E}">
        <p14:creationId xmlns:p14="http://schemas.microsoft.com/office/powerpoint/2010/main" val="1987747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Pre-Oxidation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69ECFB0C-C166-4006-8B03-391FEF3EE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296C7D-9B1D-42DA-A695-37DA3265E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4" y="28401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2.60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822C31-6C59-49EF-8BAA-63039EBE8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0046" y="28401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2.78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C80FDB-7C58-4574-98EB-84C38CF7C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0487" y="28401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2.58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853D57-DE9C-4BF3-BB9A-0AC0EBA38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74046" y="28401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2.35 NTU</a:t>
            </a:r>
          </a:p>
        </p:txBody>
      </p:sp>
    </p:spTree>
    <p:extLst>
      <p:ext uri="{BB962C8B-B14F-4D97-AF65-F5344CB8AC3E}">
        <p14:creationId xmlns:p14="http://schemas.microsoft.com/office/powerpoint/2010/main" val="2483265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8563" y="4559523"/>
            <a:ext cx="11352178" cy="123644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E13831F6-ED98-44ED-BD09-F4B0D76892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8E8F3AC-F9BD-4BAB-A71C-AF7986A94B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8F80E8-D358-4CC8-A967-E82EFE3F4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4" y="67993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2.60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D8926D-E442-46C8-8833-B76A1B353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0046" y="67993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2.78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746387-C315-4C1E-A0D3-D42AC077F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5963" y="67993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2.58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0CFC28-301B-432E-919D-A7CBEAD62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1241" y="67993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2.35 NTU</a:t>
            </a:r>
          </a:p>
        </p:txBody>
      </p:sp>
    </p:spTree>
    <p:extLst>
      <p:ext uri="{BB962C8B-B14F-4D97-AF65-F5344CB8AC3E}">
        <p14:creationId xmlns:p14="http://schemas.microsoft.com/office/powerpoint/2010/main" val="2328733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Pre-Oxidation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186KH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2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D009B5-A281-4631-9CE8-03FF0379E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8" t="43358" r="18954"/>
          <a:stretch/>
        </p:blipFill>
        <p:spPr>
          <a:xfrm>
            <a:off x="169746" y="1744824"/>
            <a:ext cx="11873186" cy="4458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1E2C31-FC2F-4660-A119-93CFD01B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3143" y="335902"/>
            <a:ext cx="3061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CA4010027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 Water Company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653 Service Connections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1828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C14E5-8CD3-420B-97F0-F7DCCEF6E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Schematice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13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D45A4461-D3B3-46A5-ADDB-3993A93023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BAEE1E-BFF4-46C3-BD91-9D93BDD69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4426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ED34D5-9908-4459-9455-90A7B675C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79965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2.11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4F1DC3-AA21-470E-99AC-B073181B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7858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2.57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F8AEA7-08D8-4F1F-81F1-E08C2C7D8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5178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3.09 NTU</a:t>
            </a:r>
          </a:p>
        </p:txBody>
      </p:sp>
    </p:spTree>
    <p:extLst>
      <p:ext uri="{BB962C8B-B14F-4D97-AF65-F5344CB8AC3E}">
        <p14:creationId xmlns:p14="http://schemas.microsoft.com/office/powerpoint/2010/main" val="550621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499" y="5186423"/>
            <a:ext cx="11462994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31DA0379-2B67-4E63-9FB6-238747C261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8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AE4D16A-27B4-4ADB-B6B5-CF108ED9C8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10508D-D780-4A2A-B4AE-31D40C0FC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380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2.25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D98ED5-9BA8-4962-8ABA-78801266A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89392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2.11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7F8888-3DA3-42B6-BD85-7DD9EDCB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3847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2.57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D3EC41-77E8-421F-B711-CE02C0A16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71167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3.09 NTU</a:t>
            </a:r>
          </a:p>
        </p:txBody>
      </p:sp>
    </p:spTree>
    <p:extLst>
      <p:ext uri="{BB962C8B-B14F-4D97-AF65-F5344CB8AC3E}">
        <p14:creationId xmlns:p14="http://schemas.microsoft.com/office/powerpoint/2010/main" val="1932388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Pre-Oxidation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186KH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72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3633" y="5186423"/>
            <a:ext cx="10920167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BE2B2B9F-0AF2-4C1E-9B6F-F3478B25B1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B43442-C19A-4B62-8802-51C8DBF92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6403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2.45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46F0DA-0AC7-43A6-9C51-502BC7AA6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9136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2.95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4A10C1-74DA-4F1C-A2D5-21FEE2FEF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1869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2.67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50365D-7502-4F91-9690-64B0185CF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10908" y="7887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2.73 NTU</a:t>
            </a:r>
          </a:p>
        </p:txBody>
      </p:sp>
    </p:spTree>
    <p:extLst>
      <p:ext uri="{BB962C8B-B14F-4D97-AF65-F5344CB8AC3E}">
        <p14:creationId xmlns:p14="http://schemas.microsoft.com/office/powerpoint/2010/main" val="1771683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243" y="5186423"/>
            <a:ext cx="11726945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1EB38EFD-04EF-4C22-8ADB-5B9ECF8D54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7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C120805-0372-4A5C-B7ED-E8EC09FF66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5DC60E-8523-4BFF-A9EF-A6F8E741D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6403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2.45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7A9F77-C33D-46FA-9B4A-71139E222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9136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2.95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46D0C4-990F-426F-86AE-26EA36C1D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1869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2.67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A790F4-E155-4EC0-8DCC-4C2C065C7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10908" y="7887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2.73 NTU</a:t>
            </a:r>
          </a:p>
        </p:txBody>
      </p:sp>
    </p:spTree>
    <p:extLst>
      <p:ext uri="{BB962C8B-B14F-4D97-AF65-F5344CB8AC3E}">
        <p14:creationId xmlns:p14="http://schemas.microsoft.com/office/powerpoint/2010/main" val="301949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Pre-Oxidation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52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5001BFAB-6E4A-4EC8-BA25-0B3F0C1343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F4DBCE-B22A-4121-9671-5CEE83F6E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7797" y="9971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1568CD-4E95-4956-8E07-A126360D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16387" y="9971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9FCF24-3FAF-4B31-87D6-D867D36E9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4624" y="9656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8DDD24-CBED-47B8-B6FB-164BDBF62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8506" y="9656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</p:spTree>
    <p:extLst>
      <p:ext uri="{BB962C8B-B14F-4D97-AF65-F5344CB8AC3E}">
        <p14:creationId xmlns:p14="http://schemas.microsoft.com/office/powerpoint/2010/main" val="95745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5423287A-59BD-4353-8D7F-2D1273EA53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63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BEF7967-E8DE-47C9-81DB-A84AF58C77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CBA60D-78E8-43C3-8667-C417DA98D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9538" y="2799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53E3D5-9F10-43A0-9AB1-2BD72A2E0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7775" y="2799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F8B159-429A-42C4-B2BC-A9A7B5B2E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16012" y="2484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A85A57-9944-4446-9A09-B8FB0129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1941" y="2484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</p:spTree>
    <p:extLst>
      <p:ext uri="{BB962C8B-B14F-4D97-AF65-F5344CB8AC3E}">
        <p14:creationId xmlns:p14="http://schemas.microsoft.com/office/powerpoint/2010/main" val="2024713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Pre-Oxidation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1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446EF649-EF80-47F0-8BAB-CF286576E9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AAA218-121B-43D0-824E-C3698AFDD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8468" y="6775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057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AEA805-B5D2-4F54-BF7C-0959E0965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5035" y="6775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1EADD9-4249-4E41-A2BB-3BCE2DF54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9508" y="6775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83F2F2-2FBE-4179-94B1-33092BFB6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22119" y="6775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</p:spTree>
    <p:extLst>
      <p:ext uri="{BB962C8B-B14F-4D97-AF65-F5344CB8AC3E}">
        <p14:creationId xmlns:p14="http://schemas.microsoft.com/office/powerpoint/2010/main" val="1271503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539" y="5186423"/>
            <a:ext cx="11467322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A8B89ABA-6041-41C8-86C4-9A1061DDE9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86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F57A015-A477-4580-8134-33D0B39EF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7FAEC2-0F3B-42FA-B794-81BE7BF2C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4987" y="6775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59A9EC-3C65-4CAE-BDED-9A6C9B311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11554" y="6775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9F1925-A54D-45AF-A9BF-7C74AFB9D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8121" y="6775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F3E49C-D07B-43BB-B105-61B7B3BB5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1084" y="6775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</p:spTree>
    <p:extLst>
      <p:ext uri="{BB962C8B-B14F-4D97-AF65-F5344CB8AC3E}">
        <p14:creationId xmlns:p14="http://schemas.microsoft.com/office/powerpoint/2010/main" val="24105874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Pre-Oxidation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186KH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08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F306B3A5-4A71-4B1E-A757-E9DE5B426F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A5B555-BC66-41D9-9AB0-6EAB939C7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9878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D83C5-F9DB-4575-B5EA-C0DC55524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1461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1.09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27838-98C4-4836-A84A-88B6B36FA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3910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0BCAB3-DEFB-4AED-86EF-A1CA6A3E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68829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</p:spTree>
    <p:extLst>
      <p:ext uri="{BB962C8B-B14F-4D97-AF65-F5344CB8AC3E}">
        <p14:creationId xmlns:p14="http://schemas.microsoft.com/office/powerpoint/2010/main" val="42130592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216" y="5186423"/>
            <a:ext cx="11448662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C363B55C-942D-4307-BA27-A43077581D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54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481279D-076E-439F-B8BA-8E2576B0AC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1C0FB2-6312-4536-BA6C-49A2D1D22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5738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9473A7-44F9-498C-BBB7-0AB0ED417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7321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1.09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A12E96-276F-49F9-BC00-3098880C7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9770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5CD595-4CFD-4D2B-A7DF-EF2BED621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4689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</p:spTree>
    <p:extLst>
      <p:ext uri="{BB962C8B-B14F-4D97-AF65-F5344CB8AC3E}">
        <p14:creationId xmlns:p14="http://schemas.microsoft.com/office/powerpoint/2010/main" val="22271673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Pre-Oxidation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186KH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Superfloc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4814RS</a:t>
            </a:r>
          </a:p>
        </p:txBody>
      </p:sp>
    </p:spTree>
    <p:extLst>
      <p:ext uri="{BB962C8B-B14F-4D97-AF65-F5344CB8AC3E}">
        <p14:creationId xmlns:p14="http://schemas.microsoft.com/office/powerpoint/2010/main" val="392954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 Water Company Source &amp; Treated Water Characteristics, March 26, 2021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7.97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84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7.8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67.2%,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0.172/cm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1.13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73.2%,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0.135/cm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0643"/>
            <a:ext cx="5181600" cy="503632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Water (pre-chlorination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7.98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86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0.37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85.6%,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0.067/cm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0.09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85.7%,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0.066/cm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Clearwell (post-chlorine)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0.09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90.3%,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7E9EB616-AB3D-407F-B60B-057EEB3EF8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7813-1F02-4294-BB2C-FE0118BF1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584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0C64B-4FC6-449F-8548-D5DDE82B5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4090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0.92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F1A38F-2512-4DF1-94F3-B5FCCD02E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6984" y="67758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 mg/L 4814RS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0.80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F101BC-B4AA-4EAD-8FA6-A82BE45CD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5537" y="67758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 mg/L 4814RS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</p:spTree>
    <p:extLst>
      <p:ext uri="{BB962C8B-B14F-4D97-AF65-F5344CB8AC3E}">
        <p14:creationId xmlns:p14="http://schemas.microsoft.com/office/powerpoint/2010/main" val="4766496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339" y="5186423"/>
            <a:ext cx="11566689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C7A824B0-600F-4AA2-8E25-291ECD7EBF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020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</a:t>
            </a:r>
          </a:p>
        </p:txBody>
      </p:sp>
      <p:pic>
        <p:nvPicPr>
          <p:cNvPr id="7" name="Picture 6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86ECB29-26EF-449A-8790-CC5EDE198E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930C06-4E3A-46BA-80D1-59950758D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00538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CCB09-A582-4E23-B6BE-E82A47749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69244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0.92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E035E-01BD-4DA4-A860-A9E9D487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61831" y="67758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 mg/L 4814RS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0.80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36826F-240C-4F1F-A66D-691E90F56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9327" y="67758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 mg/L 4814RS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</p:spTree>
    <p:extLst>
      <p:ext uri="{BB962C8B-B14F-4D97-AF65-F5344CB8AC3E}">
        <p14:creationId xmlns:p14="http://schemas.microsoft.com/office/powerpoint/2010/main" val="35245193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Pre-Oxidation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(70 min)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186KH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104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6976818E-8019-4D37-84B0-83285CF6DC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0111A1-E2D6-4463-BA26-7C8353237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6332" y="67758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2.86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7DD88-18A1-4ED3-89DC-A6460F787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492" y="69327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2.03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3D5CE-ADFE-48AF-918D-CC96D165B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24094" y="33188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2.38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3CDA14-71C4-4210-BDD4-853902525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78292" y="44185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 NTU</a:t>
            </a:r>
          </a:p>
        </p:txBody>
      </p:sp>
    </p:spTree>
    <p:extLst>
      <p:ext uri="{BB962C8B-B14F-4D97-AF65-F5344CB8AC3E}">
        <p14:creationId xmlns:p14="http://schemas.microsoft.com/office/powerpoint/2010/main" val="31699664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651" y="5186423"/>
            <a:ext cx="1159537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C5B57EE3-FEA3-41FD-9C4C-93014E08A6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476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C8DF6F5-5839-462F-A15A-DDF35BC9E6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After 25-minutes of settling, settled water turbidity is taken.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6AADD0-CB2E-4AB6-B2F7-FD611FBC7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9456" y="133747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2.86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950A5-4CB2-4B77-B478-A8D029623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1616" y="135316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2.03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1FCCBE-B5D7-489C-97ED-842F4876E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4035" y="99177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67A320-DF1F-4608-9C93-B7349B79E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45941" y="110174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 NTU</a:t>
            </a:r>
          </a:p>
        </p:txBody>
      </p:sp>
    </p:spTree>
    <p:extLst>
      <p:ext uri="{BB962C8B-B14F-4D97-AF65-F5344CB8AC3E}">
        <p14:creationId xmlns:p14="http://schemas.microsoft.com/office/powerpoint/2010/main" val="1231994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37-40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Pre-Oxidation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186KH</a:t>
            </a:r>
          </a:p>
        </p:txBody>
      </p:sp>
    </p:spTree>
    <p:extLst>
      <p:ext uri="{BB962C8B-B14F-4D97-AF65-F5344CB8AC3E}">
        <p14:creationId xmlns:p14="http://schemas.microsoft.com/office/powerpoint/2010/main" val="5632125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37-40: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CE77E01E-3889-4FAF-BE71-C23A2158D6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64166C-31CE-44B9-BD5F-E5A7E2FD4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7739" y="17207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2.13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EA3D3D-06FB-499A-9DE6-FAF197C61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6774" y="-723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2.11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E34D59-F16D-4890-9192-A41061A7D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5479" y="-724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B0CEEF-3175-439D-9730-4E58902E8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3832" y="8239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</p:txBody>
      </p:sp>
    </p:spTree>
    <p:extLst>
      <p:ext uri="{BB962C8B-B14F-4D97-AF65-F5344CB8AC3E}">
        <p14:creationId xmlns:p14="http://schemas.microsoft.com/office/powerpoint/2010/main" val="32477542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547" y="5186423"/>
            <a:ext cx="11485984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37-40: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F5944A79-5058-49B7-A779-B1DE99A2D4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3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 (Product)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 (Liquid)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48%  Aluminum Sulfate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52% Water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4.3% 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0% Basicity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400 mg/L (product)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Brenntag (559-485-4150)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Solenis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Praestol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186KH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 – 1.2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Viscosity: 200-500 centipoise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MW: 250,00 g/moles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pDADMAC (20% active, 80%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(product)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5 mg/L = 1 mg/L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active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AC14455-353C-41C7-9728-2AD94CD761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37-40: After 25-minutes of settling, settled water turbidity is taken.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5CC3BC9-F734-4A85-9AB4-C8420A6C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7739" y="62032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2.13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C43B1C-C57E-4D31-BB5A-C0E3189BC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6774" y="44102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2.11 NTU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1573E6-7A47-4EDB-966E-A162DDDC2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5808" y="44101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DC7AA7-2321-4C54-B113-F6160345C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54161" y="53064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</p:txBody>
      </p:sp>
    </p:spTree>
    <p:extLst>
      <p:ext uri="{BB962C8B-B14F-4D97-AF65-F5344CB8AC3E}">
        <p14:creationId xmlns:p14="http://schemas.microsoft.com/office/powerpoint/2010/main" val="20458335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41-44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Pre-Oxidation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186KH</a:t>
            </a:r>
          </a:p>
        </p:txBody>
      </p:sp>
    </p:spTree>
    <p:extLst>
      <p:ext uri="{BB962C8B-B14F-4D97-AF65-F5344CB8AC3E}">
        <p14:creationId xmlns:p14="http://schemas.microsoft.com/office/powerpoint/2010/main" val="26007128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41-44: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690886A8-8283-4DD0-9CFE-9D6FB5221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CC533E-C072-4C99-A0B8-417535EC8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022" y="62032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665B2C-532F-4B88-A0DD-F640A4640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6774" y="44102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2.01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DE5A4-5987-4A49-93E7-0DAA55FA5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5808" y="44101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DD963B-4B9F-4F9D-A1F6-9A5FD8053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54161" y="53064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</p:spTree>
    <p:extLst>
      <p:ext uri="{BB962C8B-B14F-4D97-AF65-F5344CB8AC3E}">
        <p14:creationId xmlns:p14="http://schemas.microsoft.com/office/powerpoint/2010/main" val="24190554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C5C3A7D7-A518-4C9E-ADBA-87296AE579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41-44: After 5 min of settling, 25 mL is syringed for filterability and %UVT/UVA.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0414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92E23FA-28B4-4B85-801E-B426F54325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37" b="134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41-44: After 25-minutes of settling, settled water turbidity is taken.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468D3F-23AF-4F1B-9708-D990B964D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5729" y="118018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2.01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B4C04D-A5EE-412E-B9FF-92C90F595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7481" y="100088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2.01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B482A7-2768-4F59-BBF6-A5D13D943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53208" y="100087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DE38BD-7A9E-49A5-9F9B-D88E319A1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80932" y="109050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</p:spTree>
    <p:extLst>
      <p:ext uri="{BB962C8B-B14F-4D97-AF65-F5344CB8AC3E}">
        <p14:creationId xmlns:p14="http://schemas.microsoft.com/office/powerpoint/2010/main" val="13024623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51861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Kemira Chemicals,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Superfloc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4814RS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 – 1.1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Polyacrylamide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3.5 mg/L (product)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Polyaluminum Hydroxy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Gregory F. Nieckarz, Ph.D.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Principal Consultant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SWS Consulting, LLC.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+1.541.953.5112</a:t>
            </a:r>
          </a:p>
          <a:p>
            <a:pPr marL="0" indent="0"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gregn.swsc@gmail.com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5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6" y="2006356"/>
            <a:ext cx="4585368" cy="35112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Diallyldimethylammonium chloride or</a:t>
            </a:r>
            <a:b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N-allyl-N,N-dimethylprop-2-en-1-aminium chloride</a:t>
            </a:r>
            <a:br>
              <a:rPr lang="en-US" sz="2600" dirty="0"/>
            </a:br>
            <a:br>
              <a:rPr lang="en-US" sz="2600" dirty="0"/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ClN</a:t>
            </a:r>
            <a:b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MW: 161.67 g/mol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DA2037-254A-409F-8D4E-2366A185F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686582" y="3190763"/>
            <a:ext cx="275541" cy="57203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 descr="pDADMAC structure ">
            <a:extLst>
              <a:ext uri="{FF2B5EF4-FFF2-40B4-BE49-F238E27FC236}">
                <a16:creationId xmlns:a16="http://schemas.microsoft.com/office/drawing/2014/main" id="{1DE79156-7C63-4686-B926-24466778ECDB}"/>
              </a:ext>
            </a:extLst>
          </p:cNvPr>
          <p:cNvGrpSpPr/>
          <p:nvPr/>
        </p:nvGrpSpPr>
        <p:grpSpPr>
          <a:xfrm>
            <a:off x="6319809" y="2006355"/>
            <a:ext cx="4873584" cy="2567456"/>
            <a:chOff x="6319809" y="2006355"/>
            <a:chExt cx="4873584" cy="25674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FD33E4-1C6E-4118-977F-3ECC8BAFEDA2}"/>
                </a:ext>
              </a:extLst>
            </p:cNvPr>
            <p:cNvSpPr txBox="1"/>
            <p:nvPr/>
          </p:nvSpPr>
          <p:spPr>
            <a:xfrm>
              <a:off x="8451541" y="2844716"/>
              <a:ext cx="3337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A4FA085-D7B3-439A-BBB6-889EE3986A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58977" y="2310393"/>
              <a:ext cx="275541" cy="57203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8CB6D1-37A8-4273-B78C-1F19DA4322C6}"/>
                </a:ext>
              </a:extLst>
            </p:cNvPr>
            <p:cNvSpPr txBox="1"/>
            <p:nvPr/>
          </p:nvSpPr>
          <p:spPr>
            <a:xfrm>
              <a:off x="8016533" y="200635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1F30EC-A0F0-4E29-A8E1-3D10BA8FA367}"/>
                </a:ext>
              </a:extLst>
            </p:cNvPr>
            <p:cNvSpPr txBox="1"/>
            <p:nvPr/>
          </p:nvSpPr>
          <p:spPr>
            <a:xfrm>
              <a:off x="8824352" y="37169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9ED0DE-15EC-4554-94D6-071889B91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2872" y="3132339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8A1291-A630-4F02-A6D7-7CF9852667AF}"/>
                </a:ext>
              </a:extLst>
            </p:cNvPr>
            <p:cNvSpPr txBox="1"/>
            <p:nvPr/>
          </p:nvSpPr>
          <p:spPr>
            <a:xfrm>
              <a:off x="7760537" y="3376461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A50FACC-CBDD-47D2-9AFE-85F75FC2A1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94672" y="3142756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9DADA3-4345-42D3-B97F-6857A5B5CC3D}"/>
                </a:ext>
              </a:extLst>
            </p:cNvPr>
            <p:cNvSpPr txBox="1"/>
            <p:nvPr/>
          </p:nvSpPr>
          <p:spPr>
            <a:xfrm>
              <a:off x="7122135" y="2913353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7DA7D9-05A4-48BB-BEF9-F8FA3CDCC9CA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44449" y="3111552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9A830F-B2F8-4F1D-8B23-BDC733F8252E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83725" y="3188536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574667-AC18-4D50-BACF-EDE5A4E3A91E}"/>
                </a:ext>
              </a:extLst>
            </p:cNvPr>
            <p:cNvSpPr txBox="1"/>
            <p:nvPr/>
          </p:nvSpPr>
          <p:spPr>
            <a:xfrm>
              <a:off x="6319809" y="321777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4CF4778-640C-4543-AADA-714C090CEF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4320" y="2643717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8BB9C8-BBDB-4071-9FAA-013208A58E6A}"/>
                </a:ext>
              </a:extLst>
            </p:cNvPr>
            <p:cNvSpPr txBox="1"/>
            <p:nvPr/>
          </p:nvSpPr>
          <p:spPr>
            <a:xfrm>
              <a:off x="9100713" y="2388219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82E81C-0A6A-4502-8323-320DBD663E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1287" y="2701264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B4AB6D-6033-4305-AC7E-6AFA2C4D7EC4}"/>
                </a:ext>
              </a:extLst>
            </p:cNvPr>
            <p:cNvSpPr txBox="1"/>
            <p:nvPr/>
          </p:nvSpPr>
          <p:spPr>
            <a:xfrm>
              <a:off x="9857479" y="2896067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BA25F9-3AD0-42C4-A048-A6A985FC4C96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261491" y="2740169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88482B-D79E-4B86-9A01-EE8F873AB91F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300767" y="2817153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11D883-E03E-4FFC-A3D3-5B9D0674280E}"/>
                </a:ext>
              </a:extLst>
            </p:cNvPr>
            <p:cNvSpPr txBox="1"/>
            <p:nvPr/>
          </p:nvSpPr>
          <p:spPr>
            <a:xfrm>
              <a:off x="10662478" y="258893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DCBDA1-9760-43D6-8568-09123EA4DFCD}"/>
                </a:ext>
              </a:extLst>
            </p:cNvPr>
            <p:cNvSpPr txBox="1"/>
            <p:nvPr/>
          </p:nvSpPr>
          <p:spPr>
            <a:xfrm>
              <a:off x="8488531" y="420447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39933"/>
                  </a:solidFill>
                </a:rPr>
                <a:t>Cl</a:t>
              </a:r>
              <a:r>
                <a:rPr lang="en-US" b="1" baseline="30000" dirty="0">
                  <a:solidFill>
                    <a:srgbClr val="339933"/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29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1"/>
            <a:ext cx="6904160" cy="9992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524" y="999241"/>
            <a:ext cx="6612807" cy="549363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7.8 (post KMnO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oxidation)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Alum:  44 mg/L as hydrated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6.7 with acetic acid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CTC-00011: 142 mg/L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7.7 with 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D75244F2-6018-48E8-B0BD-1A8E2BB628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42609" y="81834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34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5783</Words>
  <Application>Microsoft Office PowerPoint</Application>
  <PresentationFormat>Widescreen</PresentationFormat>
  <Paragraphs>1453</Paragraphs>
  <Slides>70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Arial</vt:lpstr>
      <vt:lpstr>Calibri</vt:lpstr>
      <vt:lpstr>Calibri Light</vt:lpstr>
      <vt:lpstr>Office Theme</vt:lpstr>
      <vt:lpstr>Nacimiento Water Company CA4010027 San Luis Obispo County Jar Test</vt:lpstr>
      <vt:lpstr>Source Water: Nacimiento Lake</vt:lpstr>
      <vt:lpstr>Schematice</vt:lpstr>
      <vt:lpstr>UVT/UVA, pathlength 10 mm</vt:lpstr>
      <vt:lpstr>Nacimiento Water Company Source &amp; Treated Water Characteristics, March 26, 2021</vt:lpstr>
      <vt:lpstr>Applied Coagulants for Jar Testing (1)</vt:lpstr>
      <vt:lpstr>Applied Coagulants for Jar Testing (2)</vt:lpstr>
      <vt:lpstr>Diallyldimethylammonium chloride or N-allyl-N,N-dimethylprop-2-en-1-aminium chloride  pDADMAC C8H16ClN MW: 161.67 g/mol</vt:lpstr>
      <vt:lpstr>Laboratory Charge Analyzer</vt:lpstr>
      <vt:lpstr>Coagulant Information</vt:lpstr>
      <vt:lpstr>Nacimiento Water Company; Source: Nacimiento Lake  Summary of Plant Coagulant/Dose Jar vs. Optimum Dose and Coagulants</vt:lpstr>
      <vt:lpstr>Jar Test – Filtrate Water Spiked with 2.2 mg/L NaOCl Plant Coagulant Dose vs. Optimum Dose and Coagulant</vt:lpstr>
      <vt:lpstr>Source Water: (pH: 7.97, Alkalinity: 84 mg/L)</vt:lpstr>
      <vt:lpstr>Nacimiento WC: TTHMs/HAA5s Laboratory Results NaOCl dose after filtration: 2.4 mg/L (72 hrs hold time, 3 days);  Second NaOCl dose 1 mg/L (at 72 hrs), (48 hrs hold time, 2 days);  DBPs measurements (5 days total hold time)</vt:lpstr>
      <vt:lpstr>Nacimiento WC; Nacimiento Lake; Jar Test 1 - 8 Results Flash Mix 200 RPM (20 sec); Floc Mix 30 RPM (5 min)</vt:lpstr>
      <vt:lpstr>Nacimiento WC; Nacimiento Lake; Jar Test 9 - 16 Results Flash Mix 200 RPM (20 sec); Floc Mix 30 RPM (5 min)</vt:lpstr>
      <vt:lpstr>Nacimiento WC; Nacimiento Lake; Jar Test 17 - 24 Results Flash Mix 200 RPM (20 sec); Floc Mix 30 RPM (5 min)</vt:lpstr>
      <vt:lpstr>Nacimiento WC; Nacimiento Lake; Jar Test 25 - 32 Results Flash Mix 200 RPM (20 sec); Floc Mix 30 RPM (5 min)</vt:lpstr>
      <vt:lpstr>Nacimiento WC; Nacimiento Lake; Jar Test 33 - 40 Results Flash Mix 200 RPM (20 sec); Floc Mix 30 RPM (5 min)</vt:lpstr>
      <vt:lpstr>Nacimiento WC; Nacimiento Lake; Jar Test 41 - 44 Results Flash Mix 200 RPM (20 sec); Floc Mix 30 RPM (5 min) Jars 41, 42 &amp; 44 were used for TTHM/HAA5 analysis</vt:lpstr>
      <vt:lpstr>Jars 1-4 Test Flash Mix 30 Sec (200 RPM) Floc Mix 5 min (20 RPM) No Pre-Oxidation  Applied Coagulant  Alum  </vt:lpstr>
      <vt:lpstr>Jars 1-4:  End of 5-minute flocculation (30 RPM) duration.</vt:lpstr>
      <vt:lpstr>Jars 1-4: After 5 min of settling, 25 mL is syringed for filterability and %UVT/UVA.</vt:lpstr>
      <vt:lpstr>Jars 1-4: After 25-minutes of settling, settled water turbidity is taken.</vt:lpstr>
      <vt:lpstr>Jars 5-8 Test Flash Mix 30 Sec (200 RPM) Floc Mix 5 min (20 RPM) No Pre-Oxidation  Applied Coagulant  Alum  </vt:lpstr>
      <vt:lpstr>Jars 5-8:  End of 5-minute flocculation (30 RPM) duration.</vt:lpstr>
      <vt:lpstr>Jars 5-8: After 5 min of settling, 25 mL is syringed for filterability and %UVT/UVA.</vt:lpstr>
      <vt:lpstr>Jars 5-8: After 25-minutes of settling, settled water turbidity is taken.</vt:lpstr>
      <vt:lpstr>Jars 9-12 Test Flash Mix 30 Sec (200 RPM) Floc Mix 5 min (20 RPM) No Pre-Oxidation  Applied Coagulants  Alum 186KH  </vt:lpstr>
      <vt:lpstr>Jars 9-12:  End of 5-minute flocculation (30 RPM) duration.</vt:lpstr>
      <vt:lpstr>Jars 9-12: After 5 min of settling, 25 mL is syringed for filterability and %UVT/UVA.</vt:lpstr>
      <vt:lpstr>Jars 9-12: After 25-minutes of settling, settled water turbidity is taken.</vt:lpstr>
      <vt:lpstr>Jars 13-16 Test Flash Mix 30 Sec (200 RPM) Floc Mix 5 min (20 RPM) No Pre-Oxidation  Applied Coagulants  Alum 186KH  </vt:lpstr>
      <vt:lpstr>Jars 13-16:  End of 5-minute flocculation (30 RPM) duration.</vt:lpstr>
      <vt:lpstr>Jars 13-16: After 5 min of settling, 25 mL is syringed for filterability and %UVT/UVA.</vt:lpstr>
      <vt:lpstr>Jars 13-16: After 25-minutes of settling, settled water turbidity is taken.</vt:lpstr>
      <vt:lpstr>Jars 17-20 Test Flash Mix 20 Sec (200 RPM) Floc Mix 5 min (20 RPM) No Pre-Oxidation  Applied Coagulant  AdvFloc CTC-00011  </vt:lpstr>
      <vt:lpstr>Jars 17-20:  End of 5-minute flocculation (30 RPM) duration.</vt:lpstr>
      <vt:lpstr>Jars 17-20: After 5 min of settling, 25 mL is syringed for filterability and %UVT/UVA.</vt:lpstr>
      <vt:lpstr>Jars 17-20: After 25-minutes of settling, settled water turbidity is taken.</vt:lpstr>
      <vt:lpstr>Jars 21-24 Test Flash Mix 20 Sec (200 RPM) Floc Mix 5 min (20 RPM) No Pre-Oxidation  Applied Coagulant  AdvFloc CTC-00011  </vt:lpstr>
      <vt:lpstr>Jars 21-24:  End of 5-minute flocculation (30 RPM) duration.</vt:lpstr>
      <vt:lpstr>Jars 21-24: After 5 min of settling, 25 mL is syringed for filterability and %UVT/UVA.</vt:lpstr>
      <vt:lpstr>Jars 21-24: After 25-minutes of settling, settled water turbidity is taken.</vt:lpstr>
      <vt:lpstr>Jars 25-28 Test Flash Mix 20 Sec (200 RPM) Floc Mix 5 min (20 RPM) No Pre-Oxidation  Applied Coagulants  AdvFloc CTC-00011 186KH  </vt:lpstr>
      <vt:lpstr>Jars 25-28:  End of 5-minute flocculation (30 RPM) duration.</vt:lpstr>
      <vt:lpstr>Jars 25-28: After 5 min of settling, 25 mL is syringed for filterability and %UVT/UVA.</vt:lpstr>
      <vt:lpstr>Jars 25-28: After 25-minutes of settling, settled water turbidity is taken.</vt:lpstr>
      <vt:lpstr>Jars 29-32 Test Flash Mix 20 Sec (200 RPM) Floc Mix 5 min (20 RPM) No Pre-Oxidation  Applied Coagulants  AdvFloc CTC-00011 186KH Superfloc 4814RS</vt:lpstr>
      <vt:lpstr>Jars 29-32:  End of 5-minute flocculation (30 RPM) duration.</vt:lpstr>
      <vt:lpstr>Jars 29-32: After 5 min of settling, 25 mL is syringed for filterability and %UVT/UVA.</vt:lpstr>
      <vt:lpstr>Jars 29-32: After 25-minutes of settling, settled water turbidity is taken.</vt:lpstr>
      <vt:lpstr>Jars 33-36 Test Flash Mix 20 Sec (200 RPM) Floc Mix 5 min (20 RPM) Pre-Oxidation KMnO4 (70 min)  Applied Coagulants  AdvFloc CTC-00011 186KH </vt:lpstr>
      <vt:lpstr>Jars 33-36:  End of 5-minute flocculation (30 RPM) duration.</vt:lpstr>
      <vt:lpstr>Jars 33-36: After 5 min of settling, 25 mL is syringed for filterability and %UVT/UVA.</vt:lpstr>
      <vt:lpstr>Jars 33-36: After 25-minutes of settling, settled water turbidity is taken.</vt:lpstr>
      <vt:lpstr>Jars 37-40 Test Flash Mix 20 Sec (200 RPM) Floc Mix 5 min (20 RPM) Pre-Oxidation KMnO4  Applied Coagulants  Alum AdvFloc CTC-00011 186KH</vt:lpstr>
      <vt:lpstr>Jars 37-40:  End of 5-minute flocculation (30 RPM) duration.</vt:lpstr>
      <vt:lpstr>Jars 37-40: After 5 min of settling, 25 mL is syringed for filterability and %UVT/UVA.</vt:lpstr>
      <vt:lpstr>Jars 37-40: After 25-minutes of settling, settled water turbidity is taken.</vt:lpstr>
      <vt:lpstr>Jars 41-44 Test Flash Mix 20 Sec (200 RPM) Floc Mix 5 min (20 RPM) Pre-Oxidation KMnO4  Applied Coagulants  Alum AdvFloc CTC-00011 186KH</vt:lpstr>
      <vt:lpstr>Jars 41-44:  End of 5-minute flocculation (30 RPM) duration.</vt:lpstr>
      <vt:lpstr>Jars 41-44: After 5 min of settling, 25 mL is syringed for filterability and %UVT/UVA.</vt:lpstr>
      <vt:lpstr>Jars 41-44: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Nacimiento Water Company CA4010027 San Luis Obispo County Jar Test</dc:title>
  <dc:creator>Schott, Guy@Waterboards</dc:creator>
  <cp:lastModifiedBy>Schott, Guy@Waterboards</cp:lastModifiedBy>
  <cp:revision>8</cp:revision>
  <dcterms:created xsi:type="dcterms:W3CDTF">2021-04-09T21:09:24Z</dcterms:created>
  <dcterms:modified xsi:type="dcterms:W3CDTF">2021-06-15T14:10:58Z</dcterms:modified>
</cp:coreProperties>
</file>