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1417" r:id="rId3"/>
    <p:sldId id="1396" r:id="rId4"/>
    <p:sldId id="1153" r:id="rId5"/>
    <p:sldId id="1322" r:id="rId6"/>
    <p:sldId id="1406" r:id="rId7"/>
    <p:sldId id="1352" r:id="rId8"/>
    <p:sldId id="1127" r:id="rId9"/>
    <p:sldId id="874" r:id="rId10"/>
    <p:sldId id="1343" r:id="rId11"/>
    <p:sldId id="1397" r:id="rId12"/>
    <p:sldId id="1405" r:id="rId13"/>
    <p:sldId id="1407" r:id="rId14"/>
    <p:sldId id="1408" r:id="rId15"/>
    <p:sldId id="1392" r:id="rId16"/>
    <p:sldId id="1393" r:id="rId17"/>
    <p:sldId id="1394" r:id="rId18"/>
    <p:sldId id="1395" r:id="rId19"/>
    <p:sldId id="1398" r:id="rId20"/>
    <p:sldId id="1389" r:id="rId21"/>
    <p:sldId id="1390" r:id="rId22"/>
    <p:sldId id="1399" r:id="rId23"/>
    <p:sldId id="1400" r:id="rId24"/>
    <p:sldId id="1401" r:id="rId25"/>
    <p:sldId id="1402" r:id="rId26"/>
    <p:sldId id="1403" r:id="rId27"/>
    <p:sldId id="1409" r:id="rId28"/>
    <p:sldId id="1404" r:id="rId29"/>
    <p:sldId id="1410" r:id="rId30"/>
    <p:sldId id="1411" r:id="rId31"/>
    <p:sldId id="1412" r:id="rId32"/>
    <p:sldId id="1413" r:id="rId33"/>
    <p:sldId id="1414" r:id="rId34"/>
    <p:sldId id="1415" r:id="rId35"/>
    <p:sldId id="1416" r:id="rId36"/>
    <p:sldId id="1154" r:id="rId37"/>
    <p:sldId id="1155" r:id="rId38"/>
    <p:sldId id="1129" r:id="rId39"/>
    <p:sldId id="1148" r:id="rId40"/>
    <p:sldId id="1156" r:id="rId41"/>
    <p:sldId id="1157" r:id="rId42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3399FF"/>
    <a:srgbClr val="0099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347" autoAdjust="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outlineViewPr>
    <p:cViewPr>
      <p:scale>
        <a:sx n="33" d="100"/>
        <a:sy n="33" d="100"/>
      </p:scale>
      <p:origin x="0" y="-14142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33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82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4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95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94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045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017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8686" y="5091762"/>
            <a:ext cx="7484787" cy="1264588"/>
          </a:xfrm>
        </p:spPr>
        <p:txBody>
          <a:bodyPr anchor="ctr">
            <a:noAutofit/>
          </a:bodyPr>
          <a:lstStyle/>
          <a:p>
            <a:pPr algn="r"/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Travis AFB WTP Vallejo</a:t>
            </a:r>
            <a:b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CA4810015</a:t>
            </a:r>
            <a:b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Solano County</a:t>
            </a:r>
            <a:b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</a:p>
        </p:txBody>
      </p:sp>
      <p:sp>
        <p:nvSpPr>
          <p:cNvPr id="3" name="Subtitle 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02119" y="5091763"/>
            <a:ext cx="2871195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Guy Schott, P.E.</a:t>
            </a:r>
          </a:p>
          <a:p>
            <a:pPr algn="l"/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18, 2020</a:t>
            </a:r>
          </a:p>
        </p:txBody>
      </p:sp>
      <p:pic>
        <p:nvPicPr>
          <p:cNvPr id="5" name="Picture 4" descr="Image of four 1-lites jars during flocculation.">
            <a:extLst>
              <a:ext uri="{FF2B5EF4-FFF2-40B4-BE49-F238E27FC236}">
                <a16:creationId xmlns:a16="http://schemas.microsoft.com/office/drawing/2014/main" id="{39F314A6-0251-4240-A0BF-CF8D462A83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</p:spPr>
      </p:pic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572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Travis AFB WTP-Vallejo, Jar Test 9 - 12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4303427"/>
              </p:ext>
            </p:extLst>
          </p:nvPr>
        </p:nvGraphicFramePr>
        <p:xfrm>
          <a:off x="110836" y="1432628"/>
          <a:ext cx="11412378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6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6606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412360">
                  <a:extLst>
                    <a:ext uri="{9D8B030D-6E8A-4147-A177-3AD203B41FA5}">
                      <a16:colId xmlns:a16="http://schemas.microsoft.com/office/drawing/2014/main" val="4054964905"/>
                    </a:ext>
                  </a:extLst>
                </a:gridCol>
                <a:gridCol w="14123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325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233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17138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371723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Cat-Floc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8102+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1.56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1.22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1.39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3048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Travis AFB WTP-Vallejo, Jar Test 13 - 20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8076249"/>
              </p:ext>
            </p:extLst>
          </p:nvPr>
        </p:nvGraphicFramePr>
        <p:xfrm>
          <a:off x="110837" y="1432628"/>
          <a:ext cx="11418147" cy="4846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7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7353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6126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356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393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89011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566253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AdvFloc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969028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815509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521698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83562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488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Travis AFB WTP-Vallejo, Jar Test 21 - 28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5963570"/>
              </p:ext>
            </p:extLst>
          </p:nvPr>
        </p:nvGraphicFramePr>
        <p:xfrm>
          <a:off x="110837" y="1432628"/>
          <a:ext cx="11418147" cy="4846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7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7353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6126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356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393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89011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566253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9810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1.52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1.41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1.35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969028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1.18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815509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1.34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521698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1.51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83562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6782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Travis AFB WTP-Vallejo, Jar Test 29 - 32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6244603"/>
              </p:ext>
            </p:extLst>
          </p:nvPr>
        </p:nvGraphicFramePr>
        <p:xfrm>
          <a:off x="110836" y="1432628"/>
          <a:ext cx="11830149" cy="3383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5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5888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302828">
                  <a:extLst>
                    <a:ext uri="{9D8B030D-6E8A-4147-A177-3AD203B41FA5}">
                      <a16:colId xmlns:a16="http://schemas.microsoft.com/office/drawing/2014/main" val="1954893071"/>
                    </a:ext>
                  </a:extLst>
                </a:gridCol>
                <a:gridCol w="1302828">
                  <a:extLst>
                    <a:ext uri="{9D8B030D-6E8A-4147-A177-3AD203B41FA5}">
                      <a16:colId xmlns:a16="http://schemas.microsoft.com/office/drawing/2014/main" val="23311862"/>
                    </a:ext>
                  </a:extLst>
                </a:gridCol>
                <a:gridCol w="13028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214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0519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68459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265345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Adv-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Cat-Floc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8102+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1.38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1247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Travis AFB WTP-Vallejo, Jar Test 33 - 36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6236770"/>
              </p:ext>
            </p:extLst>
          </p:nvPr>
        </p:nvGraphicFramePr>
        <p:xfrm>
          <a:off x="110836" y="1432628"/>
          <a:ext cx="11914904" cy="3383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8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1624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048871">
                  <a:extLst>
                    <a:ext uri="{9D8B030D-6E8A-4147-A177-3AD203B41FA5}">
                      <a16:colId xmlns:a16="http://schemas.microsoft.com/office/drawing/2014/main" val="834396941"/>
                    </a:ext>
                  </a:extLst>
                </a:gridCol>
                <a:gridCol w="1174376">
                  <a:extLst>
                    <a:ext uri="{9D8B030D-6E8A-4147-A177-3AD203B41FA5}">
                      <a16:colId xmlns:a16="http://schemas.microsoft.com/office/drawing/2014/main" val="1954893071"/>
                    </a:ext>
                  </a:extLst>
                </a:gridCol>
                <a:gridCol w="1497106">
                  <a:extLst>
                    <a:ext uri="{9D8B030D-6E8A-4147-A177-3AD203B41FA5}">
                      <a16:colId xmlns:a16="http://schemas.microsoft.com/office/drawing/2014/main" val="23311862"/>
                    </a:ext>
                  </a:extLst>
                </a:gridCol>
                <a:gridCol w="12729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81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164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26777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079834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9810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Adv-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Cat-Floc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8102+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Re-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1.24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3.46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0273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Alum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911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pic>
        <p:nvPicPr>
          <p:cNvPr id="4" name="Picture 3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4F60B5E4-D02E-43C3-B861-B7D4DDF948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5D0A5C5-F664-48B3-93D1-B952EB820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32639" y="310722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39.4%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4.39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1C3AE9-9664-4BA3-AA6A-8B94C7866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70283" y="310722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3.46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973EA2-CC3D-454B-86DA-1FE4BE9EE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99049" y="310721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48.5%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2.32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A042C9-8A0C-4D8F-BD7F-BAE0CE380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03527" y="310721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51.5%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1.70 NTU</a:t>
            </a:r>
          </a:p>
        </p:txBody>
      </p:sp>
    </p:spTree>
    <p:extLst>
      <p:ext uri="{BB962C8B-B14F-4D97-AF65-F5344CB8AC3E}">
        <p14:creationId xmlns:p14="http://schemas.microsoft.com/office/powerpoint/2010/main" val="3204523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3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8580" y="5186423"/>
            <a:ext cx="11653934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After 5 min of settling, 25 mL is syringed for filterability and %UVT/UVA.</a:t>
            </a:r>
          </a:p>
        </p:txBody>
      </p:sp>
      <p:pic>
        <p:nvPicPr>
          <p:cNvPr id="4" name="Picture 3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EAB46D2C-A2E6-40BE-B131-F38BAB2E20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4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After 25-minutes of settling, settled water turbidity is taken.</a:t>
            </a:r>
          </a:p>
        </p:txBody>
      </p:sp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18AA9A2B-3344-4A02-A45A-B5F1C3577B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79189A2-BA76-48A6-863E-7D8B9E0241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63963" y="204189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39.4%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4.39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3A9893-3008-4541-9411-073E26D600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12829" y="204189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3.46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9B47D9-9060-4B1A-882B-8299B4C74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59350" y="204188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48.5%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2.32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107A13-B81A-4F95-8663-DA819C8DA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375052" y="204188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51.5%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1.70 NTU</a:t>
            </a:r>
          </a:p>
        </p:txBody>
      </p:sp>
    </p:spTree>
    <p:extLst>
      <p:ext uri="{BB962C8B-B14F-4D97-AF65-F5344CB8AC3E}">
        <p14:creationId xmlns:p14="http://schemas.microsoft.com/office/powerpoint/2010/main" val="1987747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Alum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596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BDA61-17A4-4747-8876-5818B0F89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Travis AFB WTP Vallejo</a:t>
            </a:r>
            <a:endParaRPr lang="en-US" dirty="0"/>
          </a:p>
        </p:txBody>
      </p:sp>
      <p:sp>
        <p:nvSpPr>
          <p:cNvPr id="4" name="Content Placeholder 3" descr="barker 004">
            <a:extLst>
              <a:ext uri="{FF2B5EF4-FFF2-40B4-BE49-F238E27FC236}">
                <a16:creationId xmlns:a16="http://schemas.microsoft.com/office/drawing/2014/main" id="{4593041C-8529-4ED4-BC40-48E5CF601DF1}"/>
              </a:ext>
            </a:extLst>
          </p:cNvPr>
          <p:cNvSpPr>
            <a:spLocks noGrp="1" noChangeAspect="1" noChangeArrowheads="1"/>
          </p:cNvSpPr>
          <p:nvPr isPhoto="1">
            <p:ph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201996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/>
              <a:t>North Bay Aqueduct</a:t>
            </a:r>
          </a:p>
        </p:txBody>
      </p:sp>
    </p:spTree>
    <p:extLst>
      <p:ext uri="{BB962C8B-B14F-4D97-AF65-F5344CB8AC3E}">
        <p14:creationId xmlns:p14="http://schemas.microsoft.com/office/powerpoint/2010/main" val="838253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pic>
        <p:nvPicPr>
          <p:cNvPr id="4" name="Picture 3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365E83D4-6DE1-47B3-BCB3-E4B70C3CDC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5008AB1-CC80-4692-8C9E-01EBC4CE3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8200" y="177555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48.5%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1.28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8BE330-AC97-4CB0-A78C-BD50CFB62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42678" y="177554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48.5%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1.45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7885D8-D540-4D6B-86B8-C4ECC97EDB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33587" y="177553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51.5%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1.93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789E00-79B2-457E-B10F-A85A72A4F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43212" y="177552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54.5%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1.93 NTU</a:t>
            </a:r>
          </a:p>
        </p:txBody>
      </p:sp>
    </p:spTree>
    <p:extLst>
      <p:ext uri="{BB962C8B-B14F-4D97-AF65-F5344CB8AC3E}">
        <p14:creationId xmlns:p14="http://schemas.microsoft.com/office/powerpoint/2010/main" val="2483265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8539" y="5186423"/>
            <a:ext cx="11280710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After 5 min of settling, 25 mL is syringed for filterability and %UVT/UVA.</a:t>
            </a:r>
          </a:p>
        </p:txBody>
      </p:sp>
      <p:pic>
        <p:nvPicPr>
          <p:cNvPr id="4" name="Picture 3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B64FADC0-738F-4772-9229-E6B6E4A2A2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89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After 25-minutes of settling, settled water turbidity is taken.</a:t>
            </a:r>
          </a:p>
        </p:txBody>
      </p:sp>
      <p:pic>
        <p:nvPicPr>
          <p:cNvPr id="5" name="Picture 4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27235633-B374-4129-9637-CC7F8B522A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0C7253-7625-48C9-8725-A92ED72C0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8200" y="177555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48.5%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1.28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41CAD8-2F7B-4159-93ED-9243601B2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42678" y="177554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48.5%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1.45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3ECCF7-D1C9-4993-BA20-A9D6DEBCB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33587" y="177553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51.5%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1.93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A20919-64D3-432E-A28B-99DCB8AA6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43212" y="177552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51.5%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1.93 NTU</a:t>
            </a:r>
          </a:p>
        </p:txBody>
      </p:sp>
    </p:spTree>
    <p:extLst>
      <p:ext uri="{BB962C8B-B14F-4D97-AF65-F5344CB8AC3E}">
        <p14:creationId xmlns:p14="http://schemas.microsoft.com/office/powerpoint/2010/main" val="23287331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9-12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Alum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Cat-Floc 8102 Plus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5392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9-12: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pic>
        <p:nvPicPr>
          <p:cNvPr id="3" name="Picture 2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6A413DFA-EC98-4FA8-97EF-1E41B6CAFB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8717DC2-3862-4054-96EE-9BEF8D831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9328" y="49539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8102+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51.5%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1.39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E580F4-C5B8-47ED-8663-3EB618409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44112" y="49539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8102+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54.5%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1.56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FF9D5F-6C5C-4309-92EB-600D96679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93732" y="49539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8102+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54.5%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1.22 NTU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E883B5-091F-473A-A633-A819C1586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44196" y="49539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8102+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54.5%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1.39 NTU</a:t>
            </a:r>
          </a:p>
        </p:txBody>
      </p:sp>
    </p:spTree>
    <p:extLst>
      <p:ext uri="{BB962C8B-B14F-4D97-AF65-F5344CB8AC3E}">
        <p14:creationId xmlns:p14="http://schemas.microsoft.com/office/powerpoint/2010/main" val="5506213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3935" y="5186423"/>
            <a:ext cx="11569959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9-12: After 5 min of settling, 25 mL is syringed for filterability and %UVT/UVA.</a:t>
            </a:r>
          </a:p>
        </p:txBody>
      </p:sp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732C7CDA-73E5-40C0-B3CB-9854FD4028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2186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9-12: After 25-minutes of settling, settled water turbidity is taken.</a:t>
            </a:r>
          </a:p>
        </p:txBody>
      </p:sp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E9CCB86E-80F2-4406-8D13-95B13A7D6F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DB7AA88-F66D-4E33-A1FA-D6D3AE1B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38784" y="67827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8102+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51.5%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1.39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63F71B-DD1B-4466-8694-2ECEE3002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43528" y="67827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8102+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54.5%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1.56 NTU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72B1747-DA9B-4E20-8543-0AB273B19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37116" y="67827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8102+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54.5%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1.22 NTU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5B930B-41CE-44CB-A621-25E32DDC3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59564" y="67827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8102+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54.5%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1.39 NTU</a:t>
            </a:r>
          </a:p>
        </p:txBody>
      </p:sp>
    </p:spTree>
    <p:extLst>
      <p:ext uri="{BB962C8B-B14F-4D97-AF65-F5344CB8AC3E}">
        <p14:creationId xmlns:p14="http://schemas.microsoft.com/office/powerpoint/2010/main" val="19323882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13-28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No Pictures are Shown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4456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29-32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Alum/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/8102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7572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29-32: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pic>
        <p:nvPicPr>
          <p:cNvPr id="4" name="Picture 3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0AC95195-0E0C-405E-82E3-AAFDA1392A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246878"/>
            <a:ext cx="12191980" cy="50146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ECA1750-BE25-4FA1-8B1C-777E4003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42839" y="67827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8102+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46.5%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0.95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B17BD4-6812-47A6-B3B9-B525E987A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13087" y="67827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8102+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57.6%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1.38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E0CDC1-3053-477C-A5B5-3C5BD23A3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67307" y="67827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8102+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57.6%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0.46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001242-2B0D-4B53-906D-FB4B274D1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96173" y="67827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8102+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60.6%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0.45 NTU</a:t>
            </a:r>
          </a:p>
        </p:txBody>
      </p:sp>
    </p:spTree>
    <p:extLst>
      <p:ext uri="{BB962C8B-B14F-4D97-AF65-F5344CB8AC3E}">
        <p14:creationId xmlns:p14="http://schemas.microsoft.com/office/powerpoint/2010/main" val="1771683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E55FA-D5E4-455A-A9B4-DDE5A1429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98" y="1162975"/>
            <a:ext cx="3577591" cy="4613357"/>
          </a:xfrm>
        </p:spPr>
        <p:txBody>
          <a:bodyPr anchor="t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Travis AFB WTP Vallejo, Water</a:t>
            </a:r>
            <a:b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Characteristics</a:t>
            </a:r>
            <a:b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 19,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866F9-351A-4300-91F3-6C677896CE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6501" y="1412489"/>
            <a:ext cx="3611638" cy="4363844"/>
          </a:xfrm>
        </p:spPr>
        <p:txBody>
          <a:bodyPr>
            <a:normAutofit fontScale="77500" lnSpcReduction="20000"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Source – Post Ozone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7.65 – 7.7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Alkalinity: 67 mg/L as CaCO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4.1-4.8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87.9%,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0.055/cm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0.20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92.6%,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9E84E1-F75D-411B-90E0-1BFD82F4D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67314" y="1412488"/>
            <a:ext cx="3611638" cy="4988312"/>
          </a:xfrm>
        </p:spPr>
        <p:txBody>
          <a:bodyPr>
            <a:normAutofit fontScale="77500" lnSpcReduction="20000"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Plant Coagulant Dose: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Alum: 35 mg/L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CatFloc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8102 Plus: 2 mg/L</a:t>
            </a:r>
          </a:p>
          <a:p>
            <a:pPr marL="0" lvl="0" indent="0">
              <a:spcAft>
                <a:spcPts val="0"/>
              </a:spcAft>
              <a:buNone/>
            </a:pPr>
            <a:endParaRPr 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Post Filter, Pre-Chlorine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0.08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97.7%,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0.011/cm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Reduction: 66.7%</a:t>
            </a:r>
          </a:p>
          <a:p>
            <a:pPr marL="0" lvl="0" indent="0">
              <a:spcAft>
                <a:spcPts val="0"/>
              </a:spcAft>
              <a:buNone/>
            </a:pPr>
            <a:endParaRPr 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Clearwell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0.10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97.6%,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0.009/cm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= 0.72 mg/L (11/21/20)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0713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5233" y="5186423"/>
            <a:ext cx="11653934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29-32: After 5 min of settling, 25 mL is syringed for filterability and %UVT/UVA.</a:t>
            </a:r>
          </a:p>
        </p:txBody>
      </p:sp>
      <p:pic>
        <p:nvPicPr>
          <p:cNvPr id="4" name="Picture 3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778DCD1D-8944-4E79-ABB8-ED12B9A865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8172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29-32: After 25-minutes of settling, settled water turbidity is taken.</a:t>
            </a:r>
          </a:p>
        </p:txBody>
      </p:sp>
      <p:pic>
        <p:nvPicPr>
          <p:cNvPr id="5" name="Picture 4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0F612D6B-4D8B-4325-9CB5-2A49B0DA1A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4FE30D9-88E1-4B58-A49F-1EB234C5D5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41421" y="95820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8102+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46.5%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0.95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A51A8B-9028-4F8D-8E3E-3E2D6420F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09028" y="95820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8102+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57.6%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1.38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4229E5-5C5C-42CA-B8B8-918764ADA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13963" y="95820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8102+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57.6%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0.46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EE51B0-DC5F-433D-BD74-7AA8654D3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40191" y="95820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8102+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60.6%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0.45 NTU</a:t>
            </a:r>
          </a:p>
        </p:txBody>
      </p:sp>
    </p:spTree>
    <p:extLst>
      <p:ext uri="{BB962C8B-B14F-4D97-AF65-F5344CB8AC3E}">
        <p14:creationId xmlns:p14="http://schemas.microsoft.com/office/powerpoint/2010/main" val="3019498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33-36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Alum/9810/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/8102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950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33-36: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pic>
        <p:nvPicPr>
          <p:cNvPr id="3" name="Picture 2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55CE1204-4BA3-4CBA-A320-9952C475C7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75F8F9E-629E-43C6-94F3-60E088A7F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37019" y="139888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8102+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60.6%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1.23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B364CE-59B0-4010-B581-16DA9BBD82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13963" y="95820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60.6%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0.39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8113B0-253D-42EC-91C1-4CFDF1BA0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25491" y="139888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60.6%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1.24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D3A546-1298-4018-9EDA-3BF6072F5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83563" y="101504"/>
            <a:ext cx="1697131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8102+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0.93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3.46 NTU</a:t>
            </a:r>
          </a:p>
        </p:txBody>
      </p:sp>
    </p:spTree>
    <p:extLst>
      <p:ext uri="{BB962C8B-B14F-4D97-AF65-F5344CB8AC3E}">
        <p14:creationId xmlns:p14="http://schemas.microsoft.com/office/powerpoint/2010/main" val="26536000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1523" y="5186423"/>
            <a:ext cx="11523643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33-36: After 5 min of settling, 25 mL is syringed for filterability and %UVT/UVA.</a:t>
            </a:r>
          </a:p>
        </p:txBody>
      </p:sp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237134EC-F76C-4EF2-BE65-7C9532015D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5988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33-36: After 25-minutes of settling, settled water turbidity is taken.</a:t>
            </a:r>
          </a:p>
        </p:txBody>
      </p:sp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20987BAA-0D3C-4200-9389-464170F572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24AEBFF-C37E-4839-9907-B679EB63D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67955" y="176464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8102+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60.6%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1.23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3E85FA-2107-4175-B81A-BBB75FEE9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42563" y="132396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60.6%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0.39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11B7F1-2DF5-4FA1-B8F6-4D4E9BFE8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356427" y="176464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60.6%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1.24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8C7A23-1A2F-493A-BC0A-66D16BDF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66443" y="138080"/>
            <a:ext cx="1697131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8102+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0.93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3.46 NTU</a:t>
            </a:r>
          </a:p>
        </p:txBody>
      </p:sp>
    </p:spTree>
    <p:extLst>
      <p:ext uri="{BB962C8B-B14F-4D97-AF65-F5344CB8AC3E}">
        <p14:creationId xmlns:p14="http://schemas.microsoft.com/office/powerpoint/2010/main" val="2402536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84" y="1380339"/>
            <a:ext cx="11576304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15-30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taken 1-inch below surface (25 mL/12 sec rate)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932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13318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120331"/>
              </p:ext>
            </p:extLst>
          </p:nvPr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399466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UVT/UVA, pathlength 10 mm</a:t>
            </a:r>
          </a:p>
        </p:txBody>
      </p:sp>
      <p:pic>
        <p:nvPicPr>
          <p:cNvPr id="4" name="Picture 3" descr="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80060" y="1567943"/>
            <a:ext cx="3425957" cy="37216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1567943"/>
            <a:ext cx="7161017" cy="49249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(commonly at 254 nm due to its germicidal effect) that passes through a water sample compared to the amount of light that passes through a pure water sample. The measurement is expressed as a percentage, % UVT.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3958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273550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140" y="58184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49" y="2278173"/>
            <a:ext cx="11720264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79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37EB-D19C-4E76-8649-94CD02D1E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 (1)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E65AB-A1B1-4797-88B5-EC09C3FAD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027" y="1825625"/>
            <a:ext cx="6017321" cy="4351338"/>
          </a:xfrm>
        </p:spPr>
        <p:txBody>
          <a:bodyPr>
            <a:normAutofit/>
          </a:bodyPr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Aluminum Sulfate (Product)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(SO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*14.3H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48%  Aluminum Sulfate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52% Water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8.2%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1.32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400 mg/L (product)</a:t>
            </a:r>
          </a:p>
          <a:p>
            <a:pPr marL="0" lv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601CA-7EED-4CA4-8E14-28086BBF4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5324" y="1825625"/>
            <a:ext cx="5125344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Nalco Company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Cat-Floc 8102 Plus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1.02 – 1.06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pDADMAC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(20% active, 80% 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50 mg/L (product)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Product dose 5 mg/L = 1 mg/L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pDADMAC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active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3026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37EB-D19C-4E76-8649-94CD02D1E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 (2)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E65AB-A1B1-4797-88B5-EC09C3FAD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027" y="1825625"/>
            <a:ext cx="6017321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BWS, Inc.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AdvFloc-CTC-00011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Polyaluminum Chloride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12.55%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64.9% Basicity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1.299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250 mg/L as Product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601CA-7EED-4CA4-8E14-28086BBF4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5324" y="1825625"/>
            <a:ext cx="5125344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9810 (NTU Technologies)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45-50% Aluminum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Chlorohydrate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45-50% Water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5% polyamine (50% water, 50% active polyamines)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200 mg/L as Product;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Product dose 20 mg/L = 0.5 mg/L polyamines active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48918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36" y="1"/>
            <a:ext cx="6904160" cy="9992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4524" y="999241"/>
            <a:ext cx="6612807" cy="5493633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LCA: Used to determine coagulant demand of a source water entering the treatment plant.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pH: 7.65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#1: Alum:  24 mg/L as product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6.5 with acetic acid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#1: 9810:  14 mg/L as product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7.5 with acetic acid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#3: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Advanced Coagulant:  78 mg/L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7.5 with acetic acid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Laboratory Charged Analyzer (LCA) that measures negative charged particles.  Coagulant is injected until the charged particles are neutralized.  ">
            <a:extLst>
              <a:ext uri="{FF2B5EF4-FFF2-40B4-BE49-F238E27FC236}">
                <a16:creationId xmlns:a16="http://schemas.microsoft.com/office/drawing/2014/main" id="{5BFB77EC-2CAB-4AA7-8271-F8AED3F7A2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165978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22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and/or 0.1 percent strength using 100 and/or 200 mL volumetric flasks.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Travis AFB WTP-Vallejo, Jar Test 1 - 8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6376835"/>
              </p:ext>
            </p:extLst>
          </p:nvPr>
        </p:nvGraphicFramePr>
        <p:xfrm>
          <a:off x="110837" y="1432628"/>
          <a:ext cx="11418147" cy="4846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7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7353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6126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356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393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89011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566253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3.46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2.32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1.70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1.28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969028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1.45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815509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1.93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521698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1.24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83562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9177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3285</Words>
  <Application>Microsoft Office PowerPoint</Application>
  <PresentationFormat>Widescreen</PresentationFormat>
  <Paragraphs>819</Paragraphs>
  <Slides>41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Office Theme</vt:lpstr>
      <vt:lpstr>Travis AFB WTP Vallejo CA4810015 Solano County Jar Test</vt:lpstr>
      <vt:lpstr>Travis AFB WTP Vallejo</vt:lpstr>
      <vt:lpstr>Travis AFB WTP Vallejo, Water Characteristics Nov 19, 2020</vt:lpstr>
      <vt:lpstr>UVT/UVA, pathlength 10 mm</vt:lpstr>
      <vt:lpstr>Applied Coagulants for Jar Testing (1)</vt:lpstr>
      <vt:lpstr>Applied Coagulants for Jar Testing (2)</vt:lpstr>
      <vt:lpstr>Laboratory Charge Analyzer</vt:lpstr>
      <vt:lpstr>Coagulant Information</vt:lpstr>
      <vt:lpstr>Travis AFB WTP-Vallejo, Jar Test 1 - 8 Results Flash Mix 200 RPM (30 sec); Floc Mix 30 RPM (5 min)</vt:lpstr>
      <vt:lpstr>Travis AFB WTP-Vallejo, Jar Test 9 - 12 Results Flash Mix 200 RPM (30 sec); Floc Mix 30 RPM (5 min)</vt:lpstr>
      <vt:lpstr>Travis AFB WTP-Vallejo, Jar Test 13 - 20 Results Flash Mix 200 RPM (30 sec); Floc Mix 30 RPM (5 min)</vt:lpstr>
      <vt:lpstr>Travis AFB WTP-Vallejo, Jar Test 21 - 28 Results Flash Mix 200 RPM (30 sec); Floc Mix 30 RPM (5 min)</vt:lpstr>
      <vt:lpstr>Travis AFB WTP-Vallejo, Jar Test 29 - 32 Results Flash Mix 200 RPM (30 sec); Floc Mix 30 RPM (5 min)</vt:lpstr>
      <vt:lpstr>Travis AFB WTP-Vallejo, Jar Test 33 - 36 Results Flash Mix 200 RPM (30 sec); Floc Mix 30 RPM (5 min)</vt:lpstr>
      <vt:lpstr>Jars 1-4 Test Flash Mix 30 Sec (200 RPM) Floc Mix 5 min (30 RPM)  Applied Coagulant  Alum  </vt:lpstr>
      <vt:lpstr>Jars 1-4:  End of 5-minute flocculation (30 RPM) duration.</vt:lpstr>
      <vt:lpstr>Jars 1-4: After 5 min of settling, 25 mL is syringed for filterability and %UVT/UVA.</vt:lpstr>
      <vt:lpstr>Jars 1-4: After 25-minutes of settling, settled water turbidity is taken.</vt:lpstr>
      <vt:lpstr>Jars 5-8 Test Flash Mix 30 Sec (200 RPM) Floc Mix 5 min (30 RPM)  Applied Coagulant  Alum  </vt:lpstr>
      <vt:lpstr>Jars 5-8:  End of 5-minute flocculation (30 RPM) duration.</vt:lpstr>
      <vt:lpstr>Jars 5-8: After 5 min of settling, 25 mL is syringed for filterability and %UVT/UVA.</vt:lpstr>
      <vt:lpstr>Jars 5-8: After 25-minutes of settling, settled water turbidity is taken.</vt:lpstr>
      <vt:lpstr>Jars 9-12 Test Flash Mix 30 Sec (200 RPM) Floc Mix 5 min (30 RPM)  Applied Coagulants  Alum Cat-Floc 8102 Plus  </vt:lpstr>
      <vt:lpstr>Jars 9-12:  End of 5-minute flocculation (30 RPM) duration.</vt:lpstr>
      <vt:lpstr>Jars 9-12: After 5 min of settling, 25 mL is syringed for filterability and %UVT/UVA.</vt:lpstr>
      <vt:lpstr>Jars 9-12: After 25-minutes of settling, settled water turbidity is taken.</vt:lpstr>
      <vt:lpstr>Jars 13-28 Test Flash Mix 30 Sec (200 RPM) Floc Mix 5 min (30 RPM)  No Pictures are Shown  </vt:lpstr>
      <vt:lpstr>Jars 29-32 Test Flash Mix 30 Sec (200 RPM) Floc Mix 5 min (30 RPM)  Applied Coagulants  Alum/AdvFloc/8102  </vt:lpstr>
      <vt:lpstr>Jars 29-32:  End of 5-minute flocculation (30 RPM) duration.</vt:lpstr>
      <vt:lpstr>Jars 29-32: After 5 min of settling, 25 mL is syringed for filterability and %UVT/UVA.</vt:lpstr>
      <vt:lpstr>Jars 29-32: After 25-minutes of settling, settled water turbidity is taken.</vt:lpstr>
      <vt:lpstr>Jars 33-36 Test Flash Mix 30 Sec (200 RPM) Floc Mix 5 min (30 RPM)  Applied Coagulants  Alum/9810/AdvFloc/8102  </vt:lpstr>
      <vt:lpstr>Jars 33-36:  End of 5-minute flocculation (30 RPM) duration.</vt:lpstr>
      <vt:lpstr>Jars 33-36: After 5 min of settling, 25 mL is syringed for filterability and %UVT/UVA.</vt:lpstr>
      <vt:lpstr>Jars 33-36: After 25-minutes of settling, settled water turbidity is taken.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Travis AFB WTP Vallejo CA4810015 Solano County Jar Test</dc:title>
  <dc:creator>Schott, Guy@Waterboards</dc:creator>
  <cp:lastModifiedBy>Schott, Guy@Waterboards</cp:lastModifiedBy>
  <cp:revision>6</cp:revision>
  <dcterms:created xsi:type="dcterms:W3CDTF">2020-11-21T22:41:04Z</dcterms:created>
  <dcterms:modified xsi:type="dcterms:W3CDTF">2020-11-23T18:07:25Z</dcterms:modified>
</cp:coreProperties>
</file>