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638" r:id="rId3"/>
    <p:sldId id="1155" r:id="rId4"/>
    <p:sldId id="1153" r:id="rId5"/>
    <p:sldId id="1130" r:id="rId6"/>
    <p:sldId id="1126" r:id="rId7"/>
    <p:sldId id="1127" r:id="rId8"/>
    <p:sldId id="1183" r:id="rId9"/>
    <p:sldId id="1184" r:id="rId10"/>
    <p:sldId id="1194" r:id="rId11"/>
    <p:sldId id="1195" r:id="rId12"/>
    <p:sldId id="1196" r:id="rId13"/>
    <p:sldId id="1197" r:id="rId14"/>
    <p:sldId id="1178" r:id="rId15"/>
    <p:sldId id="675" r:id="rId16"/>
    <p:sldId id="676" r:id="rId17"/>
    <p:sldId id="677" r:id="rId18"/>
    <p:sldId id="1185" r:id="rId19"/>
    <p:sldId id="679" r:id="rId20"/>
    <p:sldId id="680" r:id="rId21"/>
    <p:sldId id="681" r:id="rId22"/>
    <p:sldId id="1186" r:id="rId23"/>
    <p:sldId id="692" r:id="rId24"/>
    <p:sldId id="693" r:id="rId25"/>
    <p:sldId id="694" r:id="rId26"/>
    <p:sldId id="1187" r:id="rId27"/>
    <p:sldId id="684" r:id="rId28"/>
    <p:sldId id="685" r:id="rId29"/>
    <p:sldId id="686" r:id="rId30"/>
    <p:sldId id="1188" r:id="rId31"/>
    <p:sldId id="688" r:id="rId32"/>
    <p:sldId id="689" r:id="rId33"/>
    <p:sldId id="690" r:id="rId34"/>
    <p:sldId id="1189" r:id="rId35"/>
    <p:sldId id="696" r:id="rId36"/>
    <p:sldId id="697" r:id="rId37"/>
    <p:sldId id="698" r:id="rId38"/>
    <p:sldId id="1190" r:id="rId39"/>
    <p:sldId id="700" r:id="rId40"/>
    <p:sldId id="701" r:id="rId41"/>
    <p:sldId id="702" r:id="rId42"/>
    <p:sldId id="1191" r:id="rId43"/>
    <p:sldId id="705" r:id="rId44"/>
    <p:sldId id="706" r:id="rId45"/>
    <p:sldId id="1192" r:id="rId46"/>
    <p:sldId id="708" r:id="rId47"/>
    <p:sldId id="709" r:id="rId48"/>
    <p:sldId id="710" r:id="rId49"/>
    <p:sldId id="1193" r:id="rId50"/>
    <p:sldId id="712" r:id="rId51"/>
    <p:sldId id="713" r:id="rId52"/>
    <p:sldId id="714" r:id="rId53"/>
    <p:sldId id="1156" r:id="rId54"/>
    <p:sldId id="1157" r:id="rId55"/>
    <p:sldId id="1129" r:id="rId56"/>
    <p:sldId id="1148" r:id="rId57"/>
    <p:sldId id="1158" r:id="rId58"/>
    <p:sldId id="1159" r:id="rId5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4935984"/>
            <a:ext cx="7834193" cy="1420366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Modesto Irrigation District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CA5010038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Stanislaus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28, 2019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226C9865-0BAB-43E3-9D6C-CAD798BF9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Modesto Irrigation District: </a:t>
            </a:r>
            <a:br>
              <a:rPr lang="en-US" dirty="0"/>
            </a:br>
            <a:r>
              <a:rPr lang="en-US" dirty="0"/>
              <a:t>Jar Test 13-20 Results, Post Ozone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507265"/>
              </p:ext>
            </p:extLst>
          </p:nvPr>
        </p:nvGraphicFramePr>
        <p:xfrm>
          <a:off x="100584" y="1402715"/>
          <a:ext cx="1201521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3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Modesto Irrigation District: </a:t>
            </a:r>
            <a:br>
              <a:rPr lang="en-US" dirty="0"/>
            </a:br>
            <a:r>
              <a:rPr lang="en-US" dirty="0"/>
              <a:t>Jar Test 21-28 Results, Post Ozone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44020"/>
              </p:ext>
            </p:extLst>
          </p:nvPr>
        </p:nvGraphicFramePr>
        <p:xfrm>
          <a:off x="100584" y="1402715"/>
          <a:ext cx="114391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90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9986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77945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10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7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739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CalChem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5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Modesto Irrigation District: </a:t>
            </a:r>
            <a:br>
              <a:rPr lang="en-US" dirty="0"/>
            </a:br>
            <a:r>
              <a:rPr lang="en-US" dirty="0"/>
              <a:t>Jar Test 29-36 Results, Post Ozone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534609"/>
              </p:ext>
            </p:extLst>
          </p:nvPr>
        </p:nvGraphicFramePr>
        <p:xfrm>
          <a:off x="100584" y="1402715"/>
          <a:ext cx="1197863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2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7223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52063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452063">
                  <a:extLst>
                    <a:ext uri="{9D8B030D-6E8A-4147-A177-3AD203B41FA5}">
                      <a16:colId xmlns:a16="http://schemas.microsoft.com/office/drawing/2014/main" val="3794245367"/>
                    </a:ext>
                  </a:extLst>
                </a:gridCol>
                <a:gridCol w="1206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7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794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Cal-</a:t>
                      </a:r>
                    </a:p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0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Modesto Irrigation District: </a:t>
            </a:r>
            <a:br>
              <a:rPr lang="en-US" dirty="0"/>
            </a:br>
            <a:r>
              <a:rPr lang="en-US" dirty="0"/>
              <a:t>Jar Test 37-40 Results, Post Ozone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130430"/>
              </p:ext>
            </p:extLst>
          </p:nvPr>
        </p:nvGraphicFramePr>
        <p:xfrm>
          <a:off x="100584" y="1402715"/>
          <a:ext cx="11978639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2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7223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52063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452063">
                  <a:extLst>
                    <a:ext uri="{9D8B030D-6E8A-4147-A177-3AD203B41FA5}">
                      <a16:colId xmlns:a16="http://schemas.microsoft.com/office/drawing/2014/main" val="3794245367"/>
                    </a:ext>
                  </a:extLst>
                </a:gridCol>
                <a:gridCol w="1206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7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794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Cal-</a:t>
                      </a:r>
                    </a:p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 2000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87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D34AB0B-A89A-4F4E-AF29-176784E4C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08C22-C213-47D5-A8C2-03F63A05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93A8C9-FE07-4D20-8878-382D6106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286" y="118677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42E78-B6A8-4597-AD0D-32934DE69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6142" y="118677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807B7-3835-48D9-AFD0-B340580FD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0501" y="118677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E6AE8-D34B-449C-88C7-8F01DF7B7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74860" y="118677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 NTU</a:t>
            </a:r>
          </a:p>
        </p:txBody>
      </p:sp>
    </p:spTree>
    <p:extLst>
      <p:ext uri="{BB962C8B-B14F-4D97-AF65-F5344CB8AC3E}">
        <p14:creationId xmlns:p14="http://schemas.microsoft.com/office/powerpoint/2010/main" val="246211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4EA6118-59BD-415A-BDE2-5684BD28C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1EE6B-A518-4A56-8AF5-0B666A89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1" y="425950"/>
            <a:ext cx="1143622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5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E106AA5-E1F0-4FA2-8244-604EA9E4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223C7-72A8-4C3F-8739-B0092913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43F7DA-DB93-4387-8344-23393940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414" y="125216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15478-1F0D-44B1-9C31-FAF3BCAD1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1139" y="125216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45197-0715-4716-8DC3-B8F86E4EF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4870" y="125216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2ED2E-D6BB-4FAC-BF12-80873723C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9219" y="125216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 NTU</a:t>
            </a:r>
          </a:p>
        </p:txBody>
      </p:sp>
    </p:spTree>
    <p:extLst>
      <p:ext uri="{BB962C8B-B14F-4D97-AF65-F5344CB8AC3E}">
        <p14:creationId xmlns:p14="http://schemas.microsoft.com/office/powerpoint/2010/main" val="292790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C207C2A-212F-46EB-803A-8571107E0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DBDD-02FB-4BC1-97F3-62F1E048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6C53A5-7DAA-42C9-A795-8589698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55" y="14953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68D6B-09C8-43AC-BF73-7310F7E8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1141" y="14953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784C4-2739-4E2B-A007-9BD28C96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8627" y="13039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0A623-20F4-40F5-A380-36BCAA104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8606" y="14953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 NTU</a:t>
            </a:r>
          </a:p>
        </p:txBody>
      </p:sp>
    </p:spTree>
    <p:extLst>
      <p:ext uri="{BB962C8B-B14F-4D97-AF65-F5344CB8AC3E}">
        <p14:creationId xmlns:p14="http://schemas.microsoft.com/office/powerpoint/2010/main" val="82086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Modesto Irrigation District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Water: Modesto Reservoir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Conventional Water Treatment</a:t>
            </a:r>
          </a:p>
        </p:txBody>
      </p:sp>
      <p:pic>
        <p:nvPicPr>
          <p:cNvPr id="8" name="Picture 7" descr="Image of Modesto Reservoir">
            <a:extLst>
              <a:ext uri="{FF2B5EF4-FFF2-40B4-BE49-F238E27FC236}">
                <a16:creationId xmlns:a16="http://schemas.microsoft.com/office/drawing/2014/main" id="{20D1E7F5-3DCD-418F-8040-6FBBF12C9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 descr="Aerial view of water treatment plant.">
            <a:extLst>
              <a:ext uri="{FF2B5EF4-FFF2-40B4-BE49-F238E27FC236}">
                <a16:creationId xmlns:a16="http://schemas.microsoft.com/office/drawing/2014/main" id="{AD038D68-77D9-454E-8C15-74A7EDB8D2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4E0A4DE-3A7F-4284-9422-240A6753D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C9D7D-39D9-4A1D-B83D-8B41461E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425950"/>
            <a:ext cx="1141755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0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F0D9741-A0C7-47A0-B384-B30D1B85F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81634-1036-4BB7-A1C4-65C34EBB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115857-5E98-4EC0-A65E-F15668DF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6165" y="15296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AC660-DEC5-4AB9-8678-5E7D500A5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32398" y="15296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DE0CC-24AD-4A29-A55A-FD8A7C521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48631" y="15296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CA58E-6038-475B-9BF7-3C191ADB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5159" y="15296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6.6 NTU</a:t>
            </a:r>
          </a:p>
        </p:txBody>
      </p:sp>
    </p:spTree>
    <p:extLst>
      <p:ext uri="{BB962C8B-B14F-4D97-AF65-F5344CB8AC3E}">
        <p14:creationId xmlns:p14="http://schemas.microsoft.com/office/powerpoint/2010/main" val="46756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2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D88E280-40D5-48F6-A575-94FD9A13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D842C-2600-4F40-8C21-CC06DBDF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1F4E9F-1FAB-473C-8DC4-16E367557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0457" y="129317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927B4-E88F-48BC-B94E-28528A53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85380" y="129317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1A23C-FF8B-4CC3-8C31-9489798B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6787" y="129317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60DD0E-F61E-46D6-A4DB-1A31E713B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7049" y="129317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</p:txBody>
      </p:sp>
    </p:spTree>
    <p:extLst>
      <p:ext uri="{BB962C8B-B14F-4D97-AF65-F5344CB8AC3E}">
        <p14:creationId xmlns:p14="http://schemas.microsoft.com/office/powerpoint/2010/main" val="182546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3832341-BC8E-4482-AE52-F692966D42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8AABA-3CB2-42B8-9F6B-37CB7FE0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425950"/>
            <a:ext cx="1140822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C70F033-449F-4442-9711-976054EC6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B3E32-466B-43DD-8269-CF525173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39706F-22F0-4CC5-BB5E-7178593C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2494" y="33657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CA053F-BD09-414C-BA21-7AFA88AE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6445" y="33657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13FF4-4075-4C9B-B69D-B03CAA4EF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30396" y="33657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92FEA-94EA-4FA3-9D79-5111D55E4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34347" y="33657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</p:txBody>
      </p:sp>
    </p:spTree>
    <p:extLst>
      <p:ext uri="{BB962C8B-B14F-4D97-AF65-F5344CB8AC3E}">
        <p14:creationId xmlns:p14="http://schemas.microsoft.com/office/powerpoint/2010/main" val="429252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30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891A5CF-1684-496D-9532-FC98A4B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58537-25F2-48FB-8A33-081B473E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40EBCD-720B-4D5D-88AC-87AC73957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411" y="122131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628B3-96D8-4C09-A37D-AD487120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1141" y="124942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6B5682-BDF6-4AE2-B985-56AA620C4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0160" y="122131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0F0D4-54AC-4563-8C0F-24627E4FF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9179" y="122131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 NTU</a:t>
            </a:r>
          </a:p>
        </p:txBody>
      </p:sp>
    </p:spTree>
    <p:extLst>
      <p:ext uri="{BB962C8B-B14F-4D97-AF65-F5344CB8AC3E}">
        <p14:creationId xmlns:p14="http://schemas.microsoft.com/office/powerpoint/2010/main" val="241175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241912F-7310-4426-BE6C-AF3987820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5FC4A-92D0-4966-886E-4FFAF4A4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25950"/>
            <a:ext cx="1150153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5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66BB14A-5224-4130-80C2-D2AD8C492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5B7C8-B770-45DA-AC18-0AC42D64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5139CA-BA83-4587-9CDB-EB932C6C0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39" y="132046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035E5-D53F-4A52-BCF3-AF79F5A46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3645" y="131294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BF760C-EB4B-4D81-9E35-A76D76632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6751" y="132046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451D9-608F-46D7-923E-F8F7C8D10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1054" y="132046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 NTU</a:t>
            </a:r>
          </a:p>
        </p:txBody>
      </p:sp>
    </p:spTree>
    <p:extLst>
      <p:ext uri="{BB962C8B-B14F-4D97-AF65-F5344CB8AC3E}">
        <p14:creationId xmlns:p14="http://schemas.microsoft.com/office/powerpoint/2010/main" val="32369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1565-5760-433B-B725-F3A6239B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628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Modesto Irrigation District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 Water: Modesto Reservoir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Conventional Treatment (pre-ozonation/ coagulation/ flocculation/ Sedimentation/Media filtration/Chlorination)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6467-2662-4974-B5FD-766ADEC29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2847"/>
            <a:ext cx="5181600" cy="3964115"/>
          </a:xfrm>
        </p:spPr>
        <p:txBody>
          <a:bodyPr/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8 NTU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7.24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76.1%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0.119/cm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B558F-94C8-4BAC-8287-73E4AEAD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2847"/>
            <a:ext cx="5181600" cy="3964116"/>
          </a:xfrm>
        </p:spPr>
        <p:txBody>
          <a:bodyPr/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Post Ozone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8.2 NTU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7.16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79.1%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39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8F4F160-81DB-4554-980D-EEA94CB66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5C7CB-D978-4DB8-AC0B-29134313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1D843B-E015-40F2-8389-AC9ADCAE1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8658" y="123405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3558F-C0ED-48C4-8C0E-3E4189B6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6767" y="123405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E8224-3FEB-4815-981A-65C33A309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4876" y="123405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FB494-D70C-4EF4-BCB3-9F33CF66E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25479" y="123404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8.5 NTU</a:t>
            </a:r>
          </a:p>
        </p:txBody>
      </p:sp>
    </p:spTree>
    <p:extLst>
      <p:ext uri="{BB962C8B-B14F-4D97-AF65-F5344CB8AC3E}">
        <p14:creationId xmlns:p14="http://schemas.microsoft.com/office/powerpoint/2010/main" val="1483231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519B27F-1AB6-46AE-BE33-67BAFF208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56450-C431-4602-A57E-A038399A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425950"/>
            <a:ext cx="1162283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65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B827505-A43D-4138-A9E1-7D046C416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8B22-9309-4944-A3AF-A50EB819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ABC662-8C08-4112-AE47-B790DFE65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2393" y="23609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2597E-E17F-4322-9FC1-D4B81CC24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1785" y="23609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A50A-5ECF-4DE0-A477-CD9981C7F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3001" y="14108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D2AB4-0AE7-4719-A0F1-30500D0A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49230" y="14108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8.5 NTU</a:t>
            </a:r>
          </a:p>
        </p:txBody>
      </p:sp>
    </p:spTree>
    <p:extLst>
      <p:ext uri="{BB962C8B-B14F-4D97-AF65-F5344CB8AC3E}">
        <p14:creationId xmlns:p14="http://schemas.microsoft.com/office/powerpoint/2010/main" val="461952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0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AD63843-F771-4DE6-B486-9EAE5F088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8F3EF-B80D-4982-B338-248ADD7C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1DC86F-0CBD-4AF4-A956-3208E05A8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3650" y="13069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34A06-5A02-43CE-BF43-1972DFDD3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2807" y="13069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260FC-6F16-4076-B396-CC00E555A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3490" y="13069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72BA6-1E5F-456D-925A-5105510D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9090" y="130693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10.4 NTU</a:t>
            </a:r>
          </a:p>
        </p:txBody>
      </p:sp>
    </p:spTree>
    <p:extLst>
      <p:ext uri="{BB962C8B-B14F-4D97-AF65-F5344CB8AC3E}">
        <p14:creationId xmlns:p14="http://schemas.microsoft.com/office/powerpoint/2010/main" val="1859400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E134CCE-4195-4E5D-84E5-D1E001D92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42C47-634A-4CEE-B993-495985A5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425950"/>
            <a:ext cx="1144555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02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AC34561-4AF2-4D17-923F-0D5D3A37B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91CFE-17AD-41B4-84DC-942B1703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5C802F-9D4A-4A62-B3F3-C8726E73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9072" y="123032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C4BA-F2C8-42F2-AC8E-8C536B77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6874" y="123032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CD5DA-A741-4166-963A-77F075A5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9422" y="123032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0D292-3DFB-4AF7-96F6-539B75AF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9090" y="12303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10.4 NTU</a:t>
            </a:r>
          </a:p>
        </p:txBody>
      </p:sp>
    </p:spTree>
    <p:extLst>
      <p:ext uri="{BB962C8B-B14F-4D97-AF65-F5344CB8AC3E}">
        <p14:creationId xmlns:p14="http://schemas.microsoft.com/office/powerpoint/2010/main" val="2272190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92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8141F3F-DB6B-4379-9F1D-074B4AD41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1D396-ED67-4796-8BF9-AFC62DB4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DE6C5C-4C4F-4BFB-AA6E-1BB6524BC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598" y="122286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CE195-1EEF-4D04-A950-279179C4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4672" y="122286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C713F-3D54-480A-AB39-9449A8B2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9761" y="122286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3C86D-7D9B-4B7B-BD85-F6E17583A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23835" y="12228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</p:txBody>
      </p:sp>
    </p:spTree>
    <p:extLst>
      <p:ext uri="{BB962C8B-B14F-4D97-AF65-F5344CB8AC3E}">
        <p14:creationId xmlns:p14="http://schemas.microsoft.com/office/powerpoint/2010/main" val="2773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03B4C02-C68D-4EDD-902E-7D9EA77EF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DDBF1-C8BB-4D3E-A0A5-B3B983EE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425950"/>
            <a:ext cx="114735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38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E4951CC-0DEF-4707-B0F1-26F44C694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3FC36-9291-463D-B867-EA260226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A7466B-21EF-43CD-951B-DE51615E4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1613" y="115863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DB3DE-79B3-44E6-8FCC-EE0E05D49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3823" y="115863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43D41-D13A-4076-AFA4-7B9F763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3490" y="114344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06186-113E-4D29-94C8-B6859A06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5700" y="114344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</p:txBody>
      </p:sp>
    </p:spTree>
    <p:extLst>
      <p:ext uri="{BB962C8B-B14F-4D97-AF65-F5344CB8AC3E}">
        <p14:creationId xmlns:p14="http://schemas.microsoft.com/office/powerpoint/2010/main" val="2257626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09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4E5C233B-2664-4AA8-AA7D-D8378D232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B6EFB-C009-482A-A704-1066403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7787CC-C4AD-42B3-A85C-1D97309D9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842" y="37834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C0CCF-2B5E-4A20-8013-D81A87F9B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3355" y="37834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79EAF-7AE6-49CE-A91F-AD3C39E14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1899" y="37834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79B8B-08A4-4884-B31C-D613AC870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7412" y="37834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</p:spTree>
    <p:extLst>
      <p:ext uri="{BB962C8B-B14F-4D97-AF65-F5344CB8AC3E}">
        <p14:creationId xmlns:p14="http://schemas.microsoft.com/office/powerpoint/2010/main" val="1974833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17C94BB-A8FA-44F0-A990-46347540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C5650-0C55-4748-A1E0-08CAB770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336D15-CBE7-4FF6-8119-25A12CA7A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1654" y="12264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A9D4F-BAE4-4079-9E31-4263D1BC5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0596" y="122642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DD661A-FB2F-4CB3-A400-5AC87DD6A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3866" y="122641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0DDC8D-3A4C-4D7C-9BE4-78256336E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1739" y="122641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</p:spTree>
    <p:extLst>
      <p:ext uri="{BB962C8B-B14F-4D97-AF65-F5344CB8AC3E}">
        <p14:creationId xmlns:p14="http://schemas.microsoft.com/office/powerpoint/2010/main" val="356103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08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5-minute flocculation (30 RPM) duration. ">
            <a:extLst>
              <a:ext uri="{FF2B5EF4-FFF2-40B4-BE49-F238E27FC236}">
                <a16:creationId xmlns:a16="http://schemas.microsoft.com/office/drawing/2014/main" id="{C777574F-6A5D-44E6-9316-2A569CB49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79E80-ECAA-4E39-A3AF-73445A93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 End of 15-minute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0A9AB3-A5B8-4FF3-A4B6-8A41D94A0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8471" y="121709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3F926-79D5-49DD-A938-748C77552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8006" y="121709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BABE7-EFB0-4E11-BEF2-E028B1C7C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1517" y="121709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E124C-F503-4A65-A8A5-7BD37A73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5028" y="121708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1521771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B9DCCCA-EA04-4F86-BBAF-EB76DF84B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70532-31E8-4BB7-8CD4-65393D67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425950"/>
            <a:ext cx="1177523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22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CE84250-B080-41E0-856A-769A19A2E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8E741-9781-4FAA-8AF4-F4DC6A1A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884FCE-79E1-459E-8A62-9ED8E8CFB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7720" y="126092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776B2-6CE3-4456-91B6-613C4CE9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973" y="126092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E03EB-2497-44F7-97C9-E618918D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2145" y="126092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5B1F84-6F46-4EB2-83C9-5DF5471A1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6367" y="126092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3676104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Post-Ozone Source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/CC 2000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9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0"/>
            <a:ext cx="6809892" cy="594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676657"/>
            <a:ext cx="6697462" cy="581621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9800: 10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1 mg/L as product manually added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8.9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LCA#3:  Source (Post Ozone), pH: 7.16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9.45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LCA#4: Source (Post Ozone)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1 mg/L as product manually added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8.05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20EACA7E-D317-41AD-A552-10798758C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738E3081-E5F4-465A-84B9-57D92C247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7FEE8-F03D-457C-A303-6E27D150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B643F8-705C-4F66-8511-44BD7A99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769" y="124609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01716-8EEB-444F-BD56-942E6D4B7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2691" y="124609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C4D5E-6DA0-4266-8C5D-76D9D702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201" y="1246090"/>
            <a:ext cx="16303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CC 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633F8-D57F-4D19-9706-11D21BBC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1761" y="1246089"/>
            <a:ext cx="16303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CC 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 NTU</a:t>
            </a:r>
          </a:p>
        </p:txBody>
      </p:sp>
    </p:spTree>
    <p:extLst>
      <p:ext uri="{BB962C8B-B14F-4D97-AF65-F5344CB8AC3E}">
        <p14:creationId xmlns:p14="http://schemas.microsoft.com/office/powerpoint/2010/main" val="3057471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E61A00B-C9CC-4656-A5CC-68E9E66D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3B78C-1AF1-4468-A897-47E7D5AD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425950"/>
            <a:ext cx="1148287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09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728D46F-0C58-4D5F-A18B-DD3B3CE8C2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A94BE-CF86-492A-8701-8AF9C488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1ADD46-DE7C-4145-8418-1F04134CA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026" y="112985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1A420-72AE-4EB4-B18F-9BA0B126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3949" y="112985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FE284-719A-499C-B76E-FA2601F3A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5490" y="1129851"/>
            <a:ext cx="16303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CC 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BD351-BB3F-440B-8CEF-F3784E447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3728" y="1129850"/>
            <a:ext cx="16303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CC 2000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 NTU</a:t>
            </a:r>
          </a:p>
        </p:txBody>
      </p:sp>
    </p:spTree>
    <p:extLst>
      <p:ext uri="{BB962C8B-B14F-4D97-AF65-F5344CB8AC3E}">
        <p14:creationId xmlns:p14="http://schemas.microsoft.com/office/powerpoint/2010/main" val="1197947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197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097780" cy="51523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CalChem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 2000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389888"/>
            <a:ext cx="5097780" cy="51523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Aluminum Chlorohydrate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Trade Secret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Modesto Irrigation District: </a:t>
            </a:r>
            <a:br>
              <a:rPr lang="en-US" dirty="0"/>
            </a:br>
            <a:r>
              <a:rPr lang="en-US" dirty="0"/>
              <a:t>Jar Test 1-8 Results, Pre-Ozone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37485"/>
              </p:ext>
            </p:extLst>
          </p:nvPr>
        </p:nvGraphicFramePr>
        <p:xfrm>
          <a:off x="100584" y="1402715"/>
          <a:ext cx="1201521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Modesto Irrigation District: </a:t>
            </a:r>
            <a:br>
              <a:rPr lang="en-US" dirty="0"/>
            </a:br>
            <a:r>
              <a:rPr lang="en-US" dirty="0"/>
              <a:t>Jar Test 9-12 Results, Pre-Ozone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198292"/>
              </p:ext>
            </p:extLst>
          </p:nvPr>
        </p:nvGraphicFramePr>
        <p:xfrm>
          <a:off x="100584" y="1402715"/>
          <a:ext cx="12015216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93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9219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0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05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5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4236</Words>
  <Application>Microsoft Office PowerPoint</Application>
  <PresentationFormat>Widescreen</PresentationFormat>
  <Paragraphs>1104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Modesto Irrigation District CA5010038 Stanislaus County Jar Test</vt:lpstr>
      <vt:lpstr>Modesto Irrigation District Source Water: Modesto Reservoir Conventional Water Treatment</vt:lpstr>
      <vt:lpstr>Modesto Irrigation District Source Water: Modesto Reservoir Conventional Treatment (pre-ozonation/ coagulation/ flocculation/ Sedimentation/Media filtration/Chlorination)</vt:lpstr>
      <vt:lpstr>UVT/UVA</vt:lpstr>
      <vt:lpstr>Laboratory Charge Analyzer</vt:lpstr>
      <vt:lpstr>Applied Coagulants for Jar Testing</vt:lpstr>
      <vt:lpstr>Coagulant Information</vt:lpstr>
      <vt:lpstr>Modesto Irrigation District:  Jar Test 1-8 Results, Pre-Ozone Source</vt:lpstr>
      <vt:lpstr>Modesto Irrigation District:  Jar Test 9-12 Results, Pre-Ozone Source</vt:lpstr>
      <vt:lpstr>Modesto Irrigation District:  Jar Test 13-20 Results, Post Ozone Source</vt:lpstr>
      <vt:lpstr>Modesto Irrigation District:  Jar Test 21-28 Results, Post Ozone Source</vt:lpstr>
      <vt:lpstr>Modesto Irrigation District:  Jar Test 29-36 Results, Post Ozone Source</vt:lpstr>
      <vt:lpstr>Modesto Irrigation District:  Jar Test 37-40 Results, Post Ozone Source</vt:lpstr>
      <vt:lpstr>Jars 1-4 Test Flash Mix 60 Sec (200 RPM) Floc Mix 5 min (30 RPM) Pre-Ozone Source  Applied Coagulant  9800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60 Sec (200 RPM) Floc Mix 5 min (30 RPM) Pre-Ozone Source  Applied Coagulants  9800/9890 </vt:lpstr>
      <vt:lpstr>Jars 5-8:  End of 5-minute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60 Sec (200 RPM) Floc Mix 5 min (30 RPM) Pre-Ozone Source  Applied Coagulant  9800 w/NaOCl </vt:lpstr>
      <vt:lpstr>Jars 9-12:  End of 5-minute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60 Sec (200 RPM) Floc Mix 5 min (30 RPM) Post-Ozone Source  Applied Coagulant  9800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17-20 Test Flash Mix 60 Sec (200 RPM) Floc Mix 5 min (30 RPM) Post-Ozone Source  Applied Coagulants  9800/9890 </vt:lpstr>
      <vt:lpstr>Jars 17-20:  End of 5-minute flocculation (30 RPM) duration. </vt:lpstr>
      <vt:lpstr>Jars 17-20: After 5 min of settling, 25 mL is syringed for filterability and %UVT/UVA</vt:lpstr>
      <vt:lpstr>Jars 17-20: After 25-minutes of settling, settled water turbidity is taken. </vt:lpstr>
      <vt:lpstr>Jars 21-24 Test Flash Mix 60 Sec (200 RPM) Floc Mix 5 min (30 RPM) Post-Ozone Source  Applied Coagulant  CalChem </vt:lpstr>
      <vt:lpstr>Jars 21-24:  End of 5-minute flocculation (30 RPM) duration. </vt:lpstr>
      <vt:lpstr>Jars 21-24: After 5 min of settling, 25 mL is syringed for filterability and %UVT/UVA</vt:lpstr>
      <vt:lpstr>Jars 21-24: After 25-minutes of settling, settled water turbidity is taken. </vt:lpstr>
      <vt:lpstr>Jars 25-28 Test Flash Mix 60 Sec (200 RPM) Floc Mix 5 min (30 RPM) Post-Ozone Source  Applied Coagulant  CalChem </vt:lpstr>
      <vt:lpstr>Jars 25-28:  End of 5-minute flocculation (30 RPM) duration. </vt:lpstr>
      <vt:lpstr>Jars 25-28: After 5 min of settling, 25 mL is syringed for filterability and %UVT/UVA</vt:lpstr>
      <vt:lpstr>Jars 25-28: After 25-minutes of settling, settled water turbidity is taken. </vt:lpstr>
      <vt:lpstr>Jars 29-32 Test Flash Mix 60 Sec (200 RPM) Floc Mix 10 min (30 RPM) Post-Ozone Source  Applied Coagulants  CalChem/9800 </vt:lpstr>
      <vt:lpstr>Jars 29-32:  End of 10-minute flocculation (30 RPM) duration. </vt:lpstr>
      <vt:lpstr>Jars 29-32: After 25-minutes of settling, settled water turbidity is taken. </vt:lpstr>
      <vt:lpstr>Jars 33-36 Test Flash Mix 60 Sec (200 RPM) Floc Mix 15 min (30 RPM) Post-Ozone Source  Applied Coagulants  CalChem/9800 </vt:lpstr>
      <vt:lpstr>Jars 33-36:  End of 15-minute flocculation (30 RPM) duration. </vt:lpstr>
      <vt:lpstr>Jars 33-36: After 5 min of settling, 25 mL is syringed for filterability and %UVT/UVA</vt:lpstr>
      <vt:lpstr>Jars 33-36: After 25-minutes of settling, settled water turbidity is taken. </vt:lpstr>
      <vt:lpstr>Jars 37-40 Test Flash Mix 60 Sec (200 RPM) Floc Mix 10 min (30 RPM) Post-Ozone Source  Applied Coagulants  CalChem/CC 2000 </vt:lpstr>
      <vt:lpstr>Jars 37-40:  End of 10-minute flocculation (30 RPM) duration. </vt:lpstr>
      <vt:lpstr>Jars 37-40: After 5 min of settling, 25 mL is syringed for filterability and %UVT/UVA</vt:lpstr>
      <vt:lpstr>Jars 37-40: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Modesto Irrigation District CA5010038 Stanislaus County Jar Test</dc:title>
  <dc:creator>Schott, Guy@Waterboards</dc:creator>
  <cp:lastModifiedBy>Schott, Guy@Waterboards</cp:lastModifiedBy>
  <cp:revision>3</cp:revision>
  <dcterms:created xsi:type="dcterms:W3CDTF">2020-05-08T23:41:35Z</dcterms:created>
  <dcterms:modified xsi:type="dcterms:W3CDTF">2020-05-11T21:58:31Z</dcterms:modified>
</cp:coreProperties>
</file>