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93" r:id="rId3"/>
    <p:sldId id="259" r:id="rId4"/>
    <p:sldId id="271" r:id="rId5"/>
    <p:sldId id="287" r:id="rId6"/>
    <p:sldId id="288" r:id="rId7"/>
    <p:sldId id="291" r:id="rId8"/>
    <p:sldId id="292" r:id="rId9"/>
    <p:sldId id="276" r:id="rId10"/>
    <p:sldId id="277" r:id="rId11"/>
    <p:sldId id="281" r:id="rId12"/>
    <p:sldId id="279" r:id="rId13"/>
    <p:sldId id="290" r:id="rId14"/>
    <p:sldId id="275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8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Garberville2019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Garberville2019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Step-Dose Curve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StepDoseMethod1!$C$12:$C$42</c:f>
              <c:numCache>
                <c:formatCode>#,##0.0</c:formatCode>
                <c:ptCount val="31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41</c:v>
                </c:pt>
                <c:pt idx="12">
                  <c:v>42</c:v>
                </c:pt>
                <c:pt idx="13">
                  <c:v>43</c:v>
                </c:pt>
                <c:pt idx="14">
                  <c:v>44</c:v>
                </c:pt>
                <c:pt idx="15">
                  <c:v>45</c:v>
                </c:pt>
                <c:pt idx="16">
                  <c:v>46</c:v>
                </c:pt>
                <c:pt idx="17">
                  <c:v>47</c:v>
                </c:pt>
                <c:pt idx="18">
                  <c:v>48</c:v>
                </c:pt>
                <c:pt idx="19">
                  <c:v>49</c:v>
                </c:pt>
                <c:pt idx="20">
                  <c:v>50</c:v>
                </c:pt>
                <c:pt idx="21">
                  <c:v>51</c:v>
                </c:pt>
                <c:pt idx="22">
                  <c:v>52</c:v>
                </c:pt>
                <c:pt idx="23">
                  <c:v>53</c:v>
                </c:pt>
                <c:pt idx="24">
                  <c:v>54</c:v>
                </c:pt>
                <c:pt idx="25">
                  <c:v>55</c:v>
                </c:pt>
                <c:pt idx="26">
                  <c:v>56</c:v>
                </c:pt>
                <c:pt idx="27">
                  <c:v>57</c:v>
                </c:pt>
                <c:pt idx="28">
                  <c:v>58</c:v>
                </c:pt>
                <c:pt idx="29">
                  <c:v>59</c:v>
                </c:pt>
                <c:pt idx="30">
                  <c:v>60</c:v>
                </c:pt>
              </c:numCache>
            </c:numRef>
          </c:xVal>
          <c:yVal>
            <c:numRef>
              <c:f>StepDoseMethod1!$K$12:$K$42</c:f>
              <c:numCache>
                <c:formatCode>0.00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1.3500000000000012E-2</c:v>
                </c:pt>
                <c:pt idx="9" formatCode="0.000">
                  <c:v>5.3000000000000019E-2</c:v>
                </c:pt>
                <c:pt idx="10" formatCode="0.000">
                  <c:v>5.7999999999999996E-2</c:v>
                </c:pt>
                <c:pt idx="11">
                  <c:v>6.4000000000000001E-2</c:v>
                </c:pt>
                <c:pt idx="12">
                  <c:v>8.3000000000000018E-2</c:v>
                </c:pt>
                <c:pt idx="13">
                  <c:v>9.8000000000000004E-2</c:v>
                </c:pt>
                <c:pt idx="14">
                  <c:v>0.11000000000000001</c:v>
                </c:pt>
                <c:pt idx="15">
                  <c:v>0.121</c:v>
                </c:pt>
                <c:pt idx="16">
                  <c:v>0.13700000000000001</c:v>
                </c:pt>
                <c:pt idx="17">
                  <c:v>0.14899999999999999</c:v>
                </c:pt>
                <c:pt idx="18">
                  <c:v>0.17400000000000002</c:v>
                </c:pt>
                <c:pt idx="19">
                  <c:v>0.19100000000000003</c:v>
                </c:pt>
                <c:pt idx="20">
                  <c:v>0.20699999999999999</c:v>
                </c:pt>
                <c:pt idx="21">
                  <c:v>0.224</c:v>
                </c:pt>
                <c:pt idx="22">
                  <c:v>0.23700000000000002</c:v>
                </c:pt>
                <c:pt idx="23">
                  <c:v>0.255</c:v>
                </c:pt>
                <c:pt idx="24">
                  <c:v>0.27100000000000002</c:v>
                </c:pt>
                <c:pt idx="25">
                  <c:v>0.31400000000000006</c:v>
                </c:pt>
                <c:pt idx="26" formatCode="0.000">
                  <c:v>0.36099999999999999</c:v>
                </c:pt>
                <c:pt idx="27" formatCode="0.000">
                  <c:v>0.40600000000000003</c:v>
                </c:pt>
                <c:pt idx="28" formatCode="0.000">
                  <c:v>0.44200000000000006</c:v>
                </c:pt>
                <c:pt idx="29" formatCode="0.000">
                  <c:v>0.47100000000000009</c:v>
                </c:pt>
                <c:pt idx="30" formatCode="0.000">
                  <c:v>0.51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DF5-4128-8F04-A4F8E89759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042192"/>
        <c:axId val="364042584"/>
      </c:scatterChart>
      <c:valAx>
        <c:axId val="364042192"/>
        <c:scaling>
          <c:orientation val="minMax"/>
          <c:max val="6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(minutes)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42584"/>
        <c:crosses val="autoZero"/>
        <c:crossBetween val="midCat"/>
        <c:majorUnit val="4"/>
      </c:valAx>
      <c:valAx>
        <c:axId val="3640425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Tracer Concentration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42192"/>
        <c:crosses val="autoZero"/>
        <c:crossBetween val="midCat"/>
        <c:majorUnit val="5.000000000000001E-2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Normalized F-Curve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StepDoseMethod1!$I$12:$I$42</c:f>
              <c:numCache>
                <c:formatCode>0.00</c:formatCode>
                <c:ptCount val="31"/>
                <c:pt idx="0">
                  <c:v>0</c:v>
                </c:pt>
                <c:pt idx="1">
                  <c:v>4.07E-2</c:v>
                </c:pt>
                <c:pt idx="2">
                  <c:v>8.14E-2</c:v>
                </c:pt>
                <c:pt idx="3">
                  <c:v>0.12209999999999999</c:v>
                </c:pt>
                <c:pt idx="4">
                  <c:v>0.1628</c:v>
                </c:pt>
                <c:pt idx="5">
                  <c:v>0.20349999999999999</c:v>
                </c:pt>
                <c:pt idx="6">
                  <c:v>0.24419999999999997</c:v>
                </c:pt>
                <c:pt idx="7">
                  <c:v>0.28489999999999999</c:v>
                </c:pt>
                <c:pt idx="8">
                  <c:v>0.3256</c:v>
                </c:pt>
                <c:pt idx="9">
                  <c:v>0.36629999999999996</c:v>
                </c:pt>
                <c:pt idx="10">
                  <c:v>0.40699999999999997</c:v>
                </c:pt>
                <c:pt idx="11">
                  <c:v>0.41717499999999996</c:v>
                </c:pt>
                <c:pt idx="12">
                  <c:v>0.42734999999999995</c:v>
                </c:pt>
                <c:pt idx="13">
                  <c:v>0.437525</c:v>
                </c:pt>
                <c:pt idx="14">
                  <c:v>0.44769999999999999</c:v>
                </c:pt>
                <c:pt idx="15">
                  <c:v>0.45787499999999998</c:v>
                </c:pt>
                <c:pt idx="16">
                  <c:v>0.46804999999999997</c:v>
                </c:pt>
                <c:pt idx="17">
                  <c:v>0.47822499999999996</c:v>
                </c:pt>
                <c:pt idx="18">
                  <c:v>0.48839999999999995</c:v>
                </c:pt>
                <c:pt idx="19">
                  <c:v>0.49857499999999999</c:v>
                </c:pt>
                <c:pt idx="20">
                  <c:v>0.50874999999999992</c:v>
                </c:pt>
                <c:pt idx="21">
                  <c:v>0.51892499999999997</c:v>
                </c:pt>
                <c:pt idx="22" formatCode="0.000">
                  <c:v>0.52910000000000001</c:v>
                </c:pt>
                <c:pt idx="23" formatCode="0.000">
                  <c:v>0.53927499999999995</c:v>
                </c:pt>
                <c:pt idx="24" formatCode="0.000">
                  <c:v>0.54944999999999999</c:v>
                </c:pt>
                <c:pt idx="25" formatCode="0.000">
                  <c:v>0.55962499999999993</c:v>
                </c:pt>
                <c:pt idx="26" formatCode="0.000">
                  <c:v>0.56979999999999997</c:v>
                </c:pt>
                <c:pt idx="27" formatCode="0.000">
                  <c:v>0.57997499999999991</c:v>
                </c:pt>
                <c:pt idx="28">
                  <c:v>0.59014999999999995</c:v>
                </c:pt>
                <c:pt idx="29">
                  <c:v>0.600325</c:v>
                </c:pt>
                <c:pt idx="30">
                  <c:v>0.61049999999999993</c:v>
                </c:pt>
              </c:numCache>
            </c:numRef>
          </c:xVal>
          <c:yVal>
            <c:numRef>
              <c:f>StepDoseMethod1!$L$12:$L$42</c:f>
              <c:numCache>
                <c:formatCode>0.00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5.1136363636363679E-3</c:v>
                </c:pt>
                <c:pt idx="9">
                  <c:v>2.0075757575757584E-2</c:v>
                </c:pt>
                <c:pt idx="10">
                  <c:v>2.1969696969696965E-2</c:v>
                </c:pt>
                <c:pt idx="11">
                  <c:v>2.4242424242424242E-2</c:v>
                </c:pt>
                <c:pt idx="12" formatCode="0.000">
                  <c:v>3.1439393939393948E-2</c:v>
                </c:pt>
                <c:pt idx="13" formatCode="0.000">
                  <c:v>3.7121212121212124E-2</c:v>
                </c:pt>
                <c:pt idx="14" formatCode="0.000">
                  <c:v>4.1666666666666671E-2</c:v>
                </c:pt>
                <c:pt idx="15">
                  <c:v>4.583333333333333E-2</c:v>
                </c:pt>
                <c:pt idx="16">
                  <c:v>5.1893939393939395E-2</c:v>
                </c:pt>
                <c:pt idx="17" formatCode="0.000">
                  <c:v>5.6439393939393935E-2</c:v>
                </c:pt>
                <c:pt idx="18" formatCode="0.000">
                  <c:v>6.5909090909090917E-2</c:v>
                </c:pt>
                <c:pt idx="19">
                  <c:v>7.2348484848484856E-2</c:v>
                </c:pt>
                <c:pt idx="20">
                  <c:v>7.8409090909090901E-2</c:v>
                </c:pt>
                <c:pt idx="21">
                  <c:v>8.484848484848484E-2</c:v>
                </c:pt>
                <c:pt idx="22" formatCode="0.000">
                  <c:v>8.9772727272727268E-2</c:v>
                </c:pt>
                <c:pt idx="23" formatCode="0.000">
                  <c:v>9.6590909090909088E-2</c:v>
                </c:pt>
                <c:pt idx="24" formatCode="0.000">
                  <c:v>0.10265151515151516</c:v>
                </c:pt>
                <c:pt idx="25" formatCode="0.000">
                  <c:v>0.11893939393939396</c:v>
                </c:pt>
                <c:pt idx="26" formatCode="0.000">
                  <c:v>0.13674242424242422</c:v>
                </c:pt>
                <c:pt idx="27" formatCode="0.000">
                  <c:v>0.15378787878787878</c:v>
                </c:pt>
                <c:pt idx="28" formatCode="0.000">
                  <c:v>0.16742424242424245</c:v>
                </c:pt>
                <c:pt idx="29">
                  <c:v>0.17840909090909093</c:v>
                </c:pt>
                <c:pt idx="30">
                  <c:v>0.19318181818181818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DC9-4EF4-AD69-E29F39EBD4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045720"/>
        <c:axId val="364046112"/>
      </c:scatterChart>
      <c:valAx>
        <c:axId val="364045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cap="none" baseline="0"/>
                  <a:t>t</a:t>
                </a:r>
                <a:r>
                  <a:rPr lang="en-US"/>
                  <a:t>/HRT)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46112"/>
        <c:crosses val="autoZero"/>
        <c:crossBetween val="midCat"/>
        <c:majorUnit val="5.000000000000001E-2"/>
      </c:valAx>
      <c:valAx>
        <c:axId val="364046112"/>
        <c:scaling>
          <c:orientation val="minMax"/>
          <c:max val="0.2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 Tracer </a:t>
                </a:r>
                <a:r>
                  <a:rPr lang="en-US" sz="900" b="1" i="0" u="none" strike="noStrike" cap="all" baseline="0">
                    <a:effectLst/>
                  </a:rPr>
                  <a:t>Normalized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45720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4F71ED-C37B-49ED-8E91-B68CC80572A4}" type="doc">
      <dgm:prSet loTypeId="urn:microsoft.com/office/officeart/2008/layout/LinedList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97D9061-5961-4594-BB16-CBF15F168A07}">
      <dgm:prSet/>
      <dgm:spPr/>
      <dgm:t>
        <a:bodyPr/>
        <a:lstStyle/>
        <a:p>
          <a:r>
            <a:rPr lang="en-US"/>
            <a:t>Summary of Tracer Results</a:t>
          </a:r>
        </a:p>
      </dgm:t>
    </dgm:pt>
    <dgm:pt modelId="{3C5A9971-F003-4083-9174-D5D67DC62661}" type="parTrans" cxnId="{3506D216-6171-41CE-AABD-337443F3FF4D}">
      <dgm:prSet/>
      <dgm:spPr/>
      <dgm:t>
        <a:bodyPr/>
        <a:lstStyle/>
        <a:p>
          <a:endParaRPr lang="en-US"/>
        </a:p>
      </dgm:t>
    </dgm:pt>
    <dgm:pt modelId="{49DF2CC5-A22C-4B66-807E-EAE92041F0C5}" type="sibTrans" cxnId="{3506D216-6171-41CE-AABD-337443F3FF4D}">
      <dgm:prSet/>
      <dgm:spPr/>
      <dgm:t>
        <a:bodyPr/>
        <a:lstStyle/>
        <a:p>
          <a:endParaRPr lang="en-US"/>
        </a:p>
      </dgm:t>
    </dgm:pt>
    <dgm:pt modelId="{4A21A954-6C42-4655-BB8B-BA1DAB21822D}">
      <dgm:prSet/>
      <dgm:spPr/>
      <dgm:t>
        <a:bodyPr/>
        <a:lstStyle/>
        <a:p>
          <a:r>
            <a:rPr lang="en-US" dirty="0"/>
            <a:t>Reactor Design</a:t>
          </a:r>
        </a:p>
      </dgm:t>
    </dgm:pt>
    <dgm:pt modelId="{5AF496D3-E861-42AE-BB3D-92605F73638B}" type="parTrans" cxnId="{9E0F60FB-A363-4C41-A402-0966D32BBF80}">
      <dgm:prSet/>
      <dgm:spPr/>
      <dgm:t>
        <a:bodyPr/>
        <a:lstStyle/>
        <a:p>
          <a:endParaRPr lang="en-US"/>
        </a:p>
      </dgm:t>
    </dgm:pt>
    <dgm:pt modelId="{FDF39949-1884-4367-ABBC-A768A1266EE1}" type="sibTrans" cxnId="{9E0F60FB-A363-4C41-A402-0966D32BBF80}">
      <dgm:prSet/>
      <dgm:spPr/>
      <dgm:t>
        <a:bodyPr/>
        <a:lstStyle/>
        <a:p>
          <a:endParaRPr lang="en-US"/>
        </a:p>
      </dgm:t>
    </dgm:pt>
    <dgm:pt modelId="{DEB6DDDC-1BC4-4874-8D7A-2B9025C8B9C8}">
      <dgm:prSet/>
      <dgm:spPr/>
      <dgm:t>
        <a:bodyPr/>
        <a:lstStyle/>
        <a:p>
          <a:r>
            <a:rPr lang="en-US" dirty="0"/>
            <a:t>Tracer Sample Locations</a:t>
          </a:r>
        </a:p>
      </dgm:t>
    </dgm:pt>
    <dgm:pt modelId="{B086DD73-6DDB-462E-935A-010CDEC47951}" type="parTrans" cxnId="{0C928340-FFAD-4D35-8CFA-1BE1C81B861C}">
      <dgm:prSet/>
      <dgm:spPr/>
      <dgm:t>
        <a:bodyPr/>
        <a:lstStyle/>
        <a:p>
          <a:endParaRPr lang="en-US"/>
        </a:p>
      </dgm:t>
    </dgm:pt>
    <dgm:pt modelId="{EAE24CFB-5054-4BFC-9D74-AE800AAB647A}" type="sibTrans" cxnId="{0C928340-FFAD-4D35-8CFA-1BE1C81B861C}">
      <dgm:prSet/>
      <dgm:spPr/>
      <dgm:t>
        <a:bodyPr/>
        <a:lstStyle/>
        <a:p>
          <a:endParaRPr lang="en-US"/>
        </a:p>
      </dgm:t>
    </dgm:pt>
    <dgm:pt modelId="{A7F5631E-9B03-488A-A9F4-77E4D0168934}">
      <dgm:prSet/>
      <dgm:spPr/>
      <dgm:t>
        <a:bodyPr/>
        <a:lstStyle/>
        <a:p>
          <a:r>
            <a:rPr lang="en-US" dirty="0"/>
            <a:t>Graph 1: Modified Step-Dose Curve</a:t>
          </a:r>
        </a:p>
      </dgm:t>
    </dgm:pt>
    <dgm:pt modelId="{158D1876-774C-41B6-AF24-A00E1A372F80}" type="parTrans" cxnId="{8EA123F4-E4DD-4AE3-ADBA-0DAB7E98F679}">
      <dgm:prSet/>
      <dgm:spPr/>
      <dgm:t>
        <a:bodyPr/>
        <a:lstStyle/>
        <a:p>
          <a:endParaRPr lang="en-US"/>
        </a:p>
      </dgm:t>
    </dgm:pt>
    <dgm:pt modelId="{FA788D23-F1CC-4423-BA7B-A11261983096}" type="sibTrans" cxnId="{8EA123F4-E4DD-4AE3-ADBA-0DAB7E98F679}">
      <dgm:prSet/>
      <dgm:spPr/>
      <dgm:t>
        <a:bodyPr/>
        <a:lstStyle/>
        <a:p>
          <a:endParaRPr lang="en-US"/>
        </a:p>
      </dgm:t>
    </dgm:pt>
    <dgm:pt modelId="{68057322-AD10-4D84-B95C-8B4897B74E55}">
      <dgm:prSet/>
      <dgm:spPr/>
      <dgm:t>
        <a:bodyPr/>
        <a:lstStyle/>
        <a:p>
          <a:r>
            <a:rPr lang="en-US" dirty="0"/>
            <a:t>Graph 2: Normalized Modified Step-Dose Curve to F-Curve</a:t>
          </a:r>
        </a:p>
      </dgm:t>
    </dgm:pt>
    <dgm:pt modelId="{2F82DDBB-71AA-410A-80BD-7FB1D8B9D798}" type="parTrans" cxnId="{22E7463B-A56F-414A-A21D-4BB13A7C176B}">
      <dgm:prSet/>
      <dgm:spPr/>
      <dgm:t>
        <a:bodyPr/>
        <a:lstStyle/>
        <a:p>
          <a:endParaRPr lang="en-US"/>
        </a:p>
      </dgm:t>
    </dgm:pt>
    <dgm:pt modelId="{B8F9558E-5F1E-484A-A7DB-4680CEB4297E}" type="sibTrans" cxnId="{22E7463B-A56F-414A-A21D-4BB13A7C176B}">
      <dgm:prSet/>
      <dgm:spPr/>
      <dgm:t>
        <a:bodyPr/>
        <a:lstStyle/>
        <a:p>
          <a:endParaRPr lang="en-US"/>
        </a:p>
      </dgm:t>
    </dgm:pt>
    <dgm:pt modelId="{7D21A512-CCD0-45F6-9E4C-1B93C856960B}">
      <dgm:prSet/>
      <dgm:spPr/>
      <dgm:t>
        <a:bodyPr/>
        <a:lstStyle/>
        <a:p>
          <a:r>
            <a:rPr lang="en-US"/>
            <a:t>Purpose of a Tracer Test</a:t>
          </a:r>
        </a:p>
      </dgm:t>
    </dgm:pt>
    <dgm:pt modelId="{C5083318-3C10-47A0-8D58-843207856933}" type="parTrans" cxnId="{12939F94-6B83-4DD8-A97E-3BF3D312C4C5}">
      <dgm:prSet/>
      <dgm:spPr/>
      <dgm:t>
        <a:bodyPr/>
        <a:lstStyle/>
        <a:p>
          <a:endParaRPr lang="en-US"/>
        </a:p>
      </dgm:t>
    </dgm:pt>
    <dgm:pt modelId="{80F840AF-9CC1-4599-8CCD-B75FBF661E15}" type="sibTrans" cxnId="{12939F94-6B83-4DD8-A97E-3BF3D312C4C5}">
      <dgm:prSet/>
      <dgm:spPr/>
      <dgm:t>
        <a:bodyPr/>
        <a:lstStyle/>
        <a:p>
          <a:endParaRPr lang="en-US"/>
        </a:p>
      </dgm:t>
    </dgm:pt>
    <dgm:pt modelId="{FC3EDCBD-9081-4363-A7BA-327994B473D2}">
      <dgm:prSet/>
      <dgm:spPr/>
      <dgm:t>
        <a:bodyPr/>
        <a:lstStyle/>
        <a:p>
          <a:r>
            <a:rPr lang="en-US" dirty="0"/>
            <a:t>Disinfection Exposure Time of Fluid in Vessel for Determining Ct</a:t>
          </a:r>
          <a:r>
            <a:rPr lang="en-US" baseline="-25000" dirty="0"/>
            <a:t>10</a:t>
          </a:r>
          <a:endParaRPr lang="en-US" dirty="0"/>
        </a:p>
      </dgm:t>
    </dgm:pt>
    <dgm:pt modelId="{F208F9B2-35B3-4184-9431-989C2421100F}" type="parTrans" cxnId="{BCB31963-6FA0-404B-80BF-806E99AB9200}">
      <dgm:prSet/>
      <dgm:spPr/>
      <dgm:t>
        <a:bodyPr/>
        <a:lstStyle/>
        <a:p>
          <a:endParaRPr lang="en-US"/>
        </a:p>
      </dgm:t>
    </dgm:pt>
    <dgm:pt modelId="{E3E6BF2E-1BBF-4750-9E3E-49752B01738C}" type="sibTrans" cxnId="{BCB31963-6FA0-404B-80BF-806E99AB9200}">
      <dgm:prSet/>
      <dgm:spPr/>
      <dgm:t>
        <a:bodyPr/>
        <a:lstStyle/>
        <a:p>
          <a:endParaRPr lang="en-US"/>
        </a:p>
      </dgm:t>
    </dgm:pt>
    <dgm:pt modelId="{D22D6488-3862-4EA9-B1F4-D4C030844C83}">
      <dgm:prSet/>
      <dgm:spPr/>
      <dgm:t>
        <a:bodyPr/>
        <a:lstStyle/>
        <a:p>
          <a:r>
            <a:rPr lang="en-US"/>
            <a:t>Ct</a:t>
          </a:r>
          <a:r>
            <a:rPr lang="en-US" baseline="-25000"/>
            <a:t>10</a:t>
          </a:r>
          <a:r>
            <a:rPr lang="en-US"/>
            <a:t> Value</a:t>
          </a:r>
        </a:p>
      </dgm:t>
    </dgm:pt>
    <dgm:pt modelId="{B242459A-6A1F-4E93-9D51-CB36E2CA6ACD}" type="parTrans" cxnId="{C975640B-5BED-4C82-AFE8-EF71CA96C0F5}">
      <dgm:prSet/>
      <dgm:spPr/>
      <dgm:t>
        <a:bodyPr/>
        <a:lstStyle/>
        <a:p>
          <a:endParaRPr lang="en-US"/>
        </a:p>
      </dgm:t>
    </dgm:pt>
    <dgm:pt modelId="{308511AC-4DDC-4780-BADD-AD2DA7CE76A7}" type="sibTrans" cxnId="{C975640B-5BED-4C82-AFE8-EF71CA96C0F5}">
      <dgm:prSet/>
      <dgm:spPr/>
      <dgm:t>
        <a:bodyPr/>
        <a:lstStyle/>
        <a:p>
          <a:endParaRPr lang="en-US"/>
        </a:p>
      </dgm:t>
    </dgm:pt>
    <dgm:pt modelId="{9AD4909F-68E8-4B49-8616-68D6D0762900}">
      <dgm:prSet/>
      <dgm:spPr/>
      <dgm:t>
        <a:bodyPr/>
        <a:lstStyle/>
        <a:p>
          <a:r>
            <a:rPr lang="en-US"/>
            <a:t>Baffling Factor (BF)</a:t>
          </a:r>
        </a:p>
      </dgm:t>
    </dgm:pt>
    <dgm:pt modelId="{24293C9D-A791-4ED7-86F1-4699EBA588F5}" type="parTrans" cxnId="{30125F7D-CB63-4A11-A96D-88B6FE08A038}">
      <dgm:prSet/>
      <dgm:spPr/>
      <dgm:t>
        <a:bodyPr/>
        <a:lstStyle/>
        <a:p>
          <a:endParaRPr lang="en-US"/>
        </a:p>
      </dgm:t>
    </dgm:pt>
    <dgm:pt modelId="{7162FC2E-F4DB-4AD4-B169-6854447D1054}" type="sibTrans" cxnId="{30125F7D-CB63-4A11-A96D-88B6FE08A038}">
      <dgm:prSet/>
      <dgm:spPr/>
      <dgm:t>
        <a:bodyPr/>
        <a:lstStyle/>
        <a:p>
          <a:endParaRPr lang="en-US"/>
        </a:p>
      </dgm:t>
    </dgm:pt>
    <dgm:pt modelId="{B9450B8D-4A1B-4E26-ACD3-B12F2307BBD6}">
      <dgm:prSet/>
      <dgm:spPr/>
      <dgm:t>
        <a:bodyPr/>
        <a:lstStyle/>
        <a:p>
          <a:r>
            <a:rPr lang="en-US" dirty="0"/>
            <a:t>Tracer Test Method</a:t>
          </a:r>
        </a:p>
      </dgm:t>
    </dgm:pt>
    <dgm:pt modelId="{89D77504-338E-4397-BFDD-3F53FB1211BA}" type="parTrans" cxnId="{D6293772-53E7-47A4-BDBA-6717498C1EBF}">
      <dgm:prSet/>
      <dgm:spPr/>
      <dgm:t>
        <a:bodyPr/>
        <a:lstStyle/>
        <a:p>
          <a:endParaRPr lang="en-US"/>
        </a:p>
      </dgm:t>
    </dgm:pt>
    <dgm:pt modelId="{CF5742C1-44DC-427C-8BC8-250557C9D33D}" type="sibTrans" cxnId="{D6293772-53E7-47A4-BDBA-6717498C1EBF}">
      <dgm:prSet/>
      <dgm:spPr/>
      <dgm:t>
        <a:bodyPr/>
        <a:lstStyle/>
        <a:p>
          <a:endParaRPr lang="en-US"/>
        </a:p>
      </dgm:t>
    </dgm:pt>
    <dgm:pt modelId="{3BF11836-DE84-4ADC-BD8A-82B8CA9B33DE}">
      <dgm:prSet/>
      <dgm:spPr/>
      <dgm:t>
        <a:bodyPr/>
        <a:lstStyle/>
        <a:p>
          <a:r>
            <a:rPr lang="en-US"/>
            <a:t>Method of Analysis and Equipment</a:t>
          </a:r>
        </a:p>
      </dgm:t>
    </dgm:pt>
    <dgm:pt modelId="{546709F8-4960-432D-B838-9BF589749F3F}" type="parTrans" cxnId="{893A4150-B868-4366-B4B7-373A3E6DE26B}">
      <dgm:prSet/>
      <dgm:spPr/>
      <dgm:t>
        <a:bodyPr/>
        <a:lstStyle/>
        <a:p>
          <a:endParaRPr lang="en-US"/>
        </a:p>
      </dgm:t>
    </dgm:pt>
    <dgm:pt modelId="{591C3403-71F0-40D1-BD59-2C575AFF38FB}" type="sibTrans" cxnId="{893A4150-B868-4366-B4B7-373A3E6DE26B}">
      <dgm:prSet/>
      <dgm:spPr/>
      <dgm:t>
        <a:bodyPr/>
        <a:lstStyle/>
        <a:p>
          <a:endParaRPr lang="en-US"/>
        </a:p>
      </dgm:t>
    </dgm:pt>
    <dgm:pt modelId="{3124C604-7405-4BD0-B676-89A35F5DEDA2}" type="pres">
      <dgm:prSet presAssocID="{904F71ED-C37B-49ED-8E91-B68CC80572A4}" presName="vert0" presStyleCnt="0">
        <dgm:presLayoutVars>
          <dgm:dir/>
          <dgm:animOne val="branch"/>
          <dgm:animLvl val="lvl"/>
        </dgm:presLayoutVars>
      </dgm:prSet>
      <dgm:spPr/>
    </dgm:pt>
    <dgm:pt modelId="{1CA8EB7D-1F64-45C0-BD88-1D3F43A4A388}" type="pres">
      <dgm:prSet presAssocID="{797D9061-5961-4594-BB16-CBF15F168A07}" presName="thickLine" presStyleLbl="alignNode1" presStyleIdx="0" presStyleCnt="11"/>
      <dgm:spPr/>
    </dgm:pt>
    <dgm:pt modelId="{CC092A8C-058F-4DAA-8AB6-3C69880BAB0A}" type="pres">
      <dgm:prSet presAssocID="{797D9061-5961-4594-BB16-CBF15F168A07}" presName="horz1" presStyleCnt="0"/>
      <dgm:spPr/>
    </dgm:pt>
    <dgm:pt modelId="{3D5293E0-07EF-452B-9B45-FDE5C32A14A6}" type="pres">
      <dgm:prSet presAssocID="{797D9061-5961-4594-BB16-CBF15F168A07}" presName="tx1" presStyleLbl="revTx" presStyleIdx="0" presStyleCnt="11"/>
      <dgm:spPr/>
    </dgm:pt>
    <dgm:pt modelId="{F42C1BED-C9ED-475E-BEFE-4D0581E2510A}" type="pres">
      <dgm:prSet presAssocID="{797D9061-5961-4594-BB16-CBF15F168A07}" presName="vert1" presStyleCnt="0"/>
      <dgm:spPr/>
    </dgm:pt>
    <dgm:pt modelId="{A279CDF9-FB92-4181-AD63-5642F5DC7DF9}" type="pres">
      <dgm:prSet presAssocID="{4A21A954-6C42-4655-BB8B-BA1DAB21822D}" presName="thickLine" presStyleLbl="alignNode1" presStyleIdx="1" presStyleCnt="11"/>
      <dgm:spPr/>
    </dgm:pt>
    <dgm:pt modelId="{488ED4EA-109D-4348-85E3-70D167D6340A}" type="pres">
      <dgm:prSet presAssocID="{4A21A954-6C42-4655-BB8B-BA1DAB21822D}" presName="horz1" presStyleCnt="0"/>
      <dgm:spPr/>
    </dgm:pt>
    <dgm:pt modelId="{5B5EF58A-8DC9-432E-9BD6-80219071DE62}" type="pres">
      <dgm:prSet presAssocID="{4A21A954-6C42-4655-BB8B-BA1DAB21822D}" presName="tx1" presStyleLbl="revTx" presStyleIdx="1" presStyleCnt="11"/>
      <dgm:spPr/>
    </dgm:pt>
    <dgm:pt modelId="{8B5351C4-AACD-4F37-B008-B2F9851C4FBA}" type="pres">
      <dgm:prSet presAssocID="{4A21A954-6C42-4655-BB8B-BA1DAB21822D}" presName="vert1" presStyleCnt="0"/>
      <dgm:spPr/>
    </dgm:pt>
    <dgm:pt modelId="{07E5AE62-CBBF-45FC-B030-4BC8ABC88309}" type="pres">
      <dgm:prSet presAssocID="{DEB6DDDC-1BC4-4874-8D7A-2B9025C8B9C8}" presName="thickLine" presStyleLbl="alignNode1" presStyleIdx="2" presStyleCnt="11"/>
      <dgm:spPr/>
    </dgm:pt>
    <dgm:pt modelId="{8C54A81D-BD0C-4094-914A-A0300FEC7609}" type="pres">
      <dgm:prSet presAssocID="{DEB6DDDC-1BC4-4874-8D7A-2B9025C8B9C8}" presName="horz1" presStyleCnt="0"/>
      <dgm:spPr/>
    </dgm:pt>
    <dgm:pt modelId="{E47B3444-FE13-4B76-A797-A270496BFBFF}" type="pres">
      <dgm:prSet presAssocID="{DEB6DDDC-1BC4-4874-8D7A-2B9025C8B9C8}" presName="tx1" presStyleLbl="revTx" presStyleIdx="2" presStyleCnt="11"/>
      <dgm:spPr/>
    </dgm:pt>
    <dgm:pt modelId="{E9A1179F-A581-4F2E-BD25-1633A5A3DE9B}" type="pres">
      <dgm:prSet presAssocID="{DEB6DDDC-1BC4-4874-8D7A-2B9025C8B9C8}" presName="vert1" presStyleCnt="0"/>
      <dgm:spPr/>
    </dgm:pt>
    <dgm:pt modelId="{C2483CA9-E705-491F-B77F-ACE4A71C958A}" type="pres">
      <dgm:prSet presAssocID="{A7F5631E-9B03-488A-A9F4-77E4D0168934}" presName="thickLine" presStyleLbl="alignNode1" presStyleIdx="3" presStyleCnt="11"/>
      <dgm:spPr/>
    </dgm:pt>
    <dgm:pt modelId="{F547297F-D3DF-4804-BA10-9E7F7E09DFDD}" type="pres">
      <dgm:prSet presAssocID="{A7F5631E-9B03-488A-A9F4-77E4D0168934}" presName="horz1" presStyleCnt="0"/>
      <dgm:spPr/>
    </dgm:pt>
    <dgm:pt modelId="{69646D23-E20B-4F05-B9C9-000F5D6C4D70}" type="pres">
      <dgm:prSet presAssocID="{A7F5631E-9B03-488A-A9F4-77E4D0168934}" presName="tx1" presStyleLbl="revTx" presStyleIdx="3" presStyleCnt="11"/>
      <dgm:spPr/>
    </dgm:pt>
    <dgm:pt modelId="{4524DFAA-6023-4588-B33E-CF9FBA9AEE68}" type="pres">
      <dgm:prSet presAssocID="{A7F5631E-9B03-488A-A9F4-77E4D0168934}" presName="vert1" presStyleCnt="0"/>
      <dgm:spPr/>
    </dgm:pt>
    <dgm:pt modelId="{87E99975-4E5C-464E-93E1-DF05D40B1118}" type="pres">
      <dgm:prSet presAssocID="{68057322-AD10-4D84-B95C-8B4897B74E55}" presName="thickLine" presStyleLbl="alignNode1" presStyleIdx="4" presStyleCnt="11"/>
      <dgm:spPr/>
    </dgm:pt>
    <dgm:pt modelId="{3C4C1602-5485-4E1A-ABF6-0632C437B4A7}" type="pres">
      <dgm:prSet presAssocID="{68057322-AD10-4D84-B95C-8B4897B74E55}" presName="horz1" presStyleCnt="0"/>
      <dgm:spPr/>
    </dgm:pt>
    <dgm:pt modelId="{51ABC03C-406B-4C53-B30C-5FC2C0BB2428}" type="pres">
      <dgm:prSet presAssocID="{68057322-AD10-4D84-B95C-8B4897B74E55}" presName="tx1" presStyleLbl="revTx" presStyleIdx="4" presStyleCnt="11"/>
      <dgm:spPr/>
    </dgm:pt>
    <dgm:pt modelId="{99D174B4-9443-473C-89B3-AA24B7975BB3}" type="pres">
      <dgm:prSet presAssocID="{68057322-AD10-4D84-B95C-8B4897B74E55}" presName="vert1" presStyleCnt="0"/>
      <dgm:spPr/>
    </dgm:pt>
    <dgm:pt modelId="{A77AB692-5F5D-4F7F-8DE5-E27339DF9D78}" type="pres">
      <dgm:prSet presAssocID="{7D21A512-CCD0-45F6-9E4C-1B93C856960B}" presName="thickLine" presStyleLbl="alignNode1" presStyleIdx="5" presStyleCnt="11"/>
      <dgm:spPr/>
    </dgm:pt>
    <dgm:pt modelId="{47B206A8-BBDA-4A21-85D6-6A87BFFFA5A8}" type="pres">
      <dgm:prSet presAssocID="{7D21A512-CCD0-45F6-9E4C-1B93C856960B}" presName="horz1" presStyleCnt="0"/>
      <dgm:spPr/>
    </dgm:pt>
    <dgm:pt modelId="{3EB2A810-42C5-48FD-B0EC-BB8BD2017353}" type="pres">
      <dgm:prSet presAssocID="{7D21A512-CCD0-45F6-9E4C-1B93C856960B}" presName="tx1" presStyleLbl="revTx" presStyleIdx="5" presStyleCnt="11"/>
      <dgm:spPr/>
    </dgm:pt>
    <dgm:pt modelId="{CE4B9F9C-A3C4-4DCB-8565-EF855D93BDB3}" type="pres">
      <dgm:prSet presAssocID="{7D21A512-CCD0-45F6-9E4C-1B93C856960B}" presName="vert1" presStyleCnt="0"/>
      <dgm:spPr/>
    </dgm:pt>
    <dgm:pt modelId="{D6246AC3-03BC-4560-8099-4D3F26618796}" type="pres">
      <dgm:prSet presAssocID="{FC3EDCBD-9081-4363-A7BA-327994B473D2}" presName="thickLine" presStyleLbl="alignNode1" presStyleIdx="6" presStyleCnt="11"/>
      <dgm:spPr/>
    </dgm:pt>
    <dgm:pt modelId="{C6389772-BE1E-4490-BE06-203B0CDBFB05}" type="pres">
      <dgm:prSet presAssocID="{FC3EDCBD-9081-4363-A7BA-327994B473D2}" presName="horz1" presStyleCnt="0"/>
      <dgm:spPr/>
    </dgm:pt>
    <dgm:pt modelId="{C8FF724F-4697-44C9-8EC1-A8AE2D38D66F}" type="pres">
      <dgm:prSet presAssocID="{FC3EDCBD-9081-4363-A7BA-327994B473D2}" presName="tx1" presStyleLbl="revTx" presStyleIdx="6" presStyleCnt="11"/>
      <dgm:spPr/>
    </dgm:pt>
    <dgm:pt modelId="{74E672E3-2772-43EE-8684-4D65656D3ED4}" type="pres">
      <dgm:prSet presAssocID="{FC3EDCBD-9081-4363-A7BA-327994B473D2}" presName="vert1" presStyleCnt="0"/>
      <dgm:spPr/>
    </dgm:pt>
    <dgm:pt modelId="{E52539DC-9728-400B-B6F2-F48CBAD1200E}" type="pres">
      <dgm:prSet presAssocID="{D22D6488-3862-4EA9-B1F4-D4C030844C83}" presName="thickLine" presStyleLbl="alignNode1" presStyleIdx="7" presStyleCnt="11"/>
      <dgm:spPr/>
    </dgm:pt>
    <dgm:pt modelId="{47D4CC82-39C1-475B-BD95-7D515E4D93A8}" type="pres">
      <dgm:prSet presAssocID="{D22D6488-3862-4EA9-B1F4-D4C030844C83}" presName="horz1" presStyleCnt="0"/>
      <dgm:spPr/>
    </dgm:pt>
    <dgm:pt modelId="{32D0201F-9B4F-412E-B665-CEF71241C90C}" type="pres">
      <dgm:prSet presAssocID="{D22D6488-3862-4EA9-B1F4-D4C030844C83}" presName="tx1" presStyleLbl="revTx" presStyleIdx="7" presStyleCnt="11"/>
      <dgm:spPr/>
    </dgm:pt>
    <dgm:pt modelId="{18743D01-6D01-42C9-A240-D1B190A0D9F3}" type="pres">
      <dgm:prSet presAssocID="{D22D6488-3862-4EA9-B1F4-D4C030844C83}" presName="vert1" presStyleCnt="0"/>
      <dgm:spPr/>
    </dgm:pt>
    <dgm:pt modelId="{468678C0-5ABF-43F4-A83E-0050C9ED2F0E}" type="pres">
      <dgm:prSet presAssocID="{9AD4909F-68E8-4B49-8616-68D6D0762900}" presName="thickLine" presStyleLbl="alignNode1" presStyleIdx="8" presStyleCnt="11"/>
      <dgm:spPr/>
    </dgm:pt>
    <dgm:pt modelId="{A158DCFC-47DB-486A-AC90-1B6EF5191545}" type="pres">
      <dgm:prSet presAssocID="{9AD4909F-68E8-4B49-8616-68D6D0762900}" presName="horz1" presStyleCnt="0"/>
      <dgm:spPr/>
    </dgm:pt>
    <dgm:pt modelId="{8255421A-A2F2-4174-B9D2-7A3FD8207F4F}" type="pres">
      <dgm:prSet presAssocID="{9AD4909F-68E8-4B49-8616-68D6D0762900}" presName="tx1" presStyleLbl="revTx" presStyleIdx="8" presStyleCnt="11"/>
      <dgm:spPr/>
    </dgm:pt>
    <dgm:pt modelId="{89950302-001F-4763-A03B-EFA0C8770BDE}" type="pres">
      <dgm:prSet presAssocID="{9AD4909F-68E8-4B49-8616-68D6D0762900}" presName="vert1" presStyleCnt="0"/>
      <dgm:spPr/>
    </dgm:pt>
    <dgm:pt modelId="{048F32F0-EAF3-43AB-A3B4-45F698F3D21F}" type="pres">
      <dgm:prSet presAssocID="{B9450B8D-4A1B-4E26-ACD3-B12F2307BBD6}" presName="thickLine" presStyleLbl="alignNode1" presStyleIdx="9" presStyleCnt="11"/>
      <dgm:spPr/>
    </dgm:pt>
    <dgm:pt modelId="{AFB971BE-B729-4F80-B398-151D0C7D16A5}" type="pres">
      <dgm:prSet presAssocID="{B9450B8D-4A1B-4E26-ACD3-B12F2307BBD6}" presName="horz1" presStyleCnt="0"/>
      <dgm:spPr/>
    </dgm:pt>
    <dgm:pt modelId="{2A5D4996-372F-4733-94A5-5360BDBC9B56}" type="pres">
      <dgm:prSet presAssocID="{B9450B8D-4A1B-4E26-ACD3-B12F2307BBD6}" presName="tx1" presStyleLbl="revTx" presStyleIdx="9" presStyleCnt="11"/>
      <dgm:spPr/>
    </dgm:pt>
    <dgm:pt modelId="{91FB8F1A-8C2B-44A5-94B7-F6751A809A21}" type="pres">
      <dgm:prSet presAssocID="{B9450B8D-4A1B-4E26-ACD3-B12F2307BBD6}" presName="vert1" presStyleCnt="0"/>
      <dgm:spPr/>
    </dgm:pt>
    <dgm:pt modelId="{8D8D23D0-647D-4C36-A0C8-8C8A4EE9A92D}" type="pres">
      <dgm:prSet presAssocID="{3BF11836-DE84-4ADC-BD8A-82B8CA9B33DE}" presName="thickLine" presStyleLbl="alignNode1" presStyleIdx="10" presStyleCnt="11"/>
      <dgm:spPr/>
    </dgm:pt>
    <dgm:pt modelId="{7C1AE802-760E-46D0-B03F-CEF42D8C4E91}" type="pres">
      <dgm:prSet presAssocID="{3BF11836-DE84-4ADC-BD8A-82B8CA9B33DE}" presName="horz1" presStyleCnt="0"/>
      <dgm:spPr/>
    </dgm:pt>
    <dgm:pt modelId="{2F828B67-F558-4A9C-977B-E2BDDCE47442}" type="pres">
      <dgm:prSet presAssocID="{3BF11836-DE84-4ADC-BD8A-82B8CA9B33DE}" presName="tx1" presStyleLbl="revTx" presStyleIdx="10" presStyleCnt="11"/>
      <dgm:spPr/>
    </dgm:pt>
    <dgm:pt modelId="{3E2FF6DB-5CE9-4FF7-B483-6200D1E73C83}" type="pres">
      <dgm:prSet presAssocID="{3BF11836-DE84-4ADC-BD8A-82B8CA9B33DE}" presName="vert1" presStyleCnt="0"/>
      <dgm:spPr/>
    </dgm:pt>
  </dgm:ptLst>
  <dgm:cxnLst>
    <dgm:cxn modelId="{C975640B-5BED-4C82-AFE8-EF71CA96C0F5}" srcId="{904F71ED-C37B-49ED-8E91-B68CC80572A4}" destId="{D22D6488-3862-4EA9-B1F4-D4C030844C83}" srcOrd="7" destOrd="0" parTransId="{B242459A-6A1F-4E93-9D51-CB36E2CA6ACD}" sibTransId="{308511AC-4DDC-4780-BADD-AD2DA7CE76A7}"/>
    <dgm:cxn modelId="{3506D216-6171-41CE-AABD-337443F3FF4D}" srcId="{904F71ED-C37B-49ED-8E91-B68CC80572A4}" destId="{797D9061-5961-4594-BB16-CBF15F168A07}" srcOrd="0" destOrd="0" parTransId="{3C5A9971-F003-4083-9174-D5D67DC62661}" sibTransId="{49DF2CC5-A22C-4B66-807E-EAE92041F0C5}"/>
    <dgm:cxn modelId="{1F00601D-2FBA-429E-8744-EEAC76C832AE}" type="presOf" srcId="{A7F5631E-9B03-488A-A9F4-77E4D0168934}" destId="{69646D23-E20B-4F05-B9C9-000F5D6C4D70}" srcOrd="0" destOrd="0" presId="urn:microsoft.com/office/officeart/2008/layout/LinedList"/>
    <dgm:cxn modelId="{B43D511F-552D-4A20-88F1-98C5EE319BB1}" type="presOf" srcId="{DEB6DDDC-1BC4-4874-8D7A-2B9025C8B9C8}" destId="{E47B3444-FE13-4B76-A797-A270496BFBFF}" srcOrd="0" destOrd="0" presId="urn:microsoft.com/office/officeart/2008/layout/LinedList"/>
    <dgm:cxn modelId="{2B84652D-AC23-41AE-A24F-A18E4ADAFD80}" type="presOf" srcId="{9AD4909F-68E8-4B49-8616-68D6D0762900}" destId="{8255421A-A2F2-4174-B9D2-7A3FD8207F4F}" srcOrd="0" destOrd="0" presId="urn:microsoft.com/office/officeart/2008/layout/LinedList"/>
    <dgm:cxn modelId="{22E7463B-A56F-414A-A21D-4BB13A7C176B}" srcId="{904F71ED-C37B-49ED-8E91-B68CC80572A4}" destId="{68057322-AD10-4D84-B95C-8B4897B74E55}" srcOrd="4" destOrd="0" parTransId="{2F82DDBB-71AA-410A-80BD-7FB1D8B9D798}" sibTransId="{B8F9558E-5F1E-484A-A7DB-4680CEB4297E}"/>
    <dgm:cxn modelId="{0C928340-FFAD-4D35-8CFA-1BE1C81B861C}" srcId="{904F71ED-C37B-49ED-8E91-B68CC80572A4}" destId="{DEB6DDDC-1BC4-4874-8D7A-2B9025C8B9C8}" srcOrd="2" destOrd="0" parTransId="{B086DD73-6DDB-462E-935A-010CDEC47951}" sibTransId="{EAE24CFB-5054-4BFC-9D74-AE800AAB647A}"/>
    <dgm:cxn modelId="{C206ED5F-293C-4CA6-B641-2624B441DAEE}" type="presOf" srcId="{B9450B8D-4A1B-4E26-ACD3-B12F2307BBD6}" destId="{2A5D4996-372F-4733-94A5-5360BDBC9B56}" srcOrd="0" destOrd="0" presId="urn:microsoft.com/office/officeart/2008/layout/LinedList"/>
    <dgm:cxn modelId="{BCB31963-6FA0-404B-80BF-806E99AB9200}" srcId="{904F71ED-C37B-49ED-8E91-B68CC80572A4}" destId="{FC3EDCBD-9081-4363-A7BA-327994B473D2}" srcOrd="6" destOrd="0" parTransId="{F208F9B2-35B3-4184-9431-989C2421100F}" sibTransId="{E3E6BF2E-1BBF-4750-9E3E-49752B01738C}"/>
    <dgm:cxn modelId="{6A0A7947-8FAC-4E62-9B0C-7AC35784BDF3}" type="presOf" srcId="{3BF11836-DE84-4ADC-BD8A-82B8CA9B33DE}" destId="{2F828B67-F558-4A9C-977B-E2BDDCE47442}" srcOrd="0" destOrd="0" presId="urn:microsoft.com/office/officeart/2008/layout/LinedList"/>
    <dgm:cxn modelId="{97C1E14B-81B3-4C99-A3FF-5415CF740284}" type="presOf" srcId="{4A21A954-6C42-4655-BB8B-BA1DAB21822D}" destId="{5B5EF58A-8DC9-432E-9BD6-80219071DE62}" srcOrd="0" destOrd="0" presId="urn:microsoft.com/office/officeart/2008/layout/LinedList"/>
    <dgm:cxn modelId="{4390726D-6FCC-470C-82CB-7D7D12FCF3A2}" type="presOf" srcId="{FC3EDCBD-9081-4363-A7BA-327994B473D2}" destId="{C8FF724F-4697-44C9-8EC1-A8AE2D38D66F}" srcOrd="0" destOrd="0" presId="urn:microsoft.com/office/officeart/2008/layout/LinedList"/>
    <dgm:cxn modelId="{893A4150-B868-4366-B4B7-373A3E6DE26B}" srcId="{904F71ED-C37B-49ED-8E91-B68CC80572A4}" destId="{3BF11836-DE84-4ADC-BD8A-82B8CA9B33DE}" srcOrd="10" destOrd="0" parTransId="{546709F8-4960-432D-B838-9BF589749F3F}" sibTransId="{591C3403-71F0-40D1-BD59-2C575AFF38FB}"/>
    <dgm:cxn modelId="{D6293772-53E7-47A4-BDBA-6717498C1EBF}" srcId="{904F71ED-C37B-49ED-8E91-B68CC80572A4}" destId="{B9450B8D-4A1B-4E26-ACD3-B12F2307BBD6}" srcOrd="9" destOrd="0" parTransId="{89D77504-338E-4397-BFDD-3F53FB1211BA}" sibTransId="{CF5742C1-44DC-427C-8BC8-250557C9D33D}"/>
    <dgm:cxn modelId="{E0CF9754-637A-45BC-BDAB-83438DE5034F}" type="presOf" srcId="{904F71ED-C37B-49ED-8E91-B68CC80572A4}" destId="{3124C604-7405-4BD0-B676-89A35F5DEDA2}" srcOrd="0" destOrd="0" presId="urn:microsoft.com/office/officeart/2008/layout/LinedList"/>
    <dgm:cxn modelId="{30125F7D-CB63-4A11-A96D-88B6FE08A038}" srcId="{904F71ED-C37B-49ED-8E91-B68CC80572A4}" destId="{9AD4909F-68E8-4B49-8616-68D6D0762900}" srcOrd="8" destOrd="0" parTransId="{24293C9D-A791-4ED7-86F1-4699EBA588F5}" sibTransId="{7162FC2E-F4DB-4AD4-B169-6854447D1054}"/>
    <dgm:cxn modelId="{12939F94-6B83-4DD8-A97E-3BF3D312C4C5}" srcId="{904F71ED-C37B-49ED-8E91-B68CC80572A4}" destId="{7D21A512-CCD0-45F6-9E4C-1B93C856960B}" srcOrd="5" destOrd="0" parTransId="{C5083318-3C10-47A0-8D58-843207856933}" sibTransId="{80F840AF-9CC1-4599-8CCD-B75FBF661E15}"/>
    <dgm:cxn modelId="{BBE683AC-D02B-43FC-ABAA-D841536E0ED8}" type="presOf" srcId="{7D21A512-CCD0-45F6-9E4C-1B93C856960B}" destId="{3EB2A810-42C5-48FD-B0EC-BB8BD2017353}" srcOrd="0" destOrd="0" presId="urn:microsoft.com/office/officeart/2008/layout/LinedList"/>
    <dgm:cxn modelId="{440FB1B8-6ED9-46D2-8635-DA7FF28AF490}" type="presOf" srcId="{D22D6488-3862-4EA9-B1F4-D4C030844C83}" destId="{32D0201F-9B4F-412E-B665-CEF71241C90C}" srcOrd="0" destOrd="0" presId="urn:microsoft.com/office/officeart/2008/layout/LinedList"/>
    <dgm:cxn modelId="{2B1E5CE2-69F1-4E95-950D-15D50C3B5D1D}" type="presOf" srcId="{797D9061-5961-4594-BB16-CBF15F168A07}" destId="{3D5293E0-07EF-452B-9B45-FDE5C32A14A6}" srcOrd="0" destOrd="0" presId="urn:microsoft.com/office/officeart/2008/layout/LinedList"/>
    <dgm:cxn modelId="{6CA68FEC-F9AA-4D61-8B15-2303EE0EA00E}" type="presOf" srcId="{68057322-AD10-4D84-B95C-8B4897B74E55}" destId="{51ABC03C-406B-4C53-B30C-5FC2C0BB2428}" srcOrd="0" destOrd="0" presId="urn:microsoft.com/office/officeart/2008/layout/LinedList"/>
    <dgm:cxn modelId="{8EA123F4-E4DD-4AE3-ADBA-0DAB7E98F679}" srcId="{904F71ED-C37B-49ED-8E91-B68CC80572A4}" destId="{A7F5631E-9B03-488A-A9F4-77E4D0168934}" srcOrd="3" destOrd="0" parTransId="{158D1876-774C-41B6-AF24-A00E1A372F80}" sibTransId="{FA788D23-F1CC-4423-BA7B-A11261983096}"/>
    <dgm:cxn modelId="{9E0F60FB-A363-4C41-A402-0966D32BBF80}" srcId="{904F71ED-C37B-49ED-8E91-B68CC80572A4}" destId="{4A21A954-6C42-4655-BB8B-BA1DAB21822D}" srcOrd="1" destOrd="0" parTransId="{5AF496D3-E861-42AE-BB3D-92605F73638B}" sibTransId="{FDF39949-1884-4367-ABBC-A768A1266EE1}"/>
    <dgm:cxn modelId="{0F4F04FB-B672-4AB0-B73B-677917269ED5}" type="presParOf" srcId="{3124C604-7405-4BD0-B676-89A35F5DEDA2}" destId="{1CA8EB7D-1F64-45C0-BD88-1D3F43A4A388}" srcOrd="0" destOrd="0" presId="urn:microsoft.com/office/officeart/2008/layout/LinedList"/>
    <dgm:cxn modelId="{F45FBCAE-6A13-4D95-9AFE-4CEF44D76E34}" type="presParOf" srcId="{3124C604-7405-4BD0-B676-89A35F5DEDA2}" destId="{CC092A8C-058F-4DAA-8AB6-3C69880BAB0A}" srcOrd="1" destOrd="0" presId="urn:microsoft.com/office/officeart/2008/layout/LinedList"/>
    <dgm:cxn modelId="{690649CC-0371-41C4-BFE3-9B6DAC6444F5}" type="presParOf" srcId="{CC092A8C-058F-4DAA-8AB6-3C69880BAB0A}" destId="{3D5293E0-07EF-452B-9B45-FDE5C32A14A6}" srcOrd="0" destOrd="0" presId="urn:microsoft.com/office/officeart/2008/layout/LinedList"/>
    <dgm:cxn modelId="{C8F247ED-1833-4FE2-8BC2-C583F9E5D996}" type="presParOf" srcId="{CC092A8C-058F-4DAA-8AB6-3C69880BAB0A}" destId="{F42C1BED-C9ED-475E-BEFE-4D0581E2510A}" srcOrd="1" destOrd="0" presId="urn:microsoft.com/office/officeart/2008/layout/LinedList"/>
    <dgm:cxn modelId="{C3A085FC-A0F5-49A3-9400-4C6C274B0964}" type="presParOf" srcId="{3124C604-7405-4BD0-B676-89A35F5DEDA2}" destId="{A279CDF9-FB92-4181-AD63-5642F5DC7DF9}" srcOrd="2" destOrd="0" presId="urn:microsoft.com/office/officeart/2008/layout/LinedList"/>
    <dgm:cxn modelId="{55206A32-DE84-422E-A7AD-EBF700640745}" type="presParOf" srcId="{3124C604-7405-4BD0-B676-89A35F5DEDA2}" destId="{488ED4EA-109D-4348-85E3-70D167D6340A}" srcOrd="3" destOrd="0" presId="urn:microsoft.com/office/officeart/2008/layout/LinedList"/>
    <dgm:cxn modelId="{C5914D69-2ABA-48C4-AC82-D425650053BC}" type="presParOf" srcId="{488ED4EA-109D-4348-85E3-70D167D6340A}" destId="{5B5EF58A-8DC9-432E-9BD6-80219071DE62}" srcOrd="0" destOrd="0" presId="urn:microsoft.com/office/officeart/2008/layout/LinedList"/>
    <dgm:cxn modelId="{40401A2A-A3B3-4748-A5BE-A771B1FA41FE}" type="presParOf" srcId="{488ED4EA-109D-4348-85E3-70D167D6340A}" destId="{8B5351C4-AACD-4F37-B008-B2F9851C4FBA}" srcOrd="1" destOrd="0" presId="urn:microsoft.com/office/officeart/2008/layout/LinedList"/>
    <dgm:cxn modelId="{91C73622-2580-4E37-AB1F-3FBBCF927AAE}" type="presParOf" srcId="{3124C604-7405-4BD0-B676-89A35F5DEDA2}" destId="{07E5AE62-CBBF-45FC-B030-4BC8ABC88309}" srcOrd="4" destOrd="0" presId="urn:microsoft.com/office/officeart/2008/layout/LinedList"/>
    <dgm:cxn modelId="{E5AAEF33-EBCF-46D5-8125-898C5F512E7D}" type="presParOf" srcId="{3124C604-7405-4BD0-B676-89A35F5DEDA2}" destId="{8C54A81D-BD0C-4094-914A-A0300FEC7609}" srcOrd="5" destOrd="0" presId="urn:microsoft.com/office/officeart/2008/layout/LinedList"/>
    <dgm:cxn modelId="{6F8D84EA-21B3-4CD4-A5EF-405BB4D8AD89}" type="presParOf" srcId="{8C54A81D-BD0C-4094-914A-A0300FEC7609}" destId="{E47B3444-FE13-4B76-A797-A270496BFBFF}" srcOrd="0" destOrd="0" presId="urn:microsoft.com/office/officeart/2008/layout/LinedList"/>
    <dgm:cxn modelId="{76D4A52E-B665-4091-8ECB-485B5550030E}" type="presParOf" srcId="{8C54A81D-BD0C-4094-914A-A0300FEC7609}" destId="{E9A1179F-A581-4F2E-BD25-1633A5A3DE9B}" srcOrd="1" destOrd="0" presId="urn:microsoft.com/office/officeart/2008/layout/LinedList"/>
    <dgm:cxn modelId="{FCAE89A2-5B9B-46E9-9F6D-19F5DF2655CA}" type="presParOf" srcId="{3124C604-7405-4BD0-B676-89A35F5DEDA2}" destId="{C2483CA9-E705-491F-B77F-ACE4A71C958A}" srcOrd="6" destOrd="0" presId="urn:microsoft.com/office/officeart/2008/layout/LinedList"/>
    <dgm:cxn modelId="{9643E865-88C2-4F27-A103-19B9BFF2DCDD}" type="presParOf" srcId="{3124C604-7405-4BD0-B676-89A35F5DEDA2}" destId="{F547297F-D3DF-4804-BA10-9E7F7E09DFDD}" srcOrd="7" destOrd="0" presId="urn:microsoft.com/office/officeart/2008/layout/LinedList"/>
    <dgm:cxn modelId="{1CB5BB62-F511-4484-81D3-987925BA74B4}" type="presParOf" srcId="{F547297F-D3DF-4804-BA10-9E7F7E09DFDD}" destId="{69646D23-E20B-4F05-B9C9-000F5D6C4D70}" srcOrd="0" destOrd="0" presId="urn:microsoft.com/office/officeart/2008/layout/LinedList"/>
    <dgm:cxn modelId="{0E8C6DA4-2947-42C6-84CE-2AA4361617BD}" type="presParOf" srcId="{F547297F-D3DF-4804-BA10-9E7F7E09DFDD}" destId="{4524DFAA-6023-4588-B33E-CF9FBA9AEE68}" srcOrd="1" destOrd="0" presId="urn:microsoft.com/office/officeart/2008/layout/LinedList"/>
    <dgm:cxn modelId="{34333C34-AA7B-4ACE-BC45-4E4E3C7EEFD2}" type="presParOf" srcId="{3124C604-7405-4BD0-B676-89A35F5DEDA2}" destId="{87E99975-4E5C-464E-93E1-DF05D40B1118}" srcOrd="8" destOrd="0" presId="urn:microsoft.com/office/officeart/2008/layout/LinedList"/>
    <dgm:cxn modelId="{C710E929-4AC6-4552-A16A-05F50BAE7B40}" type="presParOf" srcId="{3124C604-7405-4BD0-B676-89A35F5DEDA2}" destId="{3C4C1602-5485-4E1A-ABF6-0632C437B4A7}" srcOrd="9" destOrd="0" presId="urn:microsoft.com/office/officeart/2008/layout/LinedList"/>
    <dgm:cxn modelId="{6E707431-A6F6-4BC2-9490-D32810F8B4D4}" type="presParOf" srcId="{3C4C1602-5485-4E1A-ABF6-0632C437B4A7}" destId="{51ABC03C-406B-4C53-B30C-5FC2C0BB2428}" srcOrd="0" destOrd="0" presId="urn:microsoft.com/office/officeart/2008/layout/LinedList"/>
    <dgm:cxn modelId="{BEE6F8A5-6322-4610-AC31-B39E0914F5F1}" type="presParOf" srcId="{3C4C1602-5485-4E1A-ABF6-0632C437B4A7}" destId="{99D174B4-9443-473C-89B3-AA24B7975BB3}" srcOrd="1" destOrd="0" presId="urn:microsoft.com/office/officeart/2008/layout/LinedList"/>
    <dgm:cxn modelId="{77F9B351-36C7-471D-8CD5-995A7287A12A}" type="presParOf" srcId="{3124C604-7405-4BD0-B676-89A35F5DEDA2}" destId="{A77AB692-5F5D-4F7F-8DE5-E27339DF9D78}" srcOrd="10" destOrd="0" presId="urn:microsoft.com/office/officeart/2008/layout/LinedList"/>
    <dgm:cxn modelId="{91E09154-D8A6-4B50-BA5D-7ED31AC85075}" type="presParOf" srcId="{3124C604-7405-4BD0-B676-89A35F5DEDA2}" destId="{47B206A8-BBDA-4A21-85D6-6A87BFFFA5A8}" srcOrd="11" destOrd="0" presId="urn:microsoft.com/office/officeart/2008/layout/LinedList"/>
    <dgm:cxn modelId="{9E15B7F5-4C64-49E2-A4C7-756789A37D4D}" type="presParOf" srcId="{47B206A8-BBDA-4A21-85D6-6A87BFFFA5A8}" destId="{3EB2A810-42C5-48FD-B0EC-BB8BD2017353}" srcOrd="0" destOrd="0" presId="urn:microsoft.com/office/officeart/2008/layout/LinedList"/>
    <dgm:cxn modelId="{F09AB0C8-7299-45D0-87D8-F8D21F9F9F2F}" type="presParOf" srcId="{47B206A8-BBDA-4A21-85D6-6A87BFFFA5A8}" destId="{CE4B9F9C-A3C4-4DCB-8565-EF855D93BDB3}" srcOrd="1" destOrd="0" presId="urn:microsoft.com/office/officeart/2008/layout/LinedList"/>
    <dgm:cxn modelId="{A56912AE-FC77-4113-BE6C-D24EE04376DC}" type="presParOf" srcId="{3124C604-7405-4BD0-B676-89A35F5DEDA2}" destId="{D6246AC3-03BC-4560-8099-4D3F26618796}" srcOrd="12" destOrd="0" presId="urn:microsoft.com/office/officeart/2008/layout/LinedList"/>
    <dgm:cxn modelId="{DA7FB4FD-C5A9-4A31-82CF-B66392537073}" type="presParOf" srcId="{3124C604-7405-4BD0-B676-89A35F5DEDA2}" destId="{C6389772-BE1E-4490-BE06-203B0CDBFB05}" srcOrd="13" destOrd="0" presId="urn:microsoft.com/office/officeart/2008/layout/LinedList"/>
    <dgm:cxn modelId="{DCFCB063-9729-4F93-A65E-AAE50B0A6233}" type="presParOf" srcId="{C6389772-BE1E-4490-BE06-203B0CDBFB05}" destId="{C8FF724F-4697-44C9-8EC1-A8AE2D38D66F}" srcOrd="0" destOrd="0" presId="urn:microsoft.com/office/officeart/2008/layout/LinedList"/>
    <dgm:cxn modelId="{C561F8B0-7402-4D13-B70C-B08DD5A0DB4E}" type="presParOf" srcId="{C6389772-BE1E-4490-BE06-203B0CDBFB05}" destId="{74E672E3-2772-43EE-8684-4D65656D3ED4}" srcOrd="1" destOrd="0" presId="urn:microsoft.com/office/officeart/2008/layout/LinedList"/>
    <dgm:cxn modelId="{326212C1-CE25-4749-B62D-65C978C0D2C1}" type="presParOf" srcId="{3124C604-7405-4BD0-B676-89A35F5DEDA2}" destId="{E52539DC-9728-400B-B6F2-F48CBAD1200E}" srcOrd="14" destOrd="0" presId="urn:microsoft.com/office/officeart/2008/layout/LinedList"/>
    <dgm:cxn modelId="{827ABAD7-539C-4B49-BA31-388F454467F1}" type="presParOf" srcId="{3124C604-7405-4BD0-B676-89A35F5DEDA2}" destId="{47D4CC82-39C1-475B-BD95-7D515E4D93A8}" srcOrd="15" destOrd="0" presId="urn:microsoft.com/office/officeart/2008/layout/LinedList"/>
    <dgm:cxn modelId="{297F23CB-7150-4BE2-8888-483DDF1C59CB}" type="presParOf" srcId="{47D4CC82-39C1-475B-BD95-7D515E4D93A8}" destId="{32D0201F-9B4F-412E-B665-CEF71241C90C}" srcOrd="0" destOrd="0" presId="urn:microsoft.com/office/officeart/2008/layout/LinedList"/>
    <dgm:cxn modelId="{9C17D3BD-77C0-4E40-ADA4-EED710AC5489}" type="presParOf" srcId="{47D4CC82-39C1-475B-BD95-7D515E4D93A8}" destId="{18743D01-6D01-42C9-A240-D1B190A0D9F3}" srcOrd="1" destOrd="0" presId="urn:microsoft.com/office/officeart/2008/layout/LinedList"/>
    <dgm:cxn modelId="{8829096E-10D2-4608-8517-14260798D5BB}" type="presParOf" srcId="{3124C604-7405-4BD0-B676-89A35F5DEDA2}" destId="{468678C0-5ABF-43F4-A83E-0050C9ED2F0E}" srcOrd="16" destOrd="0" presId="urn:microsoft.com/office/officeart/2008/layout/LinedList"/>
    <dgm:cxn modelId="{AAC201EF-01E5-4CC2-A5DE-8747500F7AB7}" type="presParOf" srcId="{3124C604-7405-4BD0-B676-89A35F5DEDA2}" destId="{A158DCFC-47DB-486A-AC90-1B6EF5191545}" srcOrd="17" destOrd="0" presId="urn:microsoft.com/office/officeart/2008/layout/LinedList"/>
    <dgm:cxn modelId="{1BCA9289-5445-4EC1-A9D1-7C691C8C3215}" type="presParOf" srcId="{A158DCFC-47DB-486A-AC90-1B6EF5191545}" destId="{8255421A-A2F2-4174-B9D2-7A3FD8207F4F}" srcOrd="0" destOrd="0" presId="urn:microsoft.com/office/officeart/2008/layout/LinedList"/>
    <dgm:cxn modelId="{FDF1D93C-0798-4775-ACB0-A40FE9F35BB2}" type="presParOf" srcId="{A158DCFC-47DB-486A-AC90-1B6EF5191545}" destId="{89950302-001F-4763-A03B-EFA0C8770BDE}" srcOrd="1" destOrd="0" presId="urn:microsoft.com/office/officeart/2008/layout/LinedList"/>
    <dgm:cxn modelId="{8740BFCE-7F8E-4305-AE6B-E785E8B7DDDA}" type="presParOf" srcId="{3124C604-7405-4BD0-B676-89A35F5DEDA2}" destId="{048F32F0-EAF3-43AB-A3B4-45F698F3D21F}" srcOrd="18" destOrd="0" presId="urn:microsoft.com/office/officeart/2008/layout/LinedList"/>
    <dgm:cxn modelId="{90D627B0-9790-421C-BB93-B895AF2D7FE2}" type="presParOf" srcId="{3124C604-7405-4BD0-B676-89A35F5DEDA2}" destId="{AFB971BE-B729-4F80-B398-151D0C7D16A5}" srcOrd="19" destOrd="0" presId="urn:microsoft.com/office/officeart/2008/layout/LinedList"/>
    <dgm:cxn modelId="{865389BC-0709-4ED9-84FB-5917A9ABA7DF}" type="presParOf" srcId="{AFB971BE-B729-4F80-B398-151D0C7D16A5}" destId="{2A5D4996-372F-4733-94A5-5360BDBC9B56}" srcOrd="0" destOrd="0" presId="urn:microsoft.com/office/officeart/2008/layout/LinedList"/>
    <dgm:cxn modelId="{F6657FDA-B530-4ABA-BD7E-1972DDC1CDC4}" type="presParOf" srcId="{AFB971BE-B729-4F80-B398-151D0C7D16A5}" destId="{91FB8F1A-8C2B-44A5-94B7-F6751A809A21}" srcOrd="1" destOrd="0" presId="urn:microsoft.com/office/officeart/2008/layout/LinedList"/>
    <dgm:cxn modelId="{28D68087-2C31-445F-A5DA-67885CE06123}" type="presParOf" srcId="{3124C604-7405-4BD0-B676-89A35F5DEDA2}" destId="{8D8D23D0-647D-4C36-A0C8-8C8A4EE9A92D}" srcOrd="20" destOrd="0" presId="urn:microsoft.com/office/officeart/2008/layout/LinedList"/>
    <dgm:cxn modelId="{0ED5D045-BB7A-4A01-8119-54EAD863EB80}" type="presParOf" srcId="{3124C604-7405-4BD0-B676-89A35F5DEDA2}" destId="{7C1AE802-760E-46D0-B03F-CEF42D8C4E91}" srcOrd="21" destOrd="0" presId="urn:microsoft.com/office/officeart/2008/layout/LinedList"/>
    <dgm:cxn modelId="{6831FF1F-485C-43A0-BD73-ECFF4F951FB6}" type="presParOf" srcId="{7C1AE802-760E-46D0-B03F-CEF42D8C4E91}" destId="{2F828B67-F558-4A9C-977B-E2BDDCE47442}" srcOrd="0" destOrd="0" presId="urn:microsoft.com/office/officeart/2008/layout/LinedList"/>
    <dgm:cxn modelId="{90BE2299-3B9E-43F2-BF46-8CB771A550BC}" type="presParOf" srcId="{7C1AE802-760E-46D0-B03F-CEF42D8C4E91}" destId="{3E2FF6DB-5CE9-4FF7-B483-6200D1E73C8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D8DD4E-77BB-4AA1-8455-D6B40B94BB4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A37B14D-DFAF-4B16-8C20-01E6BBAB2651}">
      <dgm:prSet/>
      <dgm:spPr/>
      <dgm:t>
        <a:bodyPr/>
        <a:lstStyle/>
        <a:p>
          <a:r>
            <a:rPr lang="en-US"/>
            <a:t>“</a:t>
          </a:r>
          <a:r>
            <a:rPr lang="en-US" b="1"/>
            <a:t>C</a:t>
          </a:r>
          <a:r>
            <a:rPr lang="en-US"/>
            <a:t>” is the disinfectant residual (mg/L) at the point of inactivation compliance.</a:t>
          </a:r>
        </a:p>
      </dgm:t>
    </dgm:pt>
    <dgm:pt modelId="{6DF80733-0A22-4ABA-8FFA-A3E5166C589C}" type="parTrans" cxnId="{80234BD2-4FF1-4D51-9851-CA58DE7FD96E}">
      <dgm:prSet/>
      <dgm:spPr/>
      <dgm:t>
        <a:bodyPr/>
        <a:lstStyle/>
        <a:p>
          <a:endParaRPr lang="en-US"/>
        </a:p>
      </dgm:t>
    </dgm:pt>
    <dgm:pt modelId="{AD676932-A6CC-439D-9765-04FC08D057A4}" type="sibTrans" cxnId="{80234BD2-4FF1-4D51-9851-CA58DE7FD96E}">
      <dgm:prSet/>
      <dgm:spPr/>
      <dgm:t>
        <a:bodyPr/>
        <a:lstStyle/>
        <a:p>
          <a:endParaRPr lang="en-US"/>
        </a:p>
      </dgm:t>
    </dgm:pt>
    <dgm:pt modelId="{231C3F6D-1976-422D-88C4-AA39EE419DDC}">
      <dgm:prSet/>
      <dgm:spPr/>
      <dgm:t>
        <a:bodyPr/>
        <a:lstStyle/>
        <a:p>
          <a:r>
            <a:rPr lang="en-US"/>
            <a:t>The disinfection exposure time of water used for Ct</a:t>
          </a:r>
          <a:r>
            <a:rPr lang="en-US" baseline="-25000"/>
            <a:t>10</a:t>
          </a:r>
          <a:r>
            <a:rPr lang="en-US"/>
            <a:t> calculation is the time (t</a:t>
          </a:r>
          <a:r>
            <a:rPr lang="en-US" baseline="-25000"/>
            <a:t>10</a:t>
          </a:r>
          <a:r>
            <a:rPr lang="en-US"/>
            <a:t>) it takes for 10 percent of the water entering the reactor to exit the reactor.</a:t>
          </a:r>
        </a:p>
      </dgm:t>
    </dgm:pt>
    <dgm:pt modelId="{9DC5EA18-2514-486B-A96D-5A5650CDF949}" type="parTrans" cxnId="{F62DC8AE-D4D9-47F7-9F0B-D5676F655432}">
      <dgm:prSet/>
      <dgm:spPr/>
      <dgm:t>
        <a:bodyPr/>
        <a:lstStyle/>
        <a:p>
          <a:endParaRPr lang="en-US"/>
        </a:p>
      </dgm:t>
    </dgm:pt>
    <dgm:pt modelId="{6F9CDEB2-E4F0-43E6-A454-5E08590B4F86}" type="sibTrans" cxnId="{F62DC8AE-D4D9-47F7-9F0B-D5676F655432}">
      <dgm:prSet/>
      <dgm:spPr/>
      <dgm:t>
        <a:bodyPr/>
        <a:lstStyle/>
        <a:p>
          <a:endParaRPr lang="en-US"/>
        </a:p>
      </dgm:t>
    </dgm:pt>
    <dgm:pt modelId="{14704500-C605-4CD9-AE83-BE4D784B09CD}">
      <dgm:prSet/>
      <dgm:spPr/>
      <dgm:t>
        <a:bodyPr/>
        <a:lstStyle/>
        <a:p>
          <a:r>
            <a:rPr lang="en-US"/>
            <a:t>To determine this, a marker (nonreactive tracer) is introduced into the water and is monitored leaving the reactor.  </a:t>
          </a:r>
        </a:p>
      </dgm:t>
    </dgm:pt>
    <dgm:pt modelId="{B8A340AB-3C15-40E6-9D61-EFC2F6C5DC13}" type="parTrans" cxnId="{EC4A33A7-3B5E-4483-A56A-298B1D410F61}">
      <dgm:prSet/>
      <dgm:spPr/>
      <dgm:t>
        <a:bodyPr/>
        <a:lstStyle/>
        <a:p>
          <a:endParaRPr lang="en-US"/>
        </a:p>
      </dgm:t>
    </dgm:pt>
    <dgm:pt modelId="{69767E7B-730C-474A-A478-7071D1069534}" type="sibTrans" cxnId="{EC4A33A7-3B5E-4483-A56A-298B1D410F61}">
      <dgm:prSet/>
      <dgm:spPr/>
      <dgm:t>
        <a:bodyPr/>
        <a:lstStyle/>
        <a:p>
          <a:endParaRPr lang="en-US"/>
        </a:p>
      </dgm:t>
    </dgm:pt>
    <dgm:pt modelId="{8AC5A718-6679-4E3E-A780-BAA2EBB9EB10}">
      <dgm:prSet/>
      <dgm:spPr/>
      <dgm:t>
        <a:bodyPr/>
        <a:lstStyle/>
        <a:p>
          <a:r>
            <a:rPr lang="en-US"/>
            <a:t>Example: 1.0 Kg of tracer is slug-dose; t</a:t>
          </a:r>
          <a:r>
            <a:rPr lang="en-US" baseline="-25000"/>
            <a:t>10</a:t>
          </a:r>
          <a:r>
            <a:rPr lang="en-US"/>
            <a:t> is that time when 0.1 Kg of tracer material (10%) has exit the reactor.  </a:t>
          </a:r>
        </a:p>
      </dgm:t>
    </dgm:pt>
    <dgm:pt modelId="{13C90148-B5B9-4C0B-BC62-64C5E7769839}" type="parTrans" cxnId="{AEEE5185-98C3-4844-99B4-43BE675C48C5}">
      <dgm:prSet/>
      <dgm:spPr/>
      <dgm:t>
        <a:bodyPr/>
        <a:lstStyle/>
        <a:p>
          <a:endParaRPr lang="en-US"/>
        </a:p>
      </dgm:t>
    </dgm:pt>
    <dgm:pt modelId="{CA4D3E52-078E-420E-87EA-87C6C019F3E4}" type="sibTrans" cxnId="{AEEE5185-98C3-4844-99B4-43BE675C48C5}">
      <dgm:prSet/>
      <dgm:spPr/>
      <dgm:t>
        <a:bodyPr/>
        <a:lstStyle/>
        <a:p>
          <a:endParaRPr lang="en-US"/>
        </a:p>
      </dgm:t>
    </dgm:pt>
    <dgm:pt modelId="{AB35A0A5-1379-42B2-8D4E-56B28AE1E3B0}" type="pres">
      <dgm:prSet presAssocID="{22D8DD4E-77BB-4AA1-8455-D6B40B94BB4E}" presName="vert0" presStyleCnt="0">
        <dgm:presLayoutVars>
          <dgm:dir/>
          <dgm:animOne val="branch"/>
          <dgm:animLvl val="lvl"/>
        </dgm:presLayoutVars>
      </dgm:prSet>
      <dgm:spPr/>
    </dgm:pt>
    <dgm:pt modelId="{71A33742-75D9-45D3-83CD-D1ABBE4621F7}" type="pres">
      <dgm:prSet presAssocID="{FA37B14D-DFAF-4B16-8C20-01E6BBAB2651}" presName="thickLine" presStyleLbl="alignNode1" presStyleIdx="0" presStyleCnt="4"/>
      <dgm:spPr/>
    </dgm:pt>
    <dgm:pt modelId="{F9029A12-8122-4165-878D-9A16E2ADFCBD}" type="pres">
      <dgm:prSet presAssocID="{FA37B14D-DFAF-4B16-8C20-01E6BBAB2651}" presName="horz1" presStyleCnt="0"/>
      <dgm:spPr/>
    </dgm:pt>
    <dgm:pt modelId="{045E2E27-A275-4EFD-AB07-40A13556FACA}" type="pres">
      <dgm:prSet presAssocID="{FA37B14D-DFAF-4B16-8C20-01E6BBAB2651}" presName="tx1" presStyleLbl="revTx" presStyleIdx="0" presStyleCnt="4"/>
      <dgm:spPr/>
    </dgm:pt>
    <dgm:pt modelId="{C7308465-EAE5-4D48-8E5A-1BEE7222BCFD}" type="pres">
      <dgm:prSet presAssocID="{FA37B14D-DFAF-4B16-8C20-01E6BBAB2651}" presName="vert1" presStyleCnt="0"/>
      <dgm:spPr/>
    </dgm:pt>
    <dgm:pt modelId="{78E583E8-D933-4D73-9BB5-DE306869CB31}" type="pres">
      <dgm:prSet presAssocID="{231C3F6D-1976-422D-88C4-AA39EE419DDC}" presName="thickLine" presStyleLbl="alignNode1" presStyleIdx="1" presStyleCnt="4"/>
      <dgm:spPr/>
    </dgm:pt>
    <dgm:pt modelId="{7C62E125-1B2F-454E-9827-8F04E0D2A498}" type="pres">
      <dgm:prSet presAssocID="{231C3F6D-1976-422D-88C4-AA39EE419DDC}" presName="horz1" presStyleCnt="0"/>
      <dgm:spPr/>
    </dgm:pt>
    <dgm:pt modelId="{4F316F5B-50D7-48DF-A6C2-E16E9C0D9711}" type="pres">
      <dgm:prSet presAssocID="{231C3F6D-1976-422D-88C4-AA39EE419DDC}" presName="tx1" presStyleLbl="revTx" presStyleIdx="1" presStyleCnt="4"/>
      <dgm:spPr/>
    </dgm:pt>
    <dgm:pt modelId="{BF88F94C-ADC4-4300-A260-59755B2A52E3}" type="pres">
      <dgm:prSet presAssocID="{231C3F6D-1976-422D-88C4-AA39EE419DDC}" presName="vert1" presStyleCnt="0"/>
      <dgm:spPr/>
    </dgm:pt>
    <dgm:pt modelId="{D60EE24A-563B-4E71-9FD6-492776E2DA7F}" type="pres">
      <dgm:prSet presAssocID="{14704500-C605-4CD9-AE83-BE4D784B09CD}" presName="thickLine" presStyleLbl="alignNode1" presStyleIdx="2" presStyleCnt="4"/>
      <dgm:spPr/>
    </dgm:pt>
    <dgm:pt modelId="{5A67927D-CDF2-4C72-A769-7A9C1D3606A9}" type="pres">
      <dgm:prSet presAssocID="{14704500-C605-4CD9-AE83-BE4D784B09CD}" presName="horz1" presStyleCnt="0"/>
      <dgm:spPr/>
    </dgm:pt>
    <dgm:pt modelId="{88642D78-32EE-47BD-BA43-5D8CBFCA4591}" type="pres">
      <dgm:prSet presAssocID="{14704500-C605-4CD9-AE83-BE4D784B09CD}" presName="tx1" presStyleLbl="revTx" presStyleIdx="2" presStyleCnt="4"/>
      <dgm:spPr/>
    </dgm:pt>
    <dgm:pt modelId="{E6E6D517-563B-4395-A276-E6379C6EA566}" type="pres">
      <dgm:prSet presAssocID="{14704500-C605-4CD9-AE83-BE4D784B09CD}" presName="vert1" presStyleCnt="0"/>
      <dgm:spPr/>
    </dgm:pt>
    <dgm:pt modelId="{408B5637-73B3-4FFA-AEED-05B6113FC80D}" type="pres">
      <dgm:prSet presAssocID="{8AC5A718-6679-4E3E-A780-BAA2EBB9EB10}" presName="thickLine" presStyleLbl="alignNode1" presStyleIdx="3" presStyleCnt="4"/>
      <dgm:spPr/>
    </dgm:pt>
    <dgm:pt modelId="{FA3AB0E5-83F1-4C42-81EC-64E371F29E23}" type="pres">
      <dgm:prSet presAssocID="{8AC5A718-6679-4E3E-A780-BAA2EBB9EB10}" presName="horz1" presStyleCnt="0"/>
      <dgm:spPr/>
    </dgm:pt>
    <dgm:pt modelId="{FF09CE69-F7BF-4B54-B2F5-A8DB5F785ED2}" type="pres">
      <dgm:prSet presAssocID="{8AC5A718-6679-4E3E-A780-BAA2EBB9EB10}" presName="tx1" presStyleLbl="revTx" presStyleIdx="3" presStyleCnt="4"/>
      <dgm:spPr/>
    </dgm:pt>
    <dgm:pt modelId="{310B77B2-1102-46DF-8DF8-C235B919E6C8}" type="pres">
      <dgm:prSet presAssocID="{8AC5A718-6679-4E3E-A780-BAA2EBB9EB10}" presName="vert1" presStyleCnt="0"/>
      <dgm:spPr/>
    </dgm:pt>
  </dgm:ptLst>
  <dgm:cxnLst>
    <dgm:cxn modelId="{589F370E-A6F0-43CE-A45E-93CBBD018A7B}" type="presOf" srcId="{22D8DD4E-77BB-4AA1-8455-D6B40B94BB4E}" destId="{AB35A0A5-1379-42B2-8D4E-56B28AE1E3B0}" srcOrd="0" destOrd="0" presId="urn:microsoft.com/office/officeart/2008/layout/LinedList"/>
    <dgm:cxn modelId="{CECEE232-C194-47E8-9827-9C45096538DB}" type="presOf" srcId="{231C3F6D-1976-422D-88C4-AA39EE419DDC}" destId="{4F316F5B-50D7-48DF-A6C2-E16E9C0D9711}" srcOrd="0" destOrd="0" presId="urn:microsoft.com/office/officeart/2008/layout/LinedList"/>
    <dgm:cxn modelId="{6AEBA750-4899-4F41-84D0-00C6D9AE9165}" type="presOf" srcId="{14704500-C605-4CD9-AE83-BE4D784B09CD}" destId="{88642D78-32EE-47BD-BA43-5D8CBFCA4591}" srcOrd="0" destOrd="0" presId="urn:microsoft.com/office/officeart/2008/layout/LinedList"/>
    <dgm:cxn modelId="{AEEE5185-98C3-4844-99B4-43BE675C48C5}" srcId="{22D8DD4E-77BB-4AA1-8455-D6B40B94BB4E}" destId="{8AC5A718-6679-4E3E-A780-BAA2EBB9EB10}" srcOrd="3" destOrd="0" parTransId="{13C90148-B5B9-4C0B-BC62-64C5E7769839}" sibTransId="{CA4D3E52-078E-420E-87EA-87C6C019F3E4}"/>
    <dgm:cxn modelId="{EC4A33A7-3B5E-4483-A56A-298B1D410F61}" srcId="{22D8DD4E-77BB-4AA1-8455-D6B40B94BB4E}" destId="{14704500-C605-4CD9-AE83-BE4D784B09CD}" srcOrd="2" destOrd="0" parTransId="{B8A340AB-3C15-40E6-9D61-EFC2F6C5DC13}" sibTransId="{69767E7B-730C-474A-A478-7071D1069534}"/>
    <dgm:cxn modelId="{DB4A7BAC-4D25-4DF3-A1E6-F90BC56EE9AF}" type="presOf" srcId="{8AC5A718-6679-4E3E-A780-BAA2EBB9EB10}" destId="{FF09CE69-F7BF-4B54-B2F5-A8DB5F785ED2}" srcOrd="0" destOrd="0" presId="urn:microsoft.com/office/officeart/2008/layout/LinedList"/>
    <dgm:cxn modelId="{F62DC8AE-D4D9-47F7-9F0B-D5676F655432}" srcId="{22D8DD4E-77BB-4AA1-8455-D6B40B94BB4E}" destId="{231C3F6D-1976-422D-88C4-AA39EE419DDC}" srcOrd="1" destOrd="0" parTransId="{9DC5EA18-2514-486B-A96D-5A5650CDF949}" sibTransId="{6F9CDEB2-E4F0-43E6-A454-5E08590B4F86}"/>
    <dgm:cxn modelId="{80234BD2-4FF1-4D51-9851-CA58DE7FD96E}" srcId="{22D8DD4E-77BB-4AA1-8455-D6B40B94BB4E}" destId="{FA37B14D-DFAF-4B16-8C20-01E6BBAB2651}" srcOrd="0" destOrd="0" parTransId="{6DF80733-0A22-4ABA-8FFA-A3E5166C589C}" sibTransId="{AD676932-A6CC-439D-9765-04FC08D057A4}"/>
    <dgm:cxn modelId="{0E8E19EB-C6C3-482D-8607-D9BC3122B8B5}" type="presOf" srcId="{FA37B14D-DFAF-4B16-8C20-01E6BBAB2651}" destId="{045E2E27-A275-4EFD-AB07-40A13556FACA}" srcOrd="0" destOrd="0" presId="urn:microsoft.com/office/officeart/2008/layout/LinedList"/>
    <dgm:cxn modelId="{B55EF0A7-2EAB-42C0-AD6D-599DA4164A8B}" type="presParOf" srcId="{AB35A0A5-1379-42B2-8D4E-56B28AE1E3B0}" destId="{71A33742-75D9-45D3-83CD-D1ABBE4621F7}" srcOrd="0" destOrd="0" presId="urn:microsoft.com/office/officeart/2008/layout/LinedList"/>
    <dgm:cxn modelId="{8A601BC4-304D-41C3-9A0B-000DA8CA6A6C}" type="presParOf" srcId="{AB35A0A5-1379-42B2-8D4E-56B28AE1E3B0}" destId="{F9029A12-8122-4165-878D-9A16E2ADFCBD}" srcOrd="1" destOrd="0" presId="urn:microsoft.com/office/officeart/2008/layout/LinedList"/>
    <dgm:cxn modelId="{6490573C-C859-4483-9A9D-7994990DE62D}" type="presParOf" srcId="{F9029A12-8122-4165-878D-9A16E2ADFCBD}" destId="{045E2E27-A275-4EFD-AB07-40A13556FACA}" srcOrd="0" destOrd="0" presId="urn:microsoft.com/office/officeart/2008/layout/LinedList"/>
    <dgm:cxn modelId="{0910045A-263B-4C6D-BA5A-28D1AB2E9E47}" type="presParOf" srcId="{F9029A12-8122-4165-878D-9A16E2ADFCBD}" destId="{C7308465-EAE5-4D48-8E5A-1BEE7222BCFD}" srcOrd="1" destOrd="0" presId="urn:microsoft.com/office/officeart/2008/layout/LinedList"/>
    <dgm:cxn modelId="{60B44A6C-E2D7-4514-8F92-82EE9CD40035}" type="presParOf" srcId="{AB35A0A5-1379-42B2-8D4E-56B28AE1E3B0}" destId="{78E583E8-D933-4D73-9BB5-DE306869CB31}" srcOrd="2" destOrd="0" presId="urn:microsoft.com/office/officeart/2008/layout/LinedList"/>
    <dgm:cxn modelId="{14FF59D5-3287-461F-AAB3-DCDC1DD61E79}" type="presParOf" srcId="{AB35A0A5-1379-42B2-8D4E-56B28AE1E3B0}" destId="{7C62E125-1B2F-454E-9827-8F04E0D2A498}" srcOrd="3" destOrd="0" presId="urn:microsoft.com/office/officeart/2008/layout/LinedList"/>
    <dgm:cxn modelId="{DE44DCA3-86B0-40E6-B66F-A7E2AEED4855}" type="presParOf" srcId="{7C62E125-1B2F-454E-9827-8F04E0D2A498}" destId="{4F316F5B-50D7-48DF-A6C2-E16E9C0D9711}" srcOrd="0" destOrd="0" presId="urn:microsoft.com/office/officeart/2008/layout/LinedList"/>
    <dgm:cxn modelId="{D83782D2-393C-4F94-A16B-4506028B8F11}" type="presParOf" srcId="{7C62E125-1B2F-454E-9827-8F04E0D2A498}" destId="{BF88F94C-ADC4-4300-A260-59755B2A52E3}" srcOrd="1" destOrd="0" presId="urn:microsoft.com/office/officeart/2008/layout/LinedList"/>
    <dgm:cxn modelId="{99482524-1EC3-4E97-AEB4-C1CFEFB96B5C}" type="presParOf" srcId="{AB35A0A5-1379-42B2-8D4E-56B28AE1E3B0}" destId="{D60EE24A-563B-4E71-9FD6-492776E2DA7F}" srcOrd="4" destOrd="0" presId="urn:microsoft.com/office/officeart/2008/layout/LinedList"/>
    <dgm:cxn modelId="{6A3F6D99-D24D-40C8-9904-6ED4843F2EDA}" type="presParOf" srcId="{AB35A0A5-1379-42B2-8D4E-56B28AE1E3B0}" destId="{5A67927D-CDF2-4C72-A769-7A9C1D3606A9}" srcOrd="5" destOrd="0" presId="urn:microsoft.com/office/officeart/2008/layout/LinedList"/>
    <dgm:cxn modelId="{EEB92D63-C56A-4459-90BC-E3CA24EBAEF5}" type="presParOf" srcId="{5A67927D-CDF2-4C72-A769-7A9C1D3606A9}" destId="{88642D78-32EE-47BD-BA43-5D8CBFCA4591}" srcOrd="0" destOrd="0" presId="urn:microsoft.com/office/officeart/2008/layout/LinedList"/>
    <dgm:cxn modelId="{081B42CD-8975-4680-806B-A4E1074853AB}" type="presParOf" srcId="{5A67927D-CDF2-4C72-A769-7A9C1D3606A9}" destId="{E6E6D517-563B-4395-A276-E6379C6EA566}" srcOrd="1" destOrd="0" presId="urn:microsoft.com/office/officeart/2008/layout/LinedList"/>
    <dgm:cxn modelId="{A7040603-D6DD-4FDE-AAE6-A8BA518EA50A}" type="presParOf" srcId="{AB35A0A5-1379-42B2-8D4E-56B28AE1E3B0}" destId="{408B5637-73B3-4FFA-AEED-05B6113FC80D}" srcOrd="6" destOrd="0" presId="urn:microsoft.com/office/officeart/2008/layout/LinedList"/>
    <dgm:cxn modelId="{A804BD8F-1E51-4B91-8C2E-4273FB6AF964}" type="presParOf" srcId="{AB35A0A5-1379-42B2-8D4E-56B28AE1E3B0}" destId="{FA3AB0E5-83F1-4C42-81EC-64E371F29E23}" srcOrd="7" destOrd="0" presId="urn:microsoft.com/office/officeart/2008/layout/LinedList"/>
    <dgm:cxn modelId="{19413E61-F5C4-40B9-B9CB-F409CE10EE4A}" type="presParOf" srcId="{FA3AB0E5-83F1-4C42-81EC-64E371F29E23}" destId="{FF09CE69-F7BF-4B54-B2F5-A8DB5F785ED2}" srcOrd="0" destOrd="0" presId="urn:microsoft.com/office/officeart/2008/layout/LinedList"/>
    <dgm:cxn modelId="{778A1800-A497-439C-929A-280B3E689C0A}" type="presParOf" srcId="{FA3AB0E5-83F1-4C42-81EC-64E371F29E23}" destId="{310B77B2-1102-46DF-8DF8-C235B919E6C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8EB7D-1F64-45C0-BD88-1D3F43A4A388}">
      <dsp:nvSpPr>
        <dsp:cNvPr id="0" name=""/>
        <dsp:cNvSpPr/>
      </dsp:nvSpPr>
      <dsp:spPr>
        <a:xfrm>
          <a:off x="0" y="1992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D5293E0-07EF-452B-9B45-FDE5C32A14A6}">
      <dsp:nvSpPr>
        <dsp:cNvPr id="0" name=""/>
        <dsp:cNvSpPr/>
      </dsp:nvSpPr>
      <dsp:spPr>
        <a:xfrm>
          <a:off x="0" y="1992"/>
          <a:ext cx="10515600" cy="37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Summary of Tracer Results</a:t>
          </a:r>
        </a:p>
      </dsp:txBody>
      <dsp:txXfrm>
        <a:off x="0" y="1992"/>
        <a:ext cx="10515600" cy="370635"/>
      </dsp:txXfrm>
    </dsp:sp>
    <dsp:sp modelId="{A279CDF9-FB92-4181-AD63-5642F5DC7DF9}">
      <dsp:nvSpPr>
        <dsp:cNvPr id="0" name=""/>
        <dsp:cNvSpPr/>
      </dsp:nvSpPr>
      <dsp:spPr>
        <a:xfrm>
          <a:off x="0" y="372627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B5EF58A-8DC9-432E-9BD6-80219071DE62}">
      <dsp:nvSpPr>
        <dsp:cNvPr id="0" name=""/>
        <dsp:cNvSpPr/>
      </dsp:nvSpPr>
      <dsp:spPr>
        <a:xfrm>
          <a:off x="0" y="372627"/>
          <a:ext cx="10515600" cy="37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Reactor Design</a:t>
          </a:r>
        </a:p>
      </dsp:txBody>
      <dsp:txXfrm>
        <a:off x="0" y="372627"/>
        <a:ext cx="10515600" cy="370635"/>
      </dsp:txXfrm>
    </dsp:sp>
    <dsp:sp modelId="{07E5AE62-CBBF-45FC-B030-4BC8ABC88309}">
      <dsp:nvSpPr>
        <dsp:cNvPr id="0" name=""/>
        <dsp:cNvSpPr/>
      </dsp:nvSpPr>
      <dsp:spPr>
        <a:xfrm>
          <a:off x="0" y="743263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47B3444-FE13-4B76-A797-A270496BFBFF}">
      <dsp:nvSpPr>
        <dsp:cNvPr id="0" name=""/>
        <dsp:cNvSpPr/>
      </dsp:nvSpPr>
      <dsp:spPr>
        <a:xfrm>
          <a:off x="0" y="743263"/>
          <a:ext cx="10515600" cy="37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Tracer Sample Locations</a:t>
          </a:r>
        </a:p>
      </dsp:txBody>
      <dsp:txXfrm>
        <a:off x="0" y="743263"/>
        <a:ext cx="10515600" cy="370635"/>
      </dsp:txXfrm>
    </dsp:sp>
    <dsp:sp modelId="{C2483CA9-E705-491F-B77F-ACE4A71C958A}">
      <dsp:nvSpPr>
        <dsp:cNvPr id="0" name=""/>
        <dsp:cNvSpPr/>
      </dsp:nvSpPr>
      <dsp:spPr>
        <a:xfrm>
          <a:off x="0" y="1113898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9646D23-E20B-4F05-B9C9-000F5D6C4D70}">
      <dsp:nvSpPr>
        <dsp:cNvPr id="0" name=""/>
        <dsp:cNvSpPr/>
      </dsp:nvSpPr>
      <dsp:spPr>
        <a:xfrm>
          <a:off x="0" y="1113898"/>
          <a:ext cx="10515600" cy="37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Graph 1: Modified Step-Dose Curve</a:t>
          </a:r>
        </a:p>
      </dsp:txBody>
      <dsp:txXfrm>
        <a:off x="0" y="1113898"/>
        <a:ext cx="10515600" cy="370635"/>
      </dsp:txXfrm>
    </dsp:sp>
    <dsp:sp modelId="{87E99975-4E5C-464E-93E1-DF05D40B1118}">
      <dsp:nvSpPr>
        <dsp:cNvPr id="0" name=""/>
        <dsp:cNvSpPr/>
      </dsp:nvSpPr>
      <dsp:spPr>
        <a:xfrm>
          <a:off x="0" y="1484533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1ABC03C-406B-4C53-B30C-5FC2C0BB2428}">
      <dsp:nvSpPr>
        <dsp:cNvPr id="0" name=""/>
        <dsp:cNvSpPr/>
      </dsp:nvSpPr>
      <dsp:spPr>
        <a:xfrm>
          <a:off x="0" y="1484533"/>
          <a:ext cx="10515600" cy="37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Graph 2: Normalized Modified Step-Dose Curve to F-Curve</a:t>
          </a:r>
        </a:p>
      </dsp:txBody>
      <dsp:txXfrm>
        <a:off x="0" y="1484533"/>
        <a:ext cx="10515600" cy="370635"/>
      </dsp:txXfrm>
    </dsp:sp>
    <dsp:sp modelId="{A77AB692-5F5D-4F7F-8DE5-E27339DF9D78}">
      <dsp:nvSpPr>
        <dsp:cNvPr id="0" name=""/>
        <dsp:cNvSpPr/>
      </dsp:nvSpPr>
      <dsp:spPr>
        <a:xfrm>
          <a:off x="0" y="1855169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EB2A810-42C5-48FD-B0EC-BB8BD2017353}">
      <dsp:nvSpPr>
        <dsp:cNvPr id="0" name=""/>
        <dsp:cNvSpPr/>
      </dsp:nvSpPr>
      <dsp:spPr>
        <a:xfrm>
          <a:off x="0" y="1855169"/>
          <a:ext cx="10515600" cy="37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Purpose of a Tracer Test</a:t>
          </a:r>
        </a:p>
      </dsp:txBody>
      <dsp:txXfrm>
        <a:off x="0" y="1855169"/>
        <a:ext cx="10515600" cy="370635"/>
      </dsp:txXfrm>
    </dsp:sp>
    <dsp:sp modelId="{D6246AC3-03BC-4560-8099-4D3F26618796}">
      <dsp:nvSpPr>
        <dsp:cNvPr id="0" name=""/>
        <dsp:cNvSpPr/>
      </dsp:nvSpPr>
      <dsp:spPr>
        <a:xfrm>
          <a:off x="0" y="2225804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8FF724F-4697-44C9-8EC1-A8AE2D38D66F}">
      <dsp:nvSpPr>
        <dsp:cNvPr id="0" name=""/>
        <dsp:cNvSpPr/>
      </dsp:nvSpPr>
      <dsp:spPr>
        <a:xfrm>
          <a:off x="0" y="2225804"/>
          <a:ext cx="10515600" cy="37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Disinfection Exposure Time of Fluid in Vessel for Determining Ct</a:t>
          </a:r>
          <a:r>
            <a:rPr lang="en-US" sz="1700" kern="1200" baseline="-25000" dirty="0"/>
            <a:t>10</a:t>
          </a:r>
          <a:endParaRPr lang="en-US" sz="1700" kern="1200" dirty="0"/>
        </a:p>
      </dsp:txBody>
      <dsp:txXfrm>
        <a:off x="0" y="2225804"/>
        <a:ext cx="10515600" cy="370635"/>
      </dsp:txXfrm>
    </dsp:sp>
    <dsp:sp modelId="{E52539DC-9728-400B-B6F2-F48CBAD1200E}">
      <dsp:nvSpPr>
        <dsp:cNvPr id="0" name=""/>
        <dsp:cNvSpPr/>
      </dsp:nvSpPr>
      <dsp:spPr>
        <a:xfrm>
          <a:off x="0" y="2596440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2D0201F-9B4F-412E-B665-CEF71241C90C}">
      <dsp:nvSpPr>
        <dsp:cNvPr id="0" name=""/>
        <dsp:cNvSpPr/>
      </dsp:nvSpPr>
      <dsp:spPr>
        <a:xfrm>
          <a:off x="0" y="2596440"/>
          <a:ext cx="10515600" cy="37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Ct</a:t>
          </a:r>
          <a:r>
            <a:rPr lang="en-US" sz="1700" kern="1200" baseline="-25000"/>
            <a:t>10</a:t>
          </a:r>
          <a:r>
            <a:rPr lang="en-US" sz="1700" kern="1200"/>
            <a:t> Value</a:t>
          </a:r>
        </a:p>
      </dsp:txBody>
      <dsp:txXfrm>
        <a:off x="0" y="2596440"/>
        <a:ext cx="10515600" cy="370635"/>
      </dsp:txXfrm>
    </dsp:sp>
    <dsp:sp modelId="{468678C0-5ABF-43F4-A83E-0050C9ED2F0E}">
      <dsp:nvSpPr>
        <dsp:cNvPr id="0" name=""/>
        <dsp:cNvSpPr/>
      </dsp:nvSpPr>
      <dsp:spPr>
        <a:xfrm>
          <a:off x="0" y="2967075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255421A-A2F2-4174-B9D2-7A3FD8207F4F}">
      <dsp:nvSpPr>
        <dsp:cNvPr id="0" name=""/>
        <dsp:cNvSpPr/>
      </dsp:nvSpPr>
      <dsp:spPr>
        <a:xfrm>
          <a:off x="0" y="2967075"/>
          <a:ext cx="10515600" cy="37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Baffling Factor (BF)</a:t>
          </a:r>
        </a:p>
      </dsp:txBody>
      <dsp:txXfrm>
        <a:off x="0" y="2967075"/>
        <a:ext cx="10515600" cy="370635"/>
      </dsp:txXfrm>
    </dsp:sp>
    <dsp:sp modelId="{048F32F0-EAF3-43AB-A3B4-45F698F3D21F}">
      <dsp:nvSpPr>
        <dsp:cNvPr id="0" name=""/>
        <dsp:cNvSpPr/>
      </dsp:nvSpPr>
      <dsp:spPr>
        <a:xfrm>
          <a:off x="0" y="3337710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A5D4996-372F-4733-94A5-5360BDBC9B56}">
      <dsp:nvSpPr>
        <dsp:cNvPr id="0" name=""/>
        <dsp:cNvSpPr/>
      </dsp:nvSpPr>
      <dsp:spPr>
        <a:xfrm>
          <a:off x="0" y="3337710"/>
          <a:ext cx="10515600" cy="37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Tracer Test Method</a:t>
          </a:r>
        </a:p>
      </dsp:txBody>
      <dsp:txXfrm>
        <a:off x="0" y="3337710"/>
        <a:ext cx="10515600" cy="370635"/>
      </dsp:txXfrm>
    </dsp:sp>
    <dsp:sp modelId="{8D8D23D0-647D-4C36-A0C8-8C8A4EE9A92D}">
      <dsp:nvSpPr>
        <dsp:cNvPr id="0" name=""/>
        <dsp:cNvSpPr/>
      </dsp:nvSpPr>
      <dsp:spPr>
        <a:xfrm>
          <a:off x="0" y="3708346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F828B67-F558-4A9C-977B-E2BDDCE47442}">
      <dsp:nvSpPr>
        <dsp:cNvPr id="0" name=""/>
        <dsp:cNvSpPr/>
      </dsp:nvSpPr>
      <dsp:spPr>
        <a:xfrm>
          <a:off x="0" y="3708346"/>
          <a:ext cx="10515600" cy="37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Method of Analysis and Equipment</a:t>
          </a:r>
        </a:p>
      </dsp:txBody>
      <dsp:txXfrm>
        <a:off x="0" y="3708346"/>
        <a:ext cx="10515600" cy="3706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33742-75D9-45D3-83CD-D1ABBE4621F7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E2E27-A275-4EFD-AB07-40A13556FACA}">
      <dsp:nvSpPr>
        <dsp:cNvPr id="0" name=""/>
        <dsp:cNvSpPr/>
      </dsp:nvSpPr>
      <dsp:spPr>
        <a:xfrm>
          <a:off x="0" y="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“</a:t>
          </a:r>
          <a:r>
            <a:rPr lang="en-US" sz="2300" b="1" kern="1200"/>
            <a:t>C</a:t>
          </a:r>
          <a:r>
            <a:rPr lang="en-US" sz="2300" kern="1200"/>
            <a:t>” is the disinfectant residual (mg/L) at the point of inactivation compliance.</a:t>
          </a:r>
        </a:p>
      </dsp:txBody>
      <dsp:txXfrm>
        <a:off x="0" y="0"/>
        <a:ext cx="6492875" cy="1276350"/>
      </dsp:txXfrm>
    </dsp:sp>
    <dsp:sp modelId="{78E583E8-D933-4D73-9BB5-DE306869CB31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316F5B-50D7-48DF-A6C2-E16E9C0D9711}">
      <dsp:nvSpPr>
        <dsp:cNvPr id="0" name=""/>
        <dsp:cNvSpPr/>
      </dsp:nvSpPr>
      <dsp:spPr>
        <a:xfrm>
          <a:off x="0" y="12763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The disinfection exposure time of water used for Ct</a:t>
          </a:r>
          <a:r>
            <a:rPr lang="en-US" sz="2300" kern="1200" baseline="-25000"/>
            <a:t>10</a:t>
          </a:r>
          <a:r>
            <a:rPr lang="en-US" sz="2300" kern="1200"/>
            <a:t> calculation is the time (t</a:t>
          </a:r>
          <a:r>
            <a:rPr lang="en-US" sz="2300" kern="1200" baseline="-25000"/>
            <a:t>10</a:t>
          </a:r>
          <a:r>
            <a:rPr lang="en-US" sz="2300" kern="1200"/>
            <a:t>) it takes for 10 percent of the water entering the reactor to exit the reactor.</a:t>
          </a:r>
        </a:p>
      </dsp:txBody>
      <dsp:txXfrm>
        <a:off x="0" y="1276350"/>
        <a:ext cx="6492875" cy="1276350"/>
      </dsp:txXfrm>
    </dsp:sp>
    <dsp:sp modelId="{D60EE24A-563B-4E71-9FD6-492776E2DA7F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42D78-32EE-47BD-BA43-5D8CBFCA4591}">
      <dsp:nvSpPr>
        <dsp:cNvPr id="0" name=""/>
        <dsp:cNvSpPr/>
      </dsp:nvSpPr>
      <dsp:spPr>
        <a:xfrm>
          <a:off x="0" y="255270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To determine this, a marker (nonreactive tracer) is introduced into the water and is monitored leaving the reactor.  </a:t>
          </a:r>
        </a:p>
      </dsp:txBody>
      <dsp:txXfrm>
        <a:off x="0" y="2552700"/>
        <a:ext cx="6492875" cy="1276350"/>
      </dsp:txXfrm>
    </dsp:sp>
    <dsp:sp modelId="{408B5637-73B3-4FFA-AEED-05B6113FC80D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09CE69-F7BF-4B54-B2F5-A8DB5F785ED2}">
      <dsp:nvSpPr>
        <dsp:cNvPr id="0" name=""/>
        <dsp:cNvSpPr/>
      </dsp:nvSpPr>
      <dsp:spPr>
        <a:xfrm>
          <a:off x="0" y="38290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Example: 1.0 Kg of tracer is slug-dose; t</a:t>
          </a:r>
          <a:r>
            <a:rPr lang="en-US" sz="2300" kern="1200" baseline="-25000"/>
            <a:t>10</a:t>
          </a:r>
          <a:r>
            <a:rPr lang="en-US" sz="2300" kern="1200"/>
            <a:t> is that time when 0.1 Kg of tracer material (10%) has exit the reactor.  </a:t>
          </a:r>
        </a:p>
      </dsp:txBody>
      <dsp:txXfrm>
        <a:off x="0" y="3829050"/>
        <a:ext cx="6492875" cy="1276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96364-797E-4B63-9948-5C81BC457F4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6B47B-4852-4930-B61E-2FB6AC8CB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92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D4B5DE-B8F9-47F2-80BB-4CE3E7879080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681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80B9FD-1B51-40A6-BB35-4FDC095C8E78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56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0270-65DC-442D-A5B5-F7EB16F84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339902-682C-42DA-A1CE-4E050E74B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9EC45-838F-40E3-8A4A-DD3659B3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B02E3-161A-4A5A-A2B5-31E770067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31F23-8704-4B5D-A379-38C90C7F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B086E-32B1-4CBC-A8D3-3A256BFEA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02D5E7-2B28-4328-9F25-5DE58555A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5E348-BCEC-4AC6-B6F8-9EF21C21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15145-6331-4CC8-BEF1-D8E6B22BD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86ACE-BD41-4385-8385-F1100692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3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19B450-C159-443F-B8CE-1B6C67E08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C83D2-E3F4-4887-937F-984CA5A02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920E1-4D70-49AE-9D3F-5C4ABFE22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85F6E-3803-4929-9FBE-63148A9DE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5BAFB-9199-4A22-B591-9B9B3847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2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1C0FF-9FFA-4E4E-AA0C-A6B31DB8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A877C-6D9F-47C3-AD97-15530CF5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B327F-000B-4718-B2D3-30F9C5BE5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607D7-836E-4DA1-A5CC-F48445E8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73854-1958-4F4D-A0D1-A3A3A9086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6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A21D5-A344-47E5-8613-E9F799FED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C4B74-E580-476F-BB37-FE60BAE0C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E333C-9EC1-4FFC-BEEA-EA38067B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5E66C-B6B6-40F2-A3E9-51F2C1F4D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4F3F0-6D96-469E-813C-7ACAE2C9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8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5DFEC-F79F-4824-BB8F-E03E31293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F16A4-CF3C-466C-A4FD-C6AB96F57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F99E0-1964-42E5-A1E3-ADEC0EFEC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D72C6-6E7A-4699-B9EB-AD4499199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AF83F-CCAA-4DB0-8399-13F90387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9ACEC-AD4A-43CB-8B1A-179CDC614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2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48D23-0D38-4FDE-AF93-AC4068FA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D853C-9882-4E88-9C30-6C4BDC769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70412C-72A1-4EB4-A875-CE7A89728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B866B-937F-451D-947C-9AF298276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2785C3-368C-4184-BAF8-86D6CEFD88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04A5C7-EA25-4620-B6E7-AD8B056B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72DF47-9AF2-472C-9EB6-5ED1210D1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1CB8FB-C57E-4660-8BBB-77DA01DE9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F5D93-4133-4BEA-94E9-E4FE6425B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EFCC43-3770-4F0A-BFF8-1F6289523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506BD-A04A-47A0-AA97-5CCB1F771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7CBFF7-8E7E-481F-8D5E-7E3D82973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5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90DBB-DE68-4134-9B71-8419EFFC8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226249-AA9F-45C3-80E7-36D8AFCD3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8589F-CDE8-45A9-94C4-6AD9A9B80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0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01EE8-C30A-415C-A452-77FB780FB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33891-6254-4304-882F-BC6B73E61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06D39F-67B2-44C2-BEAB-EC97C0474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00864-AFE2-443A-A268-E333E7AA6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CC596-AFA8-4A5F-944E-93D35ACFA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FE97-6171-444D-A38E-DC7C5F70D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10924-838C-4E81-BF58-BC60E1651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0E2AF6-85FD-48FF-91B3-5B9D2B829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654D7-01E9-4F1C-9A70-C630622E0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6C54C-6F16-4A69-9F68-4C13D994D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BAB26-1C53-4C2B-93DB-895288457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56FEC-523E-48FC-BFED-12AD2C5F9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5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9CC494-E589-4A5E-B103-1BBFEBBD5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8F632-6859-4630-9C5E-3C6DF9729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FC0CB-907A-492A-8483-679B390D98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CDDFC-3044-449F-B439-8CDD4AC4BA04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25976-C096-42AD-A337-0BD0F7729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98D7F-F91C-48CC-AB8A-D2DFC919DA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E7F3A-430B-430F-9B0F-5391AD848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0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uy.Schott@waterboards.ca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94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79ADB5-5E11-4823-8D4B-2290649E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400" dirty="0">
                <a:solidFill>
                  <a:srgbClr val="FFFFFF"/>
                </a:solidFill>
              </a:rPr>
              <a:t>Garberville Sanitary District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CA1210008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Tracer Study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February 4, 2019</a:t>
            </a:r>
          </a:p>
        </p:txBody>
      </p:sp>
      <p:pic>
        <p:nvPicPr>
          <p:cNvPr id="8" name="Content Placeholder 7" descr="A large air plane on a run way&#10;&#10;Description automatically generated">
            <a:extLst>
              <a:ext uri="{FF2B5EF4-FFF2-40B4-BE49-F238E27FC236}">
                <a16:creationId xmlns:a16="http://schemas.microsoft.com/office/drawing/2014/main" id="{05E53CE3-C143-49DF-9CE8-B30CD3FB34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DE4D54-183F-443D-8534-7F84595B8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Tracer Study:</a:t>
            </a:r>
            <a:endParaRPr lang="en-US" sz="2000">
              <a:solidFill>
                <a:srgbClr val="FFFFFF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Reactor:  Pressure Vessel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Volume: 20,000 Gallons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Diameter: 10 ft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Length: 36 ft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Baffled Tank (over/under)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Inlet/Outlet Full Perforated Baffles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Performed by:</a:t>
            </a:r>
            <a:endParaRPr lang="en-US" sz="2000">
              <a:solidFill>
                <a:srgbClr val="FFFFFF"/>
              </a:solidFill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Guy Schott, P.E.</a:t>
            </a:r>
            <a:endParaRPr lang="en-US" sz="2000">
              <a:solidFill>
                <a:srgbClr val="FFFFFF"/>
              </a:solidFill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CA Division of Drinking Water</a:t>
            </a:r>
            <a:endParaRPr lang="en-US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8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>
                <a:solidFill>
                  <a:srgbClr val="FFFFFF"/>
                </a:solidFill>
              </a:rPr>
              <a:t>Disinfection Exposure Time of Fluid in Vessel for Determining Ct</a:t>
            </a:r>
            <a:r>
              <a:rPr lang="en-US" sz="4000" baseline="-25000">
                <a:solidFill>
                  <a:srgbClr val="FFFFFF"/>
                </a:solidFill>
              </a:rPr>
              <a:t>10</a:t>
            </a:r>
          </a:p>
        </p:txBody>
      </p:sp>
      <p:graphicFrame>
        <p:nvGraphicFramePr>
          <p:cNvPr id="15373" name="Content Placeholder 2">
            <a:extLst>
              <a:ext uri="{FF2B5EF4-FFF2-40B4-BE49-F238E27FC236}">
                <a16:creationId xmlns:a16="http://schemas.microsoft.com/office/drawing/2014/main" id="{1E5D0E27-B8FF-4511-9CB7-771E28F32A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902707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47758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200399"/>
            <a:chOff x="697883" y="1816768"/>
            <a:chExt cx="3674476" cy="3200399"/>
          </a:xfrm>
          <a:solidFill>
            <a:schemeClr val="accent1"/>
          </a:solidFill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gradFill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>
                <a:solidFill>
                  <a:srgbClr val="FFFFFF"/>
                </a:solidFill>
              </a:rPr>
              <a:t>Ct</a:t>
            </a:r>
            <a:r>
              <a:rPr lang="en-US" sz="4000" b="1" baseline="-25000">
                <a:solidFill>
                  <a:srgbClr val="FFFFFF"/>
                </a:solidFill>
              </a:rPr>
              <a:t>10</a:t>
            </a:r>
            <a:r>
              <a:rPr lang="en-US" sz="4000" b="1">
                <a:solidFill>
                  <a:srgbClr val="FFFFFF"/>
                </a:solidFill>
              </a:rPr>
              <a:t> Value</a:t>
            </a:r>
            <a:br>
              <a:rPr lang="en-US" sz="400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  <a:defRPr/>
            </a:pPr>
            <a:r>
              <a:rPr lang="en-US" sz="2000"/>
              <a:t>- Log inactivation is based on the </a:t>
            </a:r>
            <a:r>
              <a:rPr lang="en-US" sz="2000" b="1" u="sng"/>
              <a:t>Delivered Dose</a:t>
            </a:r>
            <a:r>
              <a:rPr lang="en-US" sz="2000"/>
              <a:t>, “</a:t>
            </a:r>
            <a:r>
              <a:rPr lang="en-US" sz="2000" b="1" i="1"/>
              <a:t>Ct</a:t>
            </a:r>
            <a:r>
              <a:rPr lang="en-US" sz="2000" b="1" i="1" baseline="-25000"/>
              <a:t>10</a:t>
            </a:r>
            <a:r>
              <a:rPr lang="en-US" sz="2000"/>
              <a:t>”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en-US" sz="2000" i="1" baseline="30000"/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sz="2000"/>
              <a:t>“</a:t>
            </a:r>
            <a:r>
              <a:rPr lang="en-US" sz="2000" b="1"/>
              <a:t>C</a:t>
            </a:r>
            <a:r>
              <a:rPr lang="en-US" sz="2000"/>
              <a:t>” is the disinfectant residual (mg/L)</a:t>
            </a:r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sz="2000"/>
              <a:t>“</a:t>
            </a:r>
            <a:r>
              <a:rPr lang="en-US" sz="2000" b="1"/>
              <a:t>t</a:t>
            </a:r>
            <a:r>
              <a:rPr lang="en-US" sz="2000" b="1" baseline="-25000"/>
              <a:t>10</a:t>
            </a:r>
            <a:r>
              <a:rPr lang="en-US" sz="2000"/>
              <a:t>” is the exposure or contact time (minutes)</a:t>
            </a:r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sz="2000"/>
              <a:t>	</a:t>
            </a:r>
            <a:r>
              <a:rPr lang="en-US" sz="2000" u="sng"/>
              <a:t>Multiply them:</a:t>
            </a:r>
          </a:p>
          <a:p>
            <a:pPr marL="287338" indent="0">
              <a:spcAft>
                <a:spcPts val="0"/>
              </a:spcAft>
              <a:buClr>
                <a:schemeClr val="accent2"/>
              </a:buClr>
              <a:buNone/>
              <a:defRPr/>
            </a:pPr>
            <a:r>
              <a:rPr lang="en-US" sz="2000" b="1" i="1"/>
              <a:t>C</a:t>
            </a:r>
            <a:r>
              <a:rPr lang="en-US" sz="2000" b="1"/>
              <a:t> </a:t>
            </a: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sz="2000" b="1"/>
              <a:t> </a:t>
            </a:r>
            <a:r>
              <a:rPr lang="en-US" sz="2000" b="1" i="1"/>
              <a:t>t</a:t>
            </a:r>
            <a:r>
              <a:rPr lang="en-US" sz="2000" b="1" i="1" baseline="-25000"/>
              <a:t>10</a:t>
            </a:r>
            <a:r>
              <a:rPr lang="en-US" sz="2000" b="1"/>
              <a:t> </a:t>
            </a:r>
            <a:r>
              <a:rPr lang="en-US" sz="2000"/>
              <a:t>= mg/L 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sz="2000"/>
              <a:t> min </a:t>
            </a:r>
            <a:r>
              <a:rPr lang="en-US" sz="2000" b="1"/>
              <a:t>(delivered dose)</a:t>
            </a:r>
          </a:p>
          <a:p>
            <a:pPr marL="287338" indent="0">
              <a:spcAft>
                <a:spcPts val="0"/>
              </a:spcAft>
              <a:buClr>
                <a:schemeClr val="accent2"/>
              </a:buClr>
              <a:buNone/>
              <a:defRPr/>
            </a:pPr>
            <a:endParaRPr lang="en-US" sz="2000"/>
          </a:p>
          <a:p>
            <a:pPr marL="0" indent="0">
              <a:spcAft>
                <a:spcPts val="0"/>
              </a:spcAft>
              <a:buClr>
                <a:schemeClr val="accent2"/>
              </a:buClr>
              <a:buNone/>
              <a:defRPr/>
            </a:pPr>
            <a:r>
              <a:rPr lang="en-US" sz="2000"/>
              <a:t>The calculated </a:t>
            </a:r>
            <a:r>
              <a:rPr lang="en-US" sz="2000" i="1"/>
              <a:t>Ct</a:t>
            </a:r>
            <a:r>
              <a:rPr lang="en-US" sz="2000" i="1" baseline="-25000"/>
              <a:t>10</a:t>
            </a:r>
            <a:r>
              <a:rPr lang="en-US" sz="2000"/>
              <a:t> value is looked up in </a:t>
            </a:r>
            <a:r>
              <a:rPr lang="en-US" sz="2000" b="1"/>
              <a:t>EPA </a:t>
            </a:r>
            <a:r>
              <a:rPr lang="en-US" sz="2000" b="1" i="1"/>
              <a:t>Ct</a:t>
            </a:r>
            <a:r>
              <a:rPr lang="en-US" sz="2000" b="1"/>
              <a:t> </a:t>
            </a:r>
            <a:r>
              <a:rPr lang="en-US" sz="2000"/>
              <a:t>tables to determine the log inactivation based on specific monitoring parameters (pH, disinfectant residual and/or temperature).</a:t>
            </a:r>
          </a:p>
        </p:txBody>
      </p:sp>
    </p:spTree>
    <p:extLst>
      <p:ext uri="{BB962C8B-B14F-4D97-AF65-F5344CB8AC3E}">
        <p14:creationId xmlns:p14="http://schemas.microsoft.com/office/powerpoint/2010/main" val="3161241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200399"/>
            <a:chOff x="697883" y="1816768"/>
            <a:chExt cx="3674476" cy="3200399"/>
          </a:xfrm>
          <a:solidFill>
            <a:schemeClr val="accent1"/>
          </a:solidFill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gradFill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>
                <a:solidFill>
                  <a:srgbClr val="FFFFFF"/>
                </a:solidFill>
              </a:rPr>
              <a:t>Baffling Factor (BF)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Baffling factor or short-circuiting factor: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/>
              <a:t>Determined from tracer study or estimated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b="1" dirty="0"/>
              <a:t>BF</a:t>
            </a:r>
            <a:r>
              <a:rPr lang="en-US" sz="2000" dirty="0"/>
              <a:t> = t</a:t>
            </a:r>
            <a:r>
              <a:rPr lang="en-US" sz="2000" baseline="-25000" dirty="0"/>
              <a:t>10</a:t>
            </a:r>
            <a:r>
              <a:rPr lang="en-US" sz="2000" dirty="0"/>
              <a:t>/</a:t>
            </a:r>
            <a:r>
              <a:rPr lang="en-US" sz="2000" b="1" dirty="0">
                <a:latin typeface="Calibri"/>
                <a:cs typeface="Arial"/>
                <a:sym typeface="Symbol"/>
              </a:rPr>
              <a:t> HRT </a:t>
            </a:r>
            <a:r>
              <a:rPr lang="en-US" sz="2000" dirty="0">
                <a:latin typeface="Calibri"/>
                <a:cs typeface="Arial"/>
                <a:sym typeface="Symbol"/>
              </a:rPr>
              <a:t>from tracer study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>
                <a:latin typeface="Calibri"/>
                <a:cs typeface="Arial"/>
                <a:sym typeface="Symbol"/>
              </a:rPr>
              <a:t>HRT (hydraulic residence time) = reactor volume divided by reactor flow</a:t>
            </a:r>
            <a:endParaRPr lang="en-US" sz="2000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Once the BF is determined, then it is applied to the operations of the reactor for determining the disinfectant exposure time.</a:t>
            </a:r>
          </a:p>
          <a:p>
            <a:pPr marL="0" indent="0">
              <a:buNone/>
              <a:defRPr/>
            </a:pPr>
            <a:r>
              <a:rPr lang="en-US" sz="2000" dirty="0"/>
              <a:t>Example:  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/>
              <a:t>Clearwell operating volume: 20,000 gallons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/>
              <a:t>Exit flow:  200 gpm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b="1" dirty="0"/>
              <a:t>BF</a:t>
            </a:r>
            <a:r>
              <a:rPr lang="en-US" sz="2000" dirty="0"/>
              <a:t>: 0.50, from tracer study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/>
              <a:t>Calculated contact or disinfection exposure time: 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20,000 gal ÷ 200 gpm × 0.50 = 50</a:t>
            </a:r>
            <a:r>
              <a:rPr lang="en-US" b="1" u="sng" dirty="0"/>
              <a:t> minutes</a:t>
            </a:r>
            <a:r>
              <a:rPr lang="en-US" dirty="0"/>
              <a:t> = </a:t>
            </a:r>
            <a:r>
              <a:rPr lang="en-US" b="1" dirty="0"/>
              <a:t>t</a:t>
            </a:r>
            <a:r>
              <a:rPr lang="en-US" b="1" baseline="-25000" dirty="0"/>
              <a:t>10</a:t>
            </a:r>
            <a:endParaRPr lang="en-US" b="1" u="sng" baseline="-25000" dirty="0"/>
          </a:p>
          <a:p>
            <a:pPr marL="0" indent="0">
              <a:buNone/>
              <a:defRPr/>
            </a:pPr>
            <a:r>
              <a:rPr lang="en-US" sz="2000" dirty="0"/>
              <a:t>	</a:t>
            </a:r>
          </a:p>
          <a:p>
            <a:pPr lvl="1" eaLnBrk="1" hangingPunct="1">
              <a:buFont typeface="Arial" charset="0"/>
              <a:buChar char="•"/>
              <a:defRPr/>
            </a:pPr>
            <a:endParaRPr lang="en-US" sz="2000" dirty="0"/>
          </a:p>
          <a:p>
            <a:pPr lvl="1" eaLnBrk="1" hangingPunct="1">
              <a:buFont typeface="Arial" charset="0"/>
              <a:buChar char="•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77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E88A5E-38CC-4F67-AB97-0C0955443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/>
              <a:t>Test Method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80D20-468F-4216-ACC5-F4B4D6637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2644518"/>
            <a:ext cx="9013052" cy="3327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Modified Step-Dose Method</a:t>
            </a:r>
          </a:p>
          <a:p>
            <a:r>
              <a:rPr lang="en-US" sz="2000" dirty="0"/>
              <a:t>It is a continue feed of tracer at constant rate and plant flow throughout the duration of the test.  The “Step-Dose” test is run to 3-4 HRT to achieve reactor outlet steady-state tracer concentration.  The time “t</a:t>
            </a:r>
            <a:r>
              <a:rPr lang="en-US" sz="2000" baseline="-25000" dirty="0"/>
              <a:t>10</a:t>
            </a:r>
            <a:r>
              <a:rPr lang="en-US" sz="2000" dirty="0"/>
              <a:t>” is determined when 10% of the tracer dose concentration has exist the reactor.  The “Modified Step-Dose” test allows the test to be completed in less than 1 HRT by physical measurements of the tracer inlet flow concentration to verify dosage.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24242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3578"/>
            <a:ext cx="4595071" cy="16455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Method of Analysis and 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8467"/>
            <a:ext cx="4595071" cy="362849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/>
              <a:t>Intellical™ ISEF121 Fluoride (F</a:t>
            </a:r>
            <a:r>
              <a:rPr lang="en-US" sz="1600" baseline="30000"/>
              <a:t>-</a:t>
            </a:r>
            <a:r>
              <a:rPr lang="en-US" sz="1600"/>
              <a:t>) Ion Selective Electrode (ISE)</a:t>
            </a:r>
          </a:p>
          <a:p>
            <a:r>
              <a:rPr lang="en-US" sz="1600"/>
              <a:t>HQ40d Portable ISE Multi-Parameter Meter</a:t>
            </a:r>
          </a:p>
          <a:p>
            <a:r>
              <a:rPr lang="en-US" sz="1600"/>
              <a:t>Fluoride Ionic Strength Adjustor (ISA)</a:t>
            </a:r>
          </a:p>
          <a:p>
            <a:r>
              <a:rPr lang="en-US" sz="1600"/>
              <a:t>Fluoride Standards (0.2/2.0 &amp; 0.5/ 5.0 mg/L)</a:t>
            </a:r>
          </a:p>
          <a:p>
            <a:r>
              <a:rPr lang="en-US" sz="1600"/>
              <a:t>50 mL graduated cylinder</a:t>
            </a:r>
          </a:p>
          <a:p>
            <a:r>
              <a:rPr lang="en-US" sz="1600"/>
              <a:t>Finnpipette F2 variable volume pipette, capacity 0.5 - 5 mL</a:t>
            </a:r>
          </a:p>
          <a:p>
            <a:r>
              <a:rPr lang="en-US" sz="1600"/>
              <a:t>Electrode stirrer stand</a:t>
            </a:r>
          </a:p>
          <a:p>
            <a:r>
              <a:rPr lang="en-US" sz="1600"/>
              <a:t>50 mL beakers</a:t>
            </a:r>
          </a:p>
          <a:p>
            <a:r>
              <a:rPr lang="en-US" sz="1600"/>
              <a:t>Stir Bar, Magnetic, Polygon</a:t>
            </a:r>
          </a:p>
          <a:p>
            <a:endParaRPr lang="en-US" sz="1600"/>
          </a:p>
          <a:p>
            <a:endParaRPr lang="en-US" sz="1600"/>
          </a:p>
        </p:txBody>
      </p:sp>
      <p:sp>
        <p:nvSpPr>
          <p:cNvPr id="1034" name="Rectangle 76">
            <a:extLst>
              <a:ext uri="{FF2B5EF4-FFF2-40B4-BE49-F238E27FC236}">
                <a16:creationId xmlns:a16="http://schemas.microsoft.com/office/drawing/2014/main" id="{003713C1-2FB2-413B-BF91-3AE41726F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0991" y="3474720"/>
            <a:ext cx="3007289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5" name="Rectangle 78">
            <a:extLst>
              <a:ext uri="{FF2B5EF4-FFF2-40B4-BE49-F238E27FC236}">
                <a16:creationId xmlns:a16="http://schemas.microsoft.com/office/drawing/2014/main" id="{1CAB92A9-A23E-4C58-BF68-EDCB6F12A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4616" y="3474720"/>
            <a:ext cx="3007289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6" name="Rectangle 80">
            <a:extLst>
              <a:ext uri="{FF2B5EF4-FFF2-40B4-BE49-F238E27FC236}">
                <a16:creationId xmlns:a16="http://schemas.microsoft.com/office/drawing/2014/main" id="{90795B4D-5022-4A7F-A01D-8D880B7CD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9584" y="0"/>
            <a:ext cx="6192415" cy="6858000"/>
          </a:xfrm>
          <a:prstGeom prst="rect">
            <a:avLst/>
          </a:prstGeom>
          <a:solidFill>
            <a:schemeClr val="tx1">
              <a:lumMod val="85000"/>
              <a:lumOff val="1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Rectangle 82">
            <a:extLst>
              <a:ext uri="{FF2B5EF4-FFF2-40B4-BE49-F238E27FC236}">
                <a16:creationId xmlns:a16="http://schemas.microsoft.com/office/drawing/2014/main" id="{AFD19018-DE7C-4796-ADF2-AD2EB0FC0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3002281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2" descr="Thermo Scientific FinnpipetteÂ® F2 Adjustable-Volume Pipetters, Single Channel, 0.5-5m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205793" y="321734"/>
            <a:ext cx="794546" cy="273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Rectangle 84">
            <a:extLst>
              <a:ext uri="{FF2B5EF4-FFF2-40B4-BE49-F238E27FC236}">
                <a16:creationId xmlns:a16="http://schemas.microsoft.com/office/drawing/2014/main" id="{B1A0A2C2-4F85-44AF-8708-8DCA4B550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9624" y="0"/>
            <a:ext cx="3002281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2" name="Picture 8" descr="Electrode stirrer stand, 115 Vac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36273" y="321734"/>
            <a:ext cx="1897321" cy="273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dvanced digitalÂ handheld portable meter Hach HQD for water testing pH, Conductivity, TDS, Salinity, Dissolved Oxygen (DO), ORP and ISE.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66307" y="3796452"/>
            <a:ext cx="2073518" cy="255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ntellicalâ¢ ISEF121 Fluoride (F-) Ion Selective Electrode (ISE), 1 m cab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14533" y="4198648"/>
            <a:ext cx="2364317" cy="1755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791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en-US" dirty="0"/>
              <a:t>Contact</a:t>
            </a:r>
          </a:p>
        </p:txBody>
      </p:sp>
      <p:pic>
        <p:nvPicPr>
          <p:cNvPr id="7" name="Graphic 6" descr="Marker">
            <a:extLst>
              <a:ext uri="{FF2B5EF4-FFF2-40B4-BE49-F238E27FC236}">
                <a16:creationId xmlns:a16="http://schemas.microsoft.com/office/drawing/2014/main" id="{D88BE429-89F0-4210-8207-96F887594E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060" y="1715781"/>
            <a:ext cx="3425957" cy="342595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r>
              <a:rPr lang="en-US" sz="2000"/>
              <a:t>Guy Schott, P.E.</a:t>
            </a:r>
          </a:p>
          <a:p>
            <a:r>
              <a:rPr lang="en-US" sz="2000"/>
              <a:t>State Water Resources Control Board</a:t>
            </a:r>
          </a:p>
          <a:p>
            <a:r>
              <a:rPr lang="en-US" sz="2000"/>
              <a:t>Division of Drinking Water</a:t>
            </a:r>
          </a:p>
          <a:p>
            <a:r>
              <a:rPr lang="en-US" sz="2000"/>
              <a:t>Santa Rosa, CA</a:t>
            </a:r>
          </a:p>
          <a:p>
            <a:r>
              <a:rPr lang="en-US" sz="2000">
                <a:hlinkClick r:id="rId4"/>
              </a:rPr>
              <a:t>Guy.Schott@waterboards.ca.gov</a:t>
            </a:r>
            <a:endParaRPr lang="en-US" sz="2000"/>
          </a:p>
          <a:p>
            <a:r>
              <a:rPr lang="en-US" sz="2000"/>
              <a:t>707-576-2732</a:t>
            </a:r>
          </a:p>
        </p:txBody>
      </p:sp>
    </p:spTree>
    <p:extLst>
      <p:ext uri="{BB962C8B-B14F-4D97-AF65-F5344CB8AC3E}">
        <p14:creationId xmlns:p14="http://schemas.microsoft.com/office/powerpoint/2010/main" val="37523807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en-US"/>
              <a:t>Table of Content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1624B9A0-0A6D-4A06-95D5-7B6EDF3C44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537837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040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A5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E16E74-A29C-4CD5-9408-7BE5940F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Garberville SD 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Tracer Test Results</a:t>
            </a:r>
          </a:p>
        </p:txBody>
      </p:sp>
      <p:pic>
        <p:nvPicPr>
          <p:cNvPr id="12" name="Picture 11" descr="A large white airplane parked in the grass&#10;&#10;Description automatically generated">
            <a:extLst>
              <a:ext uri="{FF2B5EF4-FFF2-40B4-BE49-F238E27FC236}">
                <a16:creationId xmlns:a16="http://schemas.microsoft.com/office/drawing/2014/main" id="{96251F22-1503-4289-905F-B7B5231B84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28" name="Rectangle 25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23BEC6-B528-4DE7-9902-6230107A5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en-US" sz="1600" b="1" u="sng" dirty="0">
                <a:solidFill>
                  <a:srgbClr val="FFFFFF"/>
                </a:solidFill>
              </a:rPr>
              <a:t>Modified Step-Dose</a:t>
            </a:r>
          </a:p>
          <a:p>
            <a:r>
              <a:rPr lang="en-US" sz="1600" dirty="0">
                <a:solidFill>
                  <a:srgbClr val="FFFFFF"/>
                </a:solidFill>
              </a:rPr>
              <a:t>Test Date: 2/4/19</a:t>
            </a:r>
          </a:p>
          <a:p>
            <a:r>
              <a:rPr lang="en-US" sz="1600" b="1" dirty="0">
                <a:solidFill>
                  <a:srgbClr val="FFFFFF"/>
                </a:solidFill>
              </a:rPr>
              <a:t>Baffling Factor (t</a:t>
            </a:r>
            <a:r>
              <a:rPr lang="en-US" sz="1600" b="1" baseline="-25000" dirty="0">
                <a:solidFill>
                  <a:srgbClr val="FFFFFF"/>
                </a:solidFill>
              </a:rPr>
              <a:t>10</a:t>
            </a:r>
            <a:r>
              <a:rPr lang="en-US" sz="1600" b="1" dirty="0">
                <a:solidFill>
                  <a:srgbClr val="FFFFFF"/>
                </a:solidFill>
              </a:rPr>
              <a:t>/HRT): 0.54</a:t>
            </a:r>
          </a:p>
          <a:p>
            <a:r>
              <a:rPr lang="en-US" sz="1600" dirty="0">
                <a:solidFill>
                  <a:srgbClr val="FFFFFF"/>
                </a:solidFill>
              </a:rPr>
              <a:t>Average Flow: 204 gpm</a:t>
            </a:r>
          </a:p>
          <a:p>
            <a:r>
              <a:rPr lang="en-US" sz="1600" dirty="0">
                <a:solidFill>
                  <a:srgbClr val="FFFFFF"/>
                </a:solidFill>
              </a:rPr>
              <a:t>HRT: 98 minutes</a:t>
            </a:r>
          </a:p>
          <a:p>
            <a:r>
              <a:rPr lang="en-US" sz="1600" dirty="0">
                <a:solidFill>
                  <a:srgbClr val="FFFFFF"/>
                </a:solidFill>
              </a:rPr>
              <a:t>t</a:t>
            </a:r>
            <a:r>
              <a:rPr lang="en-US" sz="1600" baseline="-25000" dirty="0">
                <a:solidFill>
                  <a:srgbClr val="FFFFFF"/>
                </a:solidFill>
              </a:rPr>
              <a:t>10</a:t>
            </a:r>
            <a:r>
              <a:rPr lang="en-US" sz="1600" dirty="0">
                <a:solidFill>
                  <a:srgbClr val="FFFFFF"/>
                </a:solidFill>
              </a:rPr>
              <a:t>: 53 minutes</a:t>
            </a:r>
          </a:p>
          <a:p>
            <a:r>
              <a:rPr lang="en-US" sz="1600" dirty="0">
                <a:solidFill>
                  <a:srgbClr val="FFFFFF"/>
                </a:solidFill>
              </a:rPr>
              <a:t>Tracer: Fluoride (2.55 mg/L)</a:t>
            </a:r>
          </a:p>
          <a:p>
            <a:r>
              <a:rPr lang="en-US" sz="1600" dirty="0">
                <a:solidFill>
                  <a:srgbClr val="FFFFFF"/>
                </a:solidFill>
              </a:rPr>
              <a:t>Inlet Sample Frequency: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5 gallon bucket (fill duration 4 -5 min)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12 samples (6 – 59 min range)</a:t>
            </a:r>
          </a:p>
          <a:p>
            <a:r>
              <a:rPr lang="en-US" sz="1600" dirty="0">
                <a:solidFill>
                  <a:srgbClr val="FFFFFF"/>
                </a:solidFill>
              </a:rPr>
              <a:t>Outlet Sample Frequency: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0 – 40 min (4 min)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40 – 69 min (1 min)</a:t>
            </a:r>
          </a:p>
        </p:txBody>
      </p:sp>
    </p:spTree>
    <p:extLst>
      <p:ext uri="{BB962C8B-B14F-4D97-AF65-F5344CB8AC3E}">
        <p14:creationId xmlns:p14="http://schemas.microsoft.com/office/powerpoint/2010/main" val="1231159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E84264-8DA6-43D9-AAD5-1A4E9D443A05}"/>
              </a:ext>
            </a:extLst>
          </p:cNvPr>
          <p:cNvSpPr txBox="1"/>
          <p:nvPr/>
        </p:nvSpPr>
        <p:spPr>
          <a:xfrm>
            <a:off x="1635369" y="931985"/>
            <a:ext cx="62749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Horizontal Pressure Clearwell Design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1432D-167F-4646-B5EA-8D4E4979F0C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314" t="16776" r="26436" b="40270"/>
          <a:stretch/>
        </p:blipFill>
        <p:spPr>
          <a:xfrm>
            <a:off x="612843" y="1585608"/>
            <a:ext cx="10763357" cy="37404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71954B-B43F-4769-AAA6-661C949B7351}"/>
              </a:ext>
            </a:extLst>
          </p:cNvPr>
          <p:cNvSpPr txBox="1"/>
          <p:nvPr/>
        </p:nvSpPr>
        <p:spPr>
          <a:xfrm>
            <a:off x="677007" y="5380532"/>
            <a:ext cx="8868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inlet baffled holes were plugged off except the 12 holes within the highlighted boundary.</a:t>
            </a:r>
          </a:p>
        </p:txBody>
      </p:sp>
    </p:spTree>
    <p:extLst>
      <p:ext uri="{BB962C8B-B14F-4D97-AF65-F5344CB8AC3E}">
        <p14:creationId xmlns:p14="http://schemas.microsoft.com/office/powerpoint/2010/main" val="1670475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1725-BF1F-4B5B-84B9-2E38F546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9" y="1396289"/>
            <a:ext cx="5006336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Inlet Tracer Sample Location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22988E3-80C5-4770-9D81-D1C77BBA2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5006336" cy="3181684"/>
          </a:xfrm>
        </p:spPr>
        <p:txBody>
          <a:bodyPr anchor="t">
            <a:normAutofit/>
          </a:bodyPr>
          <a:lstStyle/>
          <a:p>
            <a:r>
              <a:rPr lang="en-US" sz="1800" dirty="0"/>
              <a:t>The applied tracer dosage is determined by grab sampling downstream of the tracer injection point before the tank inlet.  Sample water is allowed to flow into a 5 gallon bucket for 4-5 minutes then sample is taken from bucket.  This provides an average tracer dosage concentration.  Samples are taken throughout the tracer study.  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Content Placeholder 8" descr="A picture containing sky, outdoor, ground, building&#10;&#10;Description automatically generated">
            <a:extLst>
              <a:ext uri="{FF2B5EF4-FFF2-40B4-BE49-F238E27FC236}">
                <a16:creationId xmlns:a16="http://schemas.microsoft.com/office/drawing/2014/main" id="{5E4D34BF-6B77-4E01-936F-57628F7FA76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15763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5A552-C36E-4D8F-9F9E-B92C09EAC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9" y="1396289"/>
            <a:ext cx="5006336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Outlet Tracer Sample Location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5AE421E1-66B7-4C6E-ABD5-9076228A5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5006336" cy="3181684"/>
          </a:xfrm>
        </p:spPr>
        <p:txBody>
          <a:bodyPr anchor="t">
            <a:normAutofit/>
          </a:bodyPr>
          <a:lstStyle/>
          <a:p>
            <a:r>
              <a:rPr lang="en-US" sz="1800" dirty="0"/>
              <a:t>Samples are taken from the outlet to determine the time it takes for 10% of the applied tracer dosage to exit the tank.  Sample frequency is increased in the time range of the expected 10% dosage mass.  </a:t>
            </a:r>
          </a:p>
          <a:p>
            <a:r>
              <a:rPr lang="en-US" sz="1800" dirty="0"/>
              <a:t>Sample Frequency for this test:</a:t>
            </a:r>
          </a:p>
          <a:p>
            <a:pPr marL="0" indent="0">
              <a:buNone/>
            </a:pPr>
            <a:r>
              <a:rPr lang="en-US" sz="1800" dirty="0"/>
              <a:t>0 – 40 minutes (4 minute intervals)</a:t>
            </a:r>
          </a:p>
          <a:p>
            <a:pPr marL="0" indent="0">
              <a:buNone/>
            </a:pPr>
            <a:r>
              <a:rPr lang="en-US" sz="1800" dirty="0"/>
              <a:t>40 – 69 minutes ( 1 minute intervals)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Content Placeholder 14" descr="A picture containing tree, outdoor, ground, red&#10;&#10;Description automatically generated">
            <a:extLst>
              <a:ext uri="{FF2B5EF4-FFF2-40B4-BE49-F238E27FC236}">
                <a16:creationId xmlns:a16="http://schemas.microsoft.com/office/drawing/2014/main" id="{792A85B6-20A0-4CA3-ABE1-D52F629C2B3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42452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DC51F-019C-429E-BE46-55621829F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Garberville SD – Modified Step-Dose Curve</a:t>
            </a: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00000000-0008-0000-07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1054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474E76A-FF70-44CC-A55B-1E33FCC57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5974" y="2592089"/>
            <a:ext cx="168181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solidFill>
                  <a:srgbClr val="FFFF00"/>
                </a:solidFill>
              </a:rPr>
              <a:t>Dosage: 2.64 mg/L</a:t>
            </a:r>
          </a:p>
          <a:p>
            <a:r>
              <a:rPr lang="en-US" altLang="en-US" sz="1400" dirty="0">
                <a:solidFill>
                  <a:srgbClr val="FFFF00"/>
                </a:solidFill>
              </a:rPr>
              <a:t>0.26 mg/L at t</a:t>
            </a:r>
            <a:r>
              <a:rPr lang="en-US" altLang="en-US" sz="1400" baseline="-25000" dirty="0">
                <a:solidFill>
                  <a:srgbClr val="FFFF00"/>
                </a:solidFill>
              </a:rPr>
              <a:t>10</a:t>
            </a:r>
          </a:p>
          <a:p>
            <a:r>
              <a:rPr lang="en-US" altLang="en-US" sz="1400" dirty="0">
                <a:solidFill>
                  <a:srgbClr val="FFFF00"/>
                </a:solidFill>
              </a:rPr>
              <a:t>t</a:t>
            </a:r>
            <a:r>
              <a:rPr lang="en-US" altLang="en-US" sz="1400" baseline="-25000" dirty="0">
                <a:solidFill>
                  <a:srgbClr val="FFFF00"/>
                </a:solidFill>
              </a:rPr>
              <a:t>10</a:t>
            </a:r>
            <a:r>
              <a:rPr lang="en-US" altLang="en-US" sz="1400" dirty="0">
                <a:solidFill>
                  <a:srgbClr val="FFFF00"/>
                </a:solidFill>
              </a:rPr>
              <a:t>: 53 min</a:t>
            </a:r>
          </a:p>
          <a:p>
            <a:r>
              <a:rPr lang="en-US" altLang="en-US" sz="1400" dirty="0">
                <a:solidFill>
                  <a:srgbClr val="FFFF00"/>
                </a:solidFill>
              </a:rPr>
              <a:t>HRT: 98 min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C5EB56-4C3F-439C-8DD8-580A22C950B3}"/>
              </a:ext>
            </a:extLst>
          </p:cNvPr>
          <p:cNvSpPr/>
          <p:nvPr/>
        </p:nvSpPr>
        <p:spPr>
          <a:xfrm>
            <a:off x="2467601" y="4666729"/>
            <a:ext cx="1541769" cy="369332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FF00"/>
                </a:solidFill>
              </a:rPr>
              <a:t>t</a:t>
            </a:r>
            <a:r>
              <a:rPr lang="en-US" sz="1800" b="1" baseline="-25000" dirty="0">
                <a:solidFill>
                  <a:srgbClr val="FFFF00"/>
                </a:solidFill>
              </a:rPr>
              <a:t>10</a:t>
            </a:r>
            <a:r>
              <a:rPr lang="en-US" sz="1800" b="1" dirty="0">
                <a:solidFill>
                  <a:srgbClr val="FFFF00"/>
                </a:solidFill>
              </a:rPr>
              <a:t>/HRT = 0.54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17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6A243-6A57-4B38-9C9C-B3929B395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Garberville SD – Modified Step-Dose Curve Normalized to F-Curve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700-00001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D885B5-C566-44A8-9C02-EA3FB82ECD1F}"/>
              </a:ext>
            </a:extLst>
          </p:cNvPr>
          <p:cNvCxnSpPr/>
          <p:nvPr/>
        </p:nvCxnSpPr>
        <p:spPr>
          <a:xfrm>
            <a:off x="1529862" y="3974123"/>
            <a:ext cx="795703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EDADF3-A033-41E7-8B4C-F89ACCD20DA4}"/>
              </a:ext>
            </a:extLst>
          </p:cNvPr>
          <p:cNvCxnSpPr/>
          <p:nvPr/>
        </p:nvCxnSpPr>
        <p:spPr>
          <a:xfrm>
            <a:off x="9486899" y="3974125"/>
            <a:ext cx="0" cy="16459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077F38A-BF2A-489D-A15F-9F76E873846B}"/>
              </a:ext>
            </a:extLst>
          </p:cNvPr>
          <p:cNvSpPr/>
          <p:nvPr/>
        </p:nvSpPr>
        <p:spPr>
          <a:xfrm>
            <a:off x="2467601" y="4666729"/>
            <a:ext cx="1541769" cy="369332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FF00"/>
                </a:solidFill>
              </a:rPr>
              <a:t>t</a:t>
            </a:r>
            <a:r>
              <a:rPr lang="en-US" sz="1800" b="1" baseline="-25000" dirty="0">
                <a:solidFill>
                  <a:srgbClr val="FFFF00"/>
                </a:solidFill>
              </a:rPr>
              <a:t>10</a:t>
            </a:r>
            <a:r>
              <a:rPr lang="en-US" sz="1800" b="1" dirty="0">
                <a:solidFill>
                  <a:srgbClr val="FFFF00"/>
                </a:solidFill>
              </a:rPr>
              <a:t>/HRT = 0.54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04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 140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200399"/>
            <a:chOff x="697883" y="1816768"/>
            <a:chExt cx="3674476" cy="3200399"/>
          </a:xfrm>
          <a:solidFill>
            <a:schemeClr val="accent1"/>
          </a:solidFill>
        </p:grpSpPr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gradFill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FFFFFF"/>
                </a:solidFill>
              </a:rPr>
              <a:t>Purpose of a Tracer Study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2000" dirty="0"/>
              <a:t>To determine the hydraulic efficiency or disinfectant exposure time of water through one or more reactors.</a:t>
            </a:r>
          </a:p>
          <a:p>
            <a:pPr eaLnBrk="1" hangingPunct="1"/>
            <a:r>
              <a:rPr lang="en-US" altLang="en-US" sz="2000" dirty="0"/>
              <a:t>The addition of known quantities of a nonreactive chemical (tracer) is added in the form of a pulse (slug) or step-input. </a:t>
            </a:r>
          </a:p>
          <a:p>
            <a:pPr eaLnBrk="1" hangingPunct="1"/>
            <a:r>
              <a:rPr lang="en-US" altLang="en-US" sz="2000" dirty="0"/>
              <a:t>The time of travel or disinfectant exposure time through the reactor is related to:</a:t>
            </a:r>
          </a:p>
          <a:p>
            <a:pPr lvl="1" eaLnBrk="1" hangingPunct="1"/>
            <a:r>
              <a:rPr lang="en-US" altLang="en-US" sz="2000" dirty="0"/>
              <a:t>Flow rate</a:t>
            </a:r>
          </a:p>
          <a:p>
            <a:pPr lvl="1" eaLnBrk="1" hangingPunct="1"/>
            <a:r>
              <a:rPr lang="en-US" altLang="en-US" sz="2000" dirty="0"/>
              <a:t>Reactor water volume</a:t>
            </a:r>
          </a:p>
          <a:p>
            <a:pPr lvl="1" eaLnBrk="1" hangingPunct="1"/>
            <a:r>
              <a:rPr lang="en-US" altLang="en-US" sz="2000" dirty="0"/>
              <a:t>Water Depth</a:t>
            </a:r>
          </a:p>
          <a:p>
            <a:pPr lvl="1" eaLnBrk="1" hangingPunct="1"/>
            <a:r>
              <a:rPr lang="en-US" altLang="en-US" sz="2000" dirty="0"/>
              <a:t>Reactor configuration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lvl="1" eaLnBrk="1" hangingPunct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36170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917</Words>
  <Application>Microsoft Office PowerPoint</Application>
  <PresentationFormat>Widescreen</PresentationFormat>
  <Paragraphs>119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Garberville Sanitary District CA1210008 Tracer Study February 4, 2019</vt:lpstr>
      <vt:lpstr>Table of Content</vt:lpstr>
      <vt:lpstr>Garberville SD  Tracer Test Results</vt:lpstr>
      <vt:lpstr>PowerPoint Presentation</vt:lpstr>
      <vt:lpstr>Inlet Tracer Sample Location</vt:lpstr>
      <vt:lpstr>Outlet Tracer Sample Location</vt:lpstr>
      <vt:lpstr>Garberville SD – Modified Step-Dose Curve</vt:lpstr>
      <vt:lpstr>Garberville SD – Modified Step-Dose Curve Normalized to F-Curve</vt:lpstr>
      <vt:lpstr>Purpose of a Tracer Study</vt:lpstr>
      <vt:lpstr>Disinfection Exposure Time of Fluid in Vessel for Determining Ct10</vt:lpstr>
      <vt:lpstr>Ct10 Value </vt:lpstr>
      <vt:lpstr>Baffling Factor (BF)</vt:lpstr>
      <vt:lpstr>Test Method</vt:lpstr>
      <vt:lpstr>Method of Analysis and Equipment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Garberville Sanitary District CA1210008 Tracer Study February 4, 2019</dc:title>
  <dc:creator>Schott, Guy@Waterboards</dc:creator>
  <cp:lastModifiedBy>Schott, Guy@Waterboards</cp:lastModifiedBy>
  <cp:revision>1</cp:revision>
  <dcterms:created xsi:type="dcterms:W3CDTF">2019-02-05T22:59:31Z</dcterms:created>
  <dcterms:modified xsi:type="dcterms:W3CDTF">2019-02-05T23:04:39Z</dcterms:modified>
</cp:coreProperties>
</file>