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73" r:id="rId3"/>
    <p:sldId id="381" r:id="rId4"/>
    <p:sldId id="383" r:id="rId5"/>
    <p:sldId id="397" r:id="rId6"/>
    <p:sldId id="384" r:id="rId7"/>
    <p:sldId id="385" r:id="rId8"/>
    <p:sldId id="378" r:id="rId9"/>
    <p:sldId id="391" r:id="rId10"/>
    <p:sldId id="392" r:id="rId11"/>
    <p:sldId id="393" r:id="rId12"/>
    <p:sldId id="395" r:id="rId13"/>
    <p:sldId id="374" r:id="rId14"/>
    <p:sldId id="377" r:id="rId15"/>
    <p:sldId id="389" r:id="rId16"/>
    <p:sldId id="396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7D4D-9E3A-4C5F-9720-4DBB8E63F6AD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BEED-AB95-40E9-9A45-9AEA22D6D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9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BEED-AB95-40E9-9A45-9AEA22D6D3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Gualala Community Services District</a:t>
            </a:r>
            <a:br>
              <a:rPr lang="en-US" sz="3200" dirty="0" smtClean="0"/>
            </a:br>
            <a:r>
              <a:rPr lang="en-US" sz="3200" dirty="0" smtClean="0"/>
              <a:t>Wastewater Treatment Plant</a:t>
            </a:r>
            <a:br>
              <a:rPr lang="en-US" sz="3200" dirty="0" smtClean="0"/>
            </a:br>
            <a:r>
              <a:rPr lang="en-US" sz="3200" dirty="0" smtClean="0"/>
              <a:t>Sonoma County, CA</a:t>
            </a:r>
            <a:br>
              <a:rPr lang="en-US" sz="3200" dirty="0" smtClean="0"/>
            </a:br>
            <a:r>
              <a:rPr lang="en-US" sz="3200" dirty="0" smtClean="0"/>
              <a:t>Modal Contact Time (t</a:t>
            </a:r>
            <a:r>
              <a:rPr lang="en-US" sz="3200" baseline="-25000" dirty="0" smtClean="0"/>
              <a:t>modal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b="1" u="sng" dirty="0" smtClean="0"/>
              <a:t>Tracer Study #3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August 9,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/>
              <a:t>Water Resources Control Board,</a:t>
            </a:r>
          </a:p>
          <a:p>
            <a:r>
              <a:rPr lang="en-US" dirty="0" smtClean="0"/>
              <a:t>Division of Drinking Water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457200"/>
            <a:ext cx="4686300" cy="6248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81800" y="2448461"/>
            <a:ext cx="2057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tracer is poured into effluent filter trough, the mixed water flows into an 8-in line to Manhole “C”.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Hydraulic Tracer Mixing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62450" y="3110180"/>
            <a:ext cx="742950" cy="166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3000" y="32766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600"/>
            <a:ext cx="8128000" cy="6096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7838" y="199562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Manhole “C” Entry to Pipeline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3886200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Manhole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“C”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0"/>
            <a:ext cx="8305800" cy="62293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56" y="4264983"/>
            <a:ext cx="3536771" cy="247701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4724400"/>
            <a:ext cx="915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 Tap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14600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Manhole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“B”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H="1" flipV="1">
            <a:off x="2286000" y="1828800"/>
            <a:ext cx="33542" cy="2436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182880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1828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77838" y="152400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Manhole “B” Pipeline Exit - Sample Station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Tracer Field 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6" y="990600"/>
            <a:ext cx="834623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5959403"/>
            <a:ext cx="2805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Average </a:t>
            </a:r>
            <a:r>
              <a:rPr lang="en-US" sz="1400" dirty="0" smtClean="0"/>
              <a:t>Flow Test Duration: 63 </a:t>
            </a:r>
            <a:r>
              <a:rPr lang="en-US" sz="1400" dirty="0"/>
              <a:t>gpm</a:t>
            </a:r>
          </a:p>
          <a:p>
            <a:r>
              <a:rPr lang="en-US" sz="1400" dirty="0" smtClean="0"/>
              <a:t>HRT: 340 minutes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959403"/>
            <a:ext cx="26358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: 210 minutes</a:t>
            </a:r>
          </a:p>
          <a:p>
            <a:r>
              <a:rPr lang="en-US" sz="1400" dirty="0" smtClean="0"/>
              <a:t>Average flow up to t</a:t>
            </a:r>
            <a:r>
              <a:rPr lang="en-US" sz="1400" baseline="-25000" dirty="0" smtClean="0"/>
              <a:t>modal</a:t>
            </a:r>
            <a:r>
              <a:rPr lang="en-US" sz="1400" dirty="0" smtClean="0"/>
              <a:t>: 63 gpm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32" y="609600"/>
            <a:ext cx="7181710" cy="49564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09104" y="1524000"/>
            <a:ext cx="0" cy="3429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With the installation of the </a:t>
            </a:r>
            <a:r>
              <a:rPr lang="en-US" dirty="0" smtClean="0"/>
              <a:t>80-ft pipeline orifice spray system, </a:t>
            </a:r>
            <a:r>
              <a:rPr lang="en-US" dirty="0" smtClean="0"/>
              <a:t>the modal contact time increased from 90 to 210 minutes.  It appears that temperature stratification was </a:t>
            </a:r>
            <a:r>
              <a:rPr lang="en-US" dirty="0" smtClean="0"/>
              <a:t>eliminated </a:t>
            </a:r>
            <a:r>
              <a:rPr lang="en-US" dirty="0" smtClean="0"/>
              <a:t>in the first 80 feet </a:t>
            </a:r>
            <a:r>
              <a:rPr lang="en-US" dirty="0" smtClean="0"/>
              <a:t>of pipe </a:t>
            </a:r>
            <a:r>
              <a:rPr lang="en-US" dirty="0" smtClean="0"/>
              <a:t>section.  To maintain the modal contact time, the orifice sprayer will need to operated anytime the treatment plant is in service for achieving disinfection compliance.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Additional contact time may be improved by installing the same orifice sprayer on the pipeline connected to Manhole “C”.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667000"/>
            <a:ext cx="563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12192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167639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Manhole</a:t>
            </a:r>
          </a:p>
          <a:p>
            <a:r>
              <a:rPr lang="en-US" dirty="0"/>
              <a:t> </a:t>
            </a:r>
            <a:r>
              <a:rPr lang="en-US" dirty="0" smtClean="0"/>
              <a:t>    “C”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47244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48-in Pipeline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086600" y="2291834"/>
            <a:ext cx="12192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19884" y="163966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Manhole</a:t>
            </a:r>
          </a:p>
          <a:p>
            <a:r>
              <a:rPr lang="en-US" dirty="0"/>
              <a:t> </a:t>
            </a:r>
            <a:r>
              <a:rPr lang="en-US" dirty="0" smtClean="0"/>
              <a:t>    “B”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3013" y="2658857"/>
            <a:ext cx="25908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54843" y="4343400"/>
            <a:ext cx="27889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34709" y="3319054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Zone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4267200"/>
            <a:ext cx="188043" cy="1442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68664" y="3503720"/>
            <a:ext cx="56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43813" y="2648528"/>
            <a:ext cx="3042787" cy="324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44336" y="2813019"/>
            <a:ext cx="20902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05400" y="3496081"/>
            <a:ext cx="56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764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288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981200" y="4195072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33600" y="4195072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2860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4384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908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7432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8956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0480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004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3528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5052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6576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810000" y="4191000"/>
            <a:ext cx="0" cy="148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53564" y="3588509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  <a:r>
              <a:rPr lang="en-US" dirty="0" err="1" smtClean="0"/>
              <a:t>Manitude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4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Chlorine Contact - Pipeline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267200"/>
            <a:ext cx="563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Pipeline volume:  21,500 gallons</a:t>
            </a:r>
          </a:p>
          <a:p>
            <a:r>
              <a:rPr lang="en-US" sz="1600" dirty="0" smtClean="0"/>
              <a:t>Pipeline diameter: 48-inches (4 feet)</a:t>
            </a:r>
          </a:p>
          <a:p>
            <a:r>
              <a:rPr lang="en-US" sz="1600" dirty="0" smtClean="0"/>
              <a:t>Pipeline length: 229 feet</a:t>
            </a:r>
          </a:p>
          <a:p>
            <a:r>
              <a:rPr lang="en-US" sz="1600" dirty="0" smtClean="0"/>
              <a:t>Material: concrete (buried)</a:t>
            </a:r>
          </a:p>
          <a:p>
            <a:r>
              <a:rPr lang="en-US" sz="1600" dirty="0" smtClean="0"/>
              <a:t>L:D ratio: 57</a:t>
            </a:r>
          </a:p>
          <a:p>
            <a:r>
              <a:rPr lang="en-US" sz="1600" dirty="0" smtClean="0"/>
              <a:t>Treated water flows from: Sea Ranch and Gualala</a:t>
            </a:r>
          </a:p>
          <a:p>
            <a:r>
              <a:rPr lang="en-US" sz="1600" dirty="0" smtClean="0"/>
              <a:t>Orifice Pipeline: 1.5” PVC, 80-ft, 1/8” holes spaced 18 inches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050" t="29904" r="26497" b="38517"/>
          <a:stretch/>
        </p:blipFill>
        <p:spPr>
          <a:xfrm>
            <a:off x="228600" y="1524000"/>
            <a:ext cx="8610600" cy="23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Test Date: </a:t>
            </a:r>
            <a:r>
              <a:rPr lang="en-US" sz="3600" dirty="0" smtClean="0">
                <a:solidFill>
                  <a:srgbClr val="0000FF"/>
                </a:solidFill>
              </a:rPr>
              <a:t>August 9, 2017</a:t>
            </a:r>
          </a:p>
          <a:p>
            <a:r>
              <a:rPr lang="en-US" sz="3600" dirty="0" smtClean="0"/>
              <a:t>Test by:  </a:t>
            </a:r>
            <a:r>
              <a:rPr lang="en-US" sz="3600" dirty="0" smtClean="0">
                <a:solidFill>
                  <a:srgbClr val="0000FF"/>
                </a:solidFill>
              </a:rPr>
              <a:t>GCSD &amp; WRCB, Division of Drinking Water</a:t>
            </a:r>
          </a:p>
          <a:p>
            <a:r>
              <a:rPr lang="en-US" sz="3600" dirty="0" smtClean="0"/>
              <a:t>Tracer Test Method:  </a:t>
            </a:r>
            <a:r>
              <a:rPr lang="en-US" sz="3600" dirty="0" smtClean="0">
                <a:solidFill>
                  <a:srgbClr val="0000FF"/>
                </a:solidFill>
              </a:rPr>
              <a:t>Slug-Dose using Fluoride </a:t>
            </a:r>
          </a:p>
          <a:p>
            <a:r>
              <a:rPr lang="en-US" sz="3600" dirty="0" smtClean="0"/>
              <a:t>Reactor Tested: </a:t>
            </a:r>
            <a:r>
              <a:rPr lang="en-US" sz="3600" dirty="0" smtClean="0">
                <a:solidFill>
                  <a:srgbClr val="0000FF"/>
                </a:solidFill>
              </a:rPr>
              <a:t>Concrete Pipeline (underground)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Pipeline Length &amp; Diameter (D): </a:t>
            </a:r>
            <a:r>
              <a:rPr lang="en-US" sz="3600" dirty="0" smtClean="0">
                <a:solidFill>
                  <a:srgbClr val="0000FF"/>
                </a:solidFill>
              </a:rPr>
              <a:t>229 ft &amp; 48 inches (4-ft)</a:t>
            </a:r>
          </a:p>
          <a:p>
            <a:r>
              <a:rPr lang="en-US" sz="3600" dirty="0" smtClean="0"/>
              <a:t>L:D </a:t>
            </a:r>
            <a:r>
              <a:rPr lang="en-US" sz="3600" dirty="0"/>
              <a:t>Ratio: </a:t>
            </a:r>
            <a:r>
              <a:rPr lang="en-US" sz="3600" dirty="0" smtClean="0">
                <a:solidFill>
                  <a:srgbClr val="0000FF"/>
                </a:solidFill>
              </a:rPr>
              <a:t>57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Pipeline Volume (Vol</a:t>
            </a:r>
            <a:r>
              <a:rPr lang="en-US" sz="3600" baseline="-25000" dirty="0" smtClean="0"/>
              <a:t>Pipe</a:t>
            </a:r>
            <a:r>
              <a:rPr lang="en-US" sz="3600" dirty="0" smtClean="0"/>
              <a:t>): </a:t>
            </a:r>
            <a:r>
              <a:rPr lang="en-US" sz="3600" dirty="0" smtClean="0">
                <a:solidFill>
                  <a:srgbClr val="0000FF"/>
                </a:solidFill>
              </a:rPr>
              <a:t>21,500 gallons (operating volume)</a:t>
            </a:r>
          </a:p>
          <a:p>
            <a:r>
              <a:rPr lang="en-US" sz="3600" dirty="0" smtClean="0"/>
              <a:t>Flows to Modal Contact Time: </a:t>
            </a:r>
            <a:r>
              <a:rPr lang="en-US" sz="3600" dirty="0" smtClean="0">
                <a:solidFill>
                  <a:srgbClr val="0000FF"/>
                </a:solidFill>
              </a:rPr>
              <a:t>20-140 gpm (63 gpm weighted avg)</a:t>
            </a:r>
          </a:p>
          <a:p>
            <a:r>
              <a:rPr lang="en-US" sz="3600" dirty="0" smtClean="0"/>
              <a:t>Weighted Avg Test Flow: </a:t>
            </a:r>
            <a:r>
              <a:rPr lang="en-US" sz="3600" dirty="0" smtClean="0">
                <a:solidFill>
                  <a:srgbClr val="0000FF"/>
                </a:solidFill>
              </a:rPr>
              <a:t>63 </a:t>
            </a:r>
            <a:r>
              <a:rPr lang="en-US" sz="3600" dirty="0">
                <a:solidFill>
                  <a:srgbClr val="0000FF"/>
                </a:solidFill>
              </a:rPr>
              <a:t>gpm </a:t>
            </a:r>
            <a:r>
              <a:rPr lang="en-US" sz="3600" dirty="0" smtClean="0">
                <a:solidFill>
                  <a:srgbClr val="0000FF"/>
                </a:solidFill>
              </a:rPr>
              <a:t>(based on total test duration)</a:t>
            </a:r>
            <a:endParaRPr lang="en-US" sz="3600" dirty="0" smtClean="0"/>
          </a:p>
          <a:p>
            <a:r>
              <a:rPr lang="en-US" sz="3600" dirty="0" smtClean="0"/>
              <a:t>HRT: </a:t>
            </a:r>
            <a:r>
              <a:rPr lang="en-US" sz="3600" dirty="0" smtClean="0">
                <a:solidFill>
                  <a:srgbClr val="0000FF"/>
                </a:solidFill>
              </a:rPr>
              <a:t> 340 minutes (5.7 hours, based on total test duration) </a:t>
            </a:r>
          </a:p>
          <a:p>
            <a:r>
              <a:rPr lang="en-US" sz="3600" dirty="0" smtClean="0"/>
              <a:t>t</a:t>
            </a:r>
            <a:r>
              <a:rPr lang="en-US" sz="3600" baseline="-25000" dirty="0" smtClean="0"/>
              <a:t>modal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210 </a:t>
            </a:r>
            <a:r>
              <a:rPr lang="en-US" sz="3600" dirty="0">
                <a:solidFill>
                  <a:srgbClr val="0000FF"/>
                </a:solidFill>
              </a:rPr>
              <a:t>minutes (to peak fluoride </a:t>
            </a:r>
            <a:r>
              <a:rPr lang="en-US" sz="3600" dirty="0" smtClean="0">
                <a:solidFill>
                  <a:srgbClr val="0000FF"/>
                </a:solidFill>
              </a:rPr>
              <a:t>concentration @ 63 gpm)</a:t>
            </a:r>
          </a:p>
          <a:p>
            <a:r>
              <a:rPr lang="en-US" sz="3600" dirty="0" smtClean="0"/>
              <a:t>Cumulative Volume (Vol</a:t>
            </a:r>
            <a:r>
              <a:rPr lang="en-US" sz="3600" baseline="-25000" dirty="0" smtClean="0"/>
              <a:t>cum</a:t>
            </a:r>
            <a:r>
              <a:rPr lang="en-US" sz="3600" dirty="0" smtClean="0"/>
              <a:t>) to t</a:t>
            </a:r>
            <a:r>
              <a:rPr lang="en-US" sz="3600" baseline="-25000" dirty="0" smtClean="0"/>
              <a:t>modal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>13,300 </a:t>
            </a:r>
            <a:r>
              <a:rPr lang="en-US" sz="3600" dirty="0">
                <a:solidFill>
                  <a:srgbClr val="0000FF"/>
                </a:solidFill>
              </a:rPr>
              <a:t>gallons </a:t>
            </a:r>
            <a:r>
              <a:rPr lang="en-US" sz="3600" dirty="0" smtClean="0">
                <a:solidFill>
                  <a:srgbClr val="0000FF"/>
                </a:solidFill>
              </a:rPr>
              <a:t>(treated)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700" dirty="0" smtClean="0"/>
              <a:t>Modal Baffling Factor: </a:t>
            </a:r>
            <a:r>
              <a:rPr lang="en-US" sz="3700" dirty="0" smtClean="0">
                <a:solidFill>
                  <a:srgbClr val="0000FF"/>
                </a:solidFill>
              </a:rPr>
              <a:t>0.62 (Vol</a:t>
            </a:r>
            <a:r>
              <a:rPr lang="en-US" sz="3700" baseline="-25000" dirty="0" smtClean="0">
                <a:solidFill>
                  <a:srgbClr val="0000FF"/>
                </a:solidFill>
              </a:rPr>
              <a:t>cum</a:t>
            </a:r>
            <a:r>
              <a:rPr lang="en-US" sz="3700" dirty="0" smtClean="0">
                <a:solidFill>
                  <a:srgbClr val="0000FF"/>
                </a:solidFill>
              </a:rPr>
              <a:t>/Vol</a:t>
            </a:r>
            <a:r>
              <a:rPr lang="en-US" sz="3700" baseline="-25000" dirty="0" smtClean="0">
                <a:solidFill>
                  <a:srgbClr val="0000FF"/>
                </a:solidFill>
              </a:rPr>
              <a:t>pipe</a:t>
            </a:r>
            <a:r>
              <a:rPr lang="en-US" sz="3700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sz="3700" dirty="0" smtClean="0"/>
          </a:p>
          <a:p>
            <a:pPr>
              <a:spcBef>
                <a:spcPts val="0"/>
              </a:spcBef>
            </a:pPr>
            <a:r>
              <a:rPr lang="en-US" sz="3700" dirty="0" smtClean="0"/>
              <a:t>Calculated Field Modal Time:</a:t>
            </a:r>
          </a:p>
          <a:p>
            <a:pPr>
              <a:spcBef>
                <a:spcPts val="0"/>
              </a:spcBef>
            </a:pPr>
            <a:r>
              <a:rPr lang="en-US" sz="3700" dirty="0" smtClean="0"/>
              <a:t>Ct</a:t>
            </a:r>
            <a:r>
              <a:rPr lang="en-US" sz="3700" baseline="-25000" dirty="0" smtClean="0"/>
              <a:t>modal-cal</a:t>
            </a:r>
            <a:r>
              <a:rPr lang="en-US" sz="3700" dirty="0" smtClean="0"/>
              <a:t>: </a:t>
            </a:r>
            <a:r>
              <a:rPr lang="en-US" sz="3700" dirty="0" smtClean="0">
                <a:solidFill>
                  <a:srgbClr val="0000FF"/>
                </a:solidFill>
              </a:rPr>
              <a:t>Cl</a:t>
            </a:r>
            <a:r>
              <a:rPr lang="en-US" sz="3700" baseline="-25000" dirty="0" smtClean="0">
                <a:solidFill>
                  <a:srgbClr val="0000FF"/>
                </a:solidFill>
              </a:rPr>
              <a:t>2</a:t>
            </a:r>
            <a:r>
              <a:rPr lang="en-US" sz="3700" dirty="0" smtClean="0">
                <a:solidFill>
                  <a:srgbClr val="0000FF"/>
                </a:solidFill>
              </a:rPr>
              <a:t> x t</a:t>
            </a:r>
            <a:r>
              <a:rPr lang="en-US" sz="3700" baseline="-25000" dirty="0" smtClean="0">
                <a:solidFill>
                  <a:srgbClr val="0000FF"/>
                </a:solidFill>
              </a:rPr>
              <a:t>modal-cal</a:t>
            </a:r>
            <a:endParaRPr lang="en-US" sz="44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24897"/>
              </p:ext>
            </p:extLst>
          </p:nvPr>
        </p:nvGraphicFramePr>
        <p:xfrm>
          <a:off x="4378325" y="5715000"/>
          <a:ext cx="4322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2971800" imgH="419040" progId="Equation.3">
                  <p:embed/>
                </p:oleObj>
              </mc:Choice>
              <mc:Fallback>
                <p:oleObj name="Equation" r:id="rId3" imgW="2971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8325" y="5715000"/>
                        <a:ext cx="4322763" cy="609600"/>
                      </a:xfrm>
                      <a:prstGeom prst="rect">
                        <a:avLst/>
                      </a:prstGeom>
                      <a:ln w="254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August 9, 2017 a third tracer study was conducted at the Gualala CSD WWTP.  This test was to evaluate the modal contact time </a:t>
            </a:r>
            <a:r>
              <a:rPr lang="en-US" dirty="0" smtClean="0"/>
              <a:t>for the underground 4-ft diameter concrete pipeline (229-ft) for </a:t>
            </a:r>
            <a:r>
              <a:rPr lang="en-US" dirty="0" smtClean="0"/>
              <a:t>a recently installed orifice </a:t>
            </a:r>
            <a:r>
              <a:rPr lang="en-US" dirty="0" smtClean="0"/>
              <a:t>pipeline jetting </a:t>
            </a:r>
            <a:r>
              <a:rPr lang="en-US" dirty="0" smtClean="0"/>
              <a:t>system.  In Manhole B was installed a ½ </a:t>
            </a:r>
            <a:r>
              <a:rPr lang="en-US" dirty="0"/>
              <a:t>HP submersible pump </a:t>
            </a:r>
            <a:r>
              <a:rPr lang="en-US" dirty="0" smtClean="0"/>
              <a:t>attached to a 80-foot long, 1.5-in diameter PVC </a:t>
            </a:r>
            <a:r>
              <a:rPr lang="en-US" dirty="0" smtClean="0"/>
              <a:t>pipe with </a:t>
            </a:r>
            <a:r>
              <a:rPr lang="en-US" dirty="0" smtClean="0"/>
              <a:t>1/8 orifices </a:t>
            </a:r>
            <a:r>
              <a:rPr lang="en-US" dirty="0" smtClean="0"/>
              <a:t>spaced 18-inches to </a:t>
            </a:r>
            <a:r>
              <a:rPr lang="en-US" dirty="0" smtClean="0"/>
              <a:t>promote mixing within the 21,500 gallon underground concrete pipeline. The modal contact value (t</a:t>
            </a:r>
            <a:r>
              <a:rPr lang="en-US" baseline="-25000" dirty="0" smtClean="0"/>
              <a:t>modal</a:t>
            </a:r>
            <a:r>
              <a:rPr lang="en-US" dirty="0" smtClean="0"/>
              <a:t>) is that time at which the slug-dose curve is at its peak concentration.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modal contact time for Tests 1 and 2 was 90 </a:t>
            </a:r>
            <a:r>
              <a:rPr lang="en-US" dirty="0" smtClean="0"/>
              <a:t>minutes (without pipeline jetting system)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210</a:t>
            </a:r>
            <a:r>
              <a:rPr lang="en-US" dirty="0" smtClean="0"/>
              <a:t> minutes for Test 3.    </a:t>
            </a:r>
          </a:p>
        </p:txBody>
      </p:sp>
    </p:spTree>
    <p:extLst>
      <p:ext uri="{BB962C8B-B14F-4D97-AF65-F5344CB8AC3E}">
        <p14:creationId xmlns:p14="http://schemas.microsoft.com/office/powerpoint/2010/main" val="25627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1539" y="1499394"/>
            <a:ext cx="6544733" cy="3681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1" y="304800"/>
            <a:ext cx="2666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Shown is empty concrete </a:t>
            </a:r>
          </a:p>
          <a:p>
            <a:r>
              <a:rPr lang="en-US" dirty="0" smtClean="0"/>
              <a:t>pipeline with installed PVC piping and orifices.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 Method: </a:t>
            </a:r>
            <a:r>
              <a:rPr lang="en-US" dirty="0" smtClean="0">
                <a:solidFill>
                  <a:srgbClr val="0000FF"/>
                </a:solidFill>
              </a:rPr>
              <a:t>Slug-Dose</a:t>
            </a:r>
          </a:p>
          <a:p>
            <a:r>
              <a:rPr lang="en-US" dirty="0" smtClean="0"/>
              <a:t>Injection Point of Tracer: </a:t>
            </a:r>
            <a:r>
              <a:rPr lang="en-US" dirty="0" smtClean="0">
                <a:solidFill>
                  <a:srgbClr val="0000FF"/>
                </a:solidFill>
              </a:rPr>
              <a:t>Poured into filter overflow weir connected to 8-inch line</a:t>
            </a:r>
          </a:p>
          <a:p>
            <a:r>
              <a:rPr lang="en-US" dirty="0" smtClean="0"/>
              <a:t>Sample Point: </a:t>
            </a:r>
            <a:r>
              <a:rPr lang="en-US" dirty="0" smtClean="0">
                <a:solidFill>
                  <a:srgbClr val="0000FF"/>
                </a:solidFill>
              </a:rPr>
              <a:t>Pipeline outlet (Manhole “B”)</a:t>
            </a:r>
          </a:p>
          <a:p>
            <a:r>
              <a:rPr lang="en-US" dirty="0" smtClean="0"/>
              <a:t>Tracer Analysis: </a:t>
            </a:r>
            <a:r>
              <a:rPr lang="en-US" dirty="0" smtClean="0">
                <a:solidFill>
                  <a:srgbClr val="0000FF"/>
                </a:solidFill>
              </a:rPr>
              <a:t>Ion Selective Fluoride Probe</a:t>
            </a:r>
          </a:p>
          <a:p>
            <a:r>
              <a:rPr lang="en-US" dirty="0" smtClean="0"/>
              <a:t>Sampler:  </a:t>
            </a:r>
            <a:r>
              <a:rPr lang="en-US" dirty="0" smtClean="0">
                <a:solidFill>
                  <a:srgbClr val="0000FF"/>
                </a:solidFill>
              </a:rPr>
              <a:t>Gualala CSD Operators</a:t>
            </a:r>
          </a:p>
          <a:p>
            <a:r>
              <a:rPr lang="en-US" dirty="0" smtClean="0"/>
              <a:t>Analyses by: </a:t>
            </a:r>
            <a:r>
              <a:rPr lang="en-US" dirty="0" smtClean="0">
                <a:solidFill>
                  <a:srgbClr val="0000FF"/>
                </a:solidFill>
              </a:rPr>
              <a:t>Guy Schott, Division of Drinking Water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Material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Tracer Material: </a:t>
            </a:r>
            <a:r>
              <a:rPr lang="en-US" dirty="0" smtClean="0">
                <a:solidFill>
                  <a:srgbClr val="0000FF"/>
                </a:solidFill>
              </a:rPr>
              <a:t>Hydrofluorosillicic Acid (H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SiF</a:t>
            </a:r>
            <a:r>
              <a:rPr lang="en-US" baseline="-25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Tracer Bulk Density: </a:t>
            </a:r>
            <a:r>
              <a:rPr lang="en-US" dirty="0" smtClean="0">
                <a:solidFill>
                  <a:srgbClr val="0000FF"/>
                </a:solidFill>
              </a:rPr>
              <a:t>10.3 lbs/gal</a:t>
            </a:r>
          </a:p>
          <a:p>
            <a:r>
              <a:rPr lang="en-US" dirty="0" smtClean="0"/>
              <a:t>Tracer Product Strength: </a:t>
            </a:r>
            <a:r>
              <a:rPr lang="en-US" dirty="0" smtClean="0">
                <a:solidFill>
                  <a:srgbClr val="0000FF"/>
                </a:solidFill>
              </a:rPr>
              <a:t>24% </a:t>
            </a:r>
            <a:r>
              <a:rPr lang="en-US" dirty="0">
                <a:solidFill>
                  <a:srgbClr val="0000FF"/>
                </a:solidFill>
              </a:rPr>
              <a:t>as 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SiF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Molecular Weight: </a:t>
            </a:r>
            <a:r>
              <a:rPr lang="en-US" dirty="0" smtClean="0">
                <a:solidFill>
                  <a:srgbClr val="0000FF"/>
                </a:solidFill>
              </a:rPr>
              <a:t>144.09 g/mole </a:t>
            </a:r>
            <a:r>
              <a:rPr lang="en-US" dirty="0">
                <a:solidFill>
                  <a:srgbClr val="0000FF"/>
                </a:solidFill>
              </a:rPr>
              <a:t>(H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SiF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Fluoride Concentration: </a:t>
            </a:r>
            <a:r>
              <a:rPr lang="en-US" dirty="0" smtClean="0">
                <a:solidFill>
                  <a:srgbClr val="0000FF"/>
                </a:solidFill>
              </a:rPr>
              <a:t>79.11% (144 g/mole)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 </a:t>
            </a:r>
            <a:r>
              <a:rPr lang="en-US" dirty="0" smtClean="0"/>
              <a:t>Tracer Added: </a:t>
            </a:r>
            <a:r>
              <a:rPr lang="en-US" dirty="0" smtClean="0">
                <a:solidFill>
                  <a:srgbClr val="0000FF"/>
                </a:solidFill>
              </a:rPr>
              <a:t>~2.7 lbs. (1,000 mL)</a:t>
            </a:r>
          </a:p>
          <a:p>
            <a:r>
              <a:rPr lang="en-US" dirty="0" smtClean="0"/>
              <a:t>Fluoride mixed w/2.5 gal of water in bucket</a:t>
            </a:r>
          </a:p>
          <a:p>
            <a:r>
              <a:rPr lang="en-US" dirty="0" smtClean="0"/>
              <a:t>Fluoride (F) Tracer Added: </a:t>
            </a:r>
            <a:r>
              <a:rPr lang="en-US" dirty="0" smtClean="0">
                <a:solidFill>
                  <a:srgbClr val="0000FF"/>
                </a:solidFill>
              </a:rPr>
              <a:t>0.517 lbs. (224 g)</a:t>
            </a:r>
          </a:p>
          <a:p>
            <a:r>
              <a:rPr lang="en-US" dirty="0" smtClean="0"/>
              <a:t>Method of Injection: </a:t>
            </a:r>
            <a:r>
              <a:rPr lang="en-US" dirty="0" smtClean="0">
                <a:solidFill>
                  <a:srgbClr val="0000FF"/>
                </a:solidFill>
              </a:rPr>
              <a:t>Slug-Dose (poured, &lt; 20 sec)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52425"/>
            <a:ext cx="818832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081" y="841899"/>
            <a:ext cx="639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Added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1303564"/>
            <a:ext cx="152400" cy="4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3800" y="1752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19812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1029" y="1545863"/>
            <a:ext cx="7745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Sampling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1878737"/>
            <a:ext cx="4446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Pipeline Contactor (21,500 gallons)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1" y="435475"/>
            <a:ext cx="8197409" cy="614805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755" y="2281535"/>
            <a:ext cx="6751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Adding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Tracer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-6019"/>
            <a:ext cx="8229600" cy="411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Tracer Slug-Dose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24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712</Words>
  <Application>Microsoft Office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Equation</vt:lpstr>
      <vt:lpstr>Gualala Community Services District Wastewater Treatment Plant Sonoma County, CA Modal Contact Time (tmodal)  Tracer Study #3 August 9, 2017</vt:lpstr>
      <vt:lpstr>PowerPoint Presentation</vt:lpstr>
      <vt:lpstr>Final Results</vt:lpstr>
      <vt:lpstr>Tracer Study – Overview 1</vt:lpstr>
      <vt:lpstr>PowerPoint Presentation</vt:lpstr>
      <vt:lpstr>Tracer Study – Overview 2</vt:lpstr>
      <vt:lpstr>Tracer Material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Tracer Field Results</vt:lpstr>
      <vt:lpstr>PowerPoint Presentation</vt:lpstr>
      <vt:lpstr>Tracer Study – Conclusion </vt:lpstr>
      <vt:lpstr>PowerPoint Presentation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217</cp:revision>
  <dcterms:created xsi:type="dcterms:W3CDTF">2015-08-26T18:21:02Z</dcterms:created>
  <dcterms:modified xsi:type="dcterms:W3CDTF">2017-08-16T22:33:04Z</dcterms:modified>
</cp:coreProperties>
</file>