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2"/>
  </p:sldMasterIdLst>
  <p:notesMasterIdLst>
    <p:notesMasterId r:id="rId16"/>
  </p:notesMasterIdLst>
  <p:sldIdLst>
    <p:sldId id="318" r:id="rId3"/>
    <p:sldId id="365" r:id="rId4"/>
    <p:sldId id="378" r:id="rId5"/>
    <p:sldId id="366" r:id="rId6"/>
    <p:sldId id="367" r:id="rId7"/>
    <p:sldId id="368" r:id="rId8"/>
    <p:sldId id="373" r:id="rId9"/>
    <p:sldId id="377" r:id="rId10"/>
    <p:sldId id="374" r:id="rId11"/>
    <p:sldId id="375" r:id="rId12"/>
    <p:sldId id="376" r:id="rId13"/>
    <p:sldId id="370" r:id="rId14"/>
    <p:sldId id="37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stin" initials="J" lastIdx="16" clrIdx="0">
    <p:extLst>
      <p:ext uri="{19B8F6BF-5375-455C-9EA6-DF929625EA0E}">
        <p15:presenceInfo xmlns:p15="http://schemas.microsoft.com/office/powerpoint/2012/main" userId="S::Justin.McSmith@waterboards.ca.gov::a0c89d86-827b-4eb7-9207-60b278ad415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05" autoAdjust="0"/>
    <p:restoredTop sz="82004" autoAdjust="0"/>
  </p:normalViewPr>
  <p:slideViewPr>
    <p:cSldViewPr snapToGrid="0">
      <p:cViewPr varScale="1">
        <p:scale>
          <a:sx n="114" d="100"/>
          <a:sy n="114" d="100"/>
        </p:scale>
        <p:origin x="21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commentAuthors" Target="commentAuthors.xml"/><Relationship Id="rId2" Type="http://schemas.openxmlformats.org/officeDocument/2006/relationships/slideMaster" Target="slideMasters/slideMaster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2DE099-8EDD-419E-B7DB-CB6072A0487A}" type="datetimeFigureOut">
              <a:rPr lang="en-US" smtClean="0"/>
              <a:t>6/18/2021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B9D176-E9A2-4F90-B201-BD923DB1EB6D}" type="slidenum">
              <a:rPr lang="en-US" smtClean="0"/>
              <a:t>‹#›</a:t>
            </a:fld>
            <a:endParaRPr lang="en-US"/>
          </a:p>
        </p:txBody>
      </p:sp>
    </p:spTree>
    <p:extLst>
      <p:ext uri="{BB962C8B-B14F-4D97-AF65-F5344CB8AC3E}">
        <p14:creationId xmlns:p14="http://schemas.microsoft.com/office/powerpoint/2010/main" val="1961601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latin typeface="Cambria" pitchFamily="18" charset="0"/>
              </a:rPr>
              <a:t>Good morning</a:t>
            </a:r>
            <a:r>
              <a:rPr lang="en-US" baseline="0" dirty="0">
                <a:latin typeface="Cambria" pitchFamily="18" charset="0"/>
              </a:rPr>
              <a:t> Chairman </a:t>
            </a:r>
            <a:r>
              <a:rPr lang="en-US" baseline="0" dirty="0" err="1">
                <a:latin typeface="Cambria" pitchFamily="18" charset="0"/>
              </a:rPr>
              <a:t>Guisti</a:t>
            </a:r>
            <a:r>
              <a:rPr lang="en-US" baseline="0" dirty="0">
                <a:latin typeface="Cambria" pitchFamily="18" charset="0"/>
              </a:rPr>
              <a:t>, members of the Board. My name is Justin McSmith and I am an Engineer in your NPDES Unit and current caseworker for the Cold Water Concentrated Aquatic Animal Production General Order (also known as the CAAP General Order. I want to express my gratitude for the co-operation between regional water board staff and the California Department of Fish and Wildlife, who are our only enrollees. We have met </a:t>
            </a:r>
            <a:r>
              <a:rPr lang="en-US" baseline="0" dirty="0">
                <a:highlight>
                  <a:srgbClr val="FFFF00"/>
                </a:highlight>
                <a:latin typeface="Cambria" pitchFamily="18" charset="0"/>
              </a:rPr>
              <a:t>on </a:t>
            </a:r>
            <a:r>
              <a:rPr lang="en-US" b="1" baseline="0" dirty="0">
                <a:highlight>
                  <a:srgbClr val="FFFF00"/>
                </a:highlight>
                <a:latin typeface="Cambria" pitchFamily="18" charset="0"/>
              </a:rPr>
              <a:t>a number of occasions </a:t>
            </a:r>
            <a:r>
              <a:rPr lang="en-US" baseline="0" dirty="0">
                <a:latin typeface="Cambria" pitchFamily="18" charset="0"/>
              </a:rPr>
              <a:t>during the development of this NPDES Permit and that time together has been invaluable in producing the quality documents in front of you today.</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AE53F2D-BCCE-401D-8B11-F8EC151BFF03}" type="slidenum">
              <a:rPr kumimoji="0" lang="en-US" sz="1200" b="0" i="0" u="none" strike="noStrike" kern="1200" cap="none" spc="0" normalizeH="0" baseline="0" noProof="0" smtClean="0">
                <a:ln>
                  <a:noFill/>
                </a:ln>
                <a:solidFill>
                  <a:prstClr val="black"/>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Times"/>
              <a:ea typeface="+mn-ea"/>
              <a:cs typeface="+mn-cs"/>
            </a:endParaRPr>
          </a:p>
        </p:txBody>
      </p:sp>
    </p:spTree>
    <p:extLst>
      <p:ext uri="{BB962C8B-B14F-4D97-AF65-F5344CB8AC3E}">
        <p14:creationId xmlns:p14="http://schemas.microsoft.com/office/powerpoint/2010/main" val="2843427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Draft Permit required quarterly sampling over the life of the permit term. </a:t>
            </a:r>
          </a:p>
          <a:p>
            <a:endParaRPr lang="en-US" dirty="0"/>
          </a:p>
          <a:p>
            <a:r>
              <a:rPr lang="en-US" dirty="0"/>
              <a:t>CDFW requested that hardness be measured 4 times, 1 in each Quarter for 1 year only, to verify the season with the lowest hardness.</a:t>
            </a:r>
          </a:p>
          <a:p>
            <a:endParaRPr lang="en-US" dirty="0"/>
          </a:p>
          <a:p>
            <a:r>
              <a:rPr lang="en-US" dirty="0"/>
              <a:t>Staff reduced hardness monitoring to two years of quarterly sampling. This will still provide a robust and variable enough data set for reasonable potential analysis of hardness dependent metals while also reducing sampling and </a:t>
            </a:r>
            <a:r>
              <a:rPr lang="en-US" sz="1200" b="0" i="0" u="none" strike="noStrike" kern="1200" baseline="0" dirty="0">
                <a:solidFill>
                  <a:schemeClr val="tx1"/>
                </a:solidFill>
                <a:latin typeface="+mn-lt"/>
                <a:ea typeface="+mn-ea"/>
                <a:cs typeface="+mn-cs"/>
              </a:rPr>
              <a:t>operation costs. </a:t>
            </a:r>
            <a:endParaRPr lang="en-US" dirty="0"/>
          </a:p>
        </p:txBody>
      </p:sp>
      <p:sp>
        <p:nvSpPr>
          <p:cNvPr id="4" name="Slide Number Placeholder 3"/>
          <p:cNvSpPr>
            <a:spLocks noGrp="1"/>
          </p:cNvSpPr>
          <p:nvPr>
            <p:ph type="sldNum" sz="quarter" idx="5"/>
          </p:nvPr>
        </p:nvSpPr>
        <p:spPr/>
        <p:txBody>
          <a:bodyPr/>
          <a:lstStyle/>
          <a:p>
            <a:fld id="{17B9D176-E9A2-4F90-B201-BD923DB1EB6D}" type="slidenum">
              <a:rPr lang="en-US" smtClean="0"/>
              <a:t>10</a:t>
            </a:fld>
            <a:endParaRPr lang="en-US"/>
          </a:p>
        </p:txBody>
      </p:sp>
    </p:spTree>
    <p:extLst>
      <p:ext uri="{BB962C8B-B14F-4D97-AF65-F5344CB8AC3E}">
        <p14:creationId xmlns:p14="http://schemas.microsoft.com/office/powerpoint/2010/main" val="2465912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Draft Permit included language that stated, “</a:t>
            </a:r>
            <a:r>
              <a:rPr lang="en-US" sz="1200" kern="1200" dirty="0">
                <a:solidFill>
                  <a:schemeClr val="tx1"/>
                </a:solidFill>
                <a:effectLst/>
                <a:latin typeface="+mn-lt"/>
                <a:ea typeface="+mn-ea"/>
                <a:cs typeface="+mn-cs"/>
              </a:rPr>
              <a:t>The application to land of collected screenings and other solids, including fish carcasses is not covered or authorized by this Order”.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Permittee requested to return a small portion of fish carcasses to the Trinity River in response to a TRH Biological Opinion from the National Marine Fisheries Service (NOAA) that states that some salmon carcasses will be placed into the tributaries during the winter to increase Marine Derived Nutrients.  </a:t>
            </a:r>
          </a:p>
          <a:p>
            <a:endParaRPr lang="en-US" sz="1200" kern="1200" dirty="0">
              <a:solidFill>
                <a:schemeClr val="tx1"/>
              </a:solidFill>
              <a:effectLst/>
              <a:latin typeface="+mn-lt"/>
              <a:ea typeface="+mn-ea"/>
              <a:cs typeface="+mn-cs"/>
            </a:endParaRPr>
          </a:p>
          <a:p>
            <a:r>
              <a:rPr lang="en-US" dirty="0"/>
              <a:t>I am going to read an excerpts from the Trinity River Hatchery Biological Opinion (BO): NMFS recommends that the Permittee begin to distribute as many salmon and steelhead carcass from TRH as possible within the mainstem Trinity River and tributaries of the Trinity River. This is expected to substantially improve conditions for individual rearing of endangered Coho salmon, as well as their critical habitat. The flesh from decaying salmon and marine derived nutrients are an important component of healthy salmon stream and would greatly improve the ecology of the river system including benthic macroinvertebrates that Coho salmon prey upon, riparian plant species, wildlife, and other ecological processes. Some carcasses of adult salmon and steelhead that are spawned and/or die in the TRH trap and holding tanks are returned to the river in order to nutritionally benefit the aquatic environment.</a:t>
            </a:r>
          </a:p>
          <a:p>
            <a:endParaRPr lang="en-US" dirty="0"/>
          </a:p>
          <a:p>
            <a:r>
              <a:rPr lang="en-US" dirty="0"/>
              <a:t>Staff recognizes that, per the BO cited above, there is a water quality benefit in introducing fish carcasses to the Trinity River. </a:t>
            </a:r>
            <a:r>
              <a:rPr lang="en-US" b="1" dirty="0"/>
              <a:t>It is staff’s opinion that the disposal of fish carcasses to Trinity River can be done in a manner that will not adversely impact water quality and beneficial uses.</a:t>
            </a:r>
            <a:r>
              <a:rPr lang="en-US" dirty="0"/>
              <a:t> </a:t>
            </a:r>
            <a:r>
              <a:rPr lang="en-US" strike="sngStrike" baseline="0" dirty="0"/>
              <a:t>Staff believes that carcasses can be disposed of in Trinity River while still protecting water quality. </a:t>
            </a:r>
          </a:p>
          <a:p>
            <a:endParaRPr lang="en-US" dirty="0"/>
          </a:p>
          <a:p>
            <a:r>
              <a:rPr lang="en-US" dirty="0"/>
              <a:t>CDFW will be required to re-enroll its facilities upon permit adoption.  </a:t>
            </a:r>
            <a:r>
              <a:rPr lang="en-US" b="1" dirty="0"/>
              <a:t>For each Facility, CDFW will be required to provide supplemental information to it’s Notice of Intent (or NOI) to Enroll under the Order</a:t>
            </a:r>
            <a:r>
              <a:rPr lang="en-US" dirty="0"/>
              <a:t>. </a:t>
            </a:r>
            <a:r>
              <a:rPr lang="en-US" strike="sngStrike" baseline="0" dirty="0"/>
              <a:t>information provided to the Regional Water Board regarding the number of fish carcasses to be disposed in a receiving water would be a supplement to the original NOI</a:t>
            </a:r>
            <a:r>
              <a:rPr lang="en-US" dirty="0"/>
              <a:t>. Each Facility proposing to deposit carcasses back into the receiving water will need to provide, as part of the NOI submittal, the amount (in pounds) of fish carcasses that is proposed to be put back into the river, reference to the BO, and </a:t>
            </a:r>
            <a:r>
              <a:rPr lang="en-US" b="1" dirty="0"/>
              <a:t>provide</a:t>
            </a:r>
            <a:r>
              <a:rPr lang="en-US" dirty="0"/>
              <a:t> copies of any permits that are required by other agencies.</a:t>
            </a:r>
          </a:p>
        </p:txBody>
      </p:sp>
      <p:sp>
        <p:nvSpPr>
          <p:cNvPr id="4" name="Slide Number Placeholder 3"/>
          <p:cNvSpPr>
            <a:spLocks noGrp="1"/>
          </p:cNvSpPr>
          <p:nvPr>
            <p:ph type="sldNum" sz="quarter" idx="5"/>
          </p:nvPr>
        </p:nvSpPr>
        <p:spPr/>
        <p:txBody>
          <a:bodyPr/>
          <a:lstStyle/>
          <a:p>
            <a:fld id="{17B9D176-E9A2-4F90-B201-BD923DB1EB6D}" type="slidenum">
              <a:rPr lang="en-US" smtClean="0"/>
              <a:t>11</a:t>
            </a:fld>
            <a:endParaRPr lang="en-US"/>
          </a:p>
        </p:txBody>
      </p:sp>
    </p:spTree>
    <p:extLst>
      <p:ext uri="{BB962C8B-B14F-4D97-AF65-F5344CB8AC3E}">
        <p14:creationId xmlns:p14="http://schemas.microsoft.com/office/powerpoint/2010/main" val="2108245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Discharge prohibition of chemicals and drugs other than salt has been retained in the Proposed General Order. Also, a full priority pollutant scan of the 126 priority pollutants has been retained in the Proposed General Order as required by the SIP. </a:t>
            </a:r>
          </a:p>
          <a:p>
            <a:endParaRPr lang="en-US" dirty="0"/>
          </a:p>
          <a:p>
            <a:r>
              <a:rPr lang="en-US" dirty="0"/>
              <a:t>Staff was able to reduce the monitoring from quarterly over the five your term of the General Order to two years of quarterly monitoring. Also, Carcass disposal language was added to the Proposed General Order to improve water quality in the Trinity River as cited in the NMFS Biological Opinion. </a:t>
            </a:r>
          </a:p>
        </p:txBody>
      </p:sp>
      <p:sp>
        <p:nvSpPr>
          <p:cNvPr id="4" name="Slide Number Placeholder 3"/>
          <p:cNvSpPr>
            <a:spLocks noGrp="1"/>
          </p:cNvSpPr>
          <p:nvPr>
            <p:ph type="sldNum" sz="quarter" idx="5"/>
          </p:nvPr>
        </p:nvSpPr>
        <p:spPr/>
        <p:txBody>
          <a:bodyPr/>
          <a:lstStyle/>
          <a:p>
            <a:fld id="{17B9D176-E9A2-4F90-B201-BD923DB1EB6D}" type="slidenum">
              <a:rPr lang="en-US" smtClean="0"/>
              <a:t>12</a:t>
            </a:fld>
            <a:endParaRPr lang="en-US"/>
          </a:p>
        </p:txBody>
      </p:sp>
    </p:spTree>
    <p:extLst>
      <p:ext uri="{BB962C8B-B14F-4D97-AF65-F5344CB8AC3E}">
        <p14:creationId xmlns:p14="http://schemas.microsoft.com/office/powerpoint/2010/main" val="1880296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that, I conclude my presentation on the CAAP General Order in front of you today. Staff recommends adoption of NPDES General Order R1-2021-0010. Thank you for your consideration and it is my understanding that CDFW has a speaker card prepared. </a:t>
            </a:r>
          </a:p>
        </p:txBody>
      </p:sp>
      <p:sp>
        <p:nvSpPr>
          <p:cNvPr id="4" name="Slide Number Placeholder 3"/>
          <p:cNvSpPr>
            <a:spLocks noGrp="1"/>
          </p:cNvSpPr>
          <p:nvPr>
            <p:ph type="sldNum" sz="quarter" idx="5"/>
          </p:nvPr>
        </p:nvSpPr>
        <p:spPr/>
        <p:txBody>
          <a:bodyPr/>
          <a:lstStyle/>
          <a:p>
            <a:fld id="{17B9D176-E9A2-4F90-B201-BD923DB1EB6D}" type="slidenum">
              <a:rPr lang="en-US" smtClean="0"/>
              <a:t>13</a:t>
            </a:fld>
            <a:endParaRPr lang="en-US"/>
          </a:p>
        </p:txBody>
      </p:sp>
    </p:spTree>
    <p:extLst>
      <p:ext uri="{BB962C8B-B14F-4D97-AF65-F5344CB8AC3E}">
        <p14:creationId xmlns:p14="http://schemas.microsoft.com/office/powerpoint/2010/main" val="2861134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this presentation I will discuss the current CAAP </a:t>
            </a:r>
            <a:r>
              <a:rPr lang="en-US" b="1" dirty="0"/>
              <a:t>(say full name not acronym and state you will refer as CAAP moving forward) </a:t>
            </a:r>
            <a:r>
              <a:rPr lang="en-US" dirty="0"/>
              <a:t>Facility enrollee locations, the new permit requirements in the Proposed Permit in front of you today, the key comments received during the public comment period, staff’s responses to those comments and the changes made to the proposed permit in response to the public comments. Finally, I will provide my recommendation to the board. </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AE53F2D-BCCE-401D-8B11-F8EC151BFF03}" type="slidenum">
              <a:rPr kumimoji="0" lang="en-US" sz="1200" b="0" i="0" u="none" strike="noStrike" kern="1200" cap="none" spc="0" normalizeH="0" baseline="0" noProof="0" smtClean="0">
                <a:ln>
                  <a:noFill/>
                </a:ln>
                <a:solidFill>
                  <a:prstClr val="black"/>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Times"/>
              <a:ea typeface="+mn-ea"/>
              <a:cs typeface="+mn-cs"/>
            </a:endParaRPr>
          </a:p>
        </p:txBody>
      </p:sp>
    </p:spTree>
    <p:extLst>
      <p:ext uri="{BB962C8B-B14F-4D97-AF65-F5344CB8AC3E}">
        <p14:creationId xmlns:p14="http://schemas.microsoft.com/office/powerpoint/2010/main" val="287634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Eligibility - To be eligible for coverage under this General Order, a hatchery, fish farm, or other facility must contain, grow, or hold cold water fish species or other cold-water aquatic animals in ponds, raceways, or other similar structures. Facilities covered by this General Order discharge at least 30 calendar days per year, produce at least 20,000 pounds harvest weight of aquatic animals per year, and feed at least 5,000 pounds of food during the calendar month of maximum feeding. Facilities that do not meet the above criteria may also be designated a cold water CAAP facility upon determination that the facility is a significant contributor of pollution to waters of the United States. However, CAAP Facilities discharging to the Pacific Ocean are not eligible for enrollment under this Order. </a:t>
            </a:r>
          </a:p>
          <a:p>
            <a:endParaRPr lang="en-US" dirty="0"/>
          </a:p>
          <a:p>
            <a:r>
              <a:rPr lang="en-US" dirty="0"/>
              <a:t>ISWEBE – The Proposed Permit is only for discharges from CAAP Facilities to inland surface waters, enclosed Bays and Estuaries. We contemplated included potential Ocean dischargers in the Proposed Permit, but the inclusion of Ocean Plan requirements and Inland surface waters requirements made the General Order too broad. </a:t>
            </a:r>
          </a:p>
          <a:p>
            <a:endParaRPr lang="en-US" dirty="0"/>
          </a:p>
        </p:txBody>
      </p:sp>
      <p:sp>
        <p:nvSpPr>
          <p:cNvPr id="4" name="Slide Number Placeholder 3"/>
          <p:cNvSpPr>
            <a:spLocks noGrp="1"/>
          </p:cNvSpPr>
          <p:nvPr>
            <p:ph type="sldNum" sz="quarter" idx="5"/>
          </p:nvPr>
        </p:nvSpPr>
        <p:spPr/>
        <p:txBody>
          <a:bodyPr/>
          <a:lstStyle/>
          <a:p>
            <a:fld id="{17B9D176-E9A2-4F90-B201-BD923DB1EB6D}" type="slidenum">
              <a:rPr lang="en-US" smtClean="0"/>
              <a:t>3</a:t>
            </a:fld>
            <a:endParaRPr lang="en-US"/>
          </a:p>
        </p:txBody>
      </p:sp>
    </p:spTree>
    <p:extLst>
      <p:ext uri="{BB962C8B-B14F-4D97-AF65-F5344CB8AC3E}">
        <p14:creationId xmlns:p14="http://schemas.microsoft.com/office/powerpoint/2010/main" val="1098418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Facility Locations: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current enrollees are Mad River Hatchery in Humboldt County, Trinity River Hatchery in Trinity County, Warm Springs Hatchery at the base of Sonoma Lake in Sonoma County and Coyote Valley Fish Facility at the base of Lake Mendocino in Mendocino County. All current enrollees are land-based aquaculture facilities. Mad River Hatchery is a recirculating aquaculture facility while the other three are flow through aquaculture facilities. </a:t>
            </a:r>
            <a:r>
              <a:rPr lang="en-US" sz="1200" b="1" kern="1200" dirty="0">
                <a:solidFill>
                  <a:schemeClr val="tx1"/>
                </a:solidFill>
                <a:effectLst/>
                <a:latin typeface="+mn-lt"/>
                <a:ea typeface="+mn-ea"/>
                <a:cs typeface="+mn-cs"/>
              </a:rPr>
              <a:t>All facilities are operated and managed by CDFW.</a:t>
            </a:r>
          </a:p>
          <a:p>
            <a:endParaRPr lang="en-US" dirty="0"/>
          </a:p>
        </p:txBody>
      </p:sp>
      <p:sp>
        <p:nvSpPr>
          <p:cNvPr id="4" name="Slide Number Placeholder 3"/>
          <p:cNvSpPr>
            <a:spLocks noGrp="1"/>
          </p:cNvSpPr>
          <p:nvPr>
            <p:ph type="sldNum" sz="quarter" idx="5"/>
          </p:nvPr>
        </p:nvSpPr>
        <p:spPr/>
        <p:txBody>
          <a:bodyPr/>
          <a:lstStyle/>
          <a:p>
            <a:fld id="{17B9D176-E9A2-4F90-B201-BD923DB1EB6D}" type="slidenum">
              <a:rPr lang="en-US" smtClean="0"/>
              <a:t>4</a:t>
            </a:fld>
            <a:endParaRPr lang="en-US"/>
          </a:p>
        </p:txBody>
      </p:sp>
    </p:spTree>
    <p:extLst>
      <p:ext uri="{BB962C8B-B14F-4D97-AF65-F5344CB8AC3E}">
        <p14:creationId xmlns:p14="http://schemas.microsoft.com/office/powerpoint/2010/main" val="677713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were minor changes from the previous permit to the permit in front of you. The Facilities operations have not changed since the last permit term and there was no reasonable potential for new effluent limitation. The Proposed Permit retains effluent limitations for total suspended solids and settleable solids, implementation of Best Management Practices Plan as required by Effluent limitation Guidelines promulgated by the EPA and effluent and receiving water monitoring for constituents of concern.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new change to the permit is the addition of the Dissolved Oxygen receiving water limitation that you have seen included several times in previous NPDES permits brought before you. The dissolved oxygen limitation in the proposed permit reflects the new Basin Plan dissolved oxygen water quality objectives for the protection of the spawn beneficial 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subtle change to the permit is that only new enrollees need to submit a Chemicals Controls, Verification Monitoring and Reporting Plan. The current enrollees that I spoke about above have already submitted this Plan to provide information on potential toxicity in the discharge. </a:t>
            </a:r>
          </a:p>
          <a:p>
            <a:endParaRPr lang="en-US" dirty="0"/>
          </a:p>
        </p:txBody>
      </p:sp>
      <p:sp>
        <p:nvSpPr>
          <p:cNvPr id="4" name="Slide Number Placeholder 3"/>
          <p:cNvSpPr>
            <a:spLocks noGrp="1"/>
          </p:cNvSpPr>
          <p:nvPr>
            <p:ph type="sldNum" sz="quarter" idx="5"/>
          </p:nvPr>
        </p:nvSpPr>
        <p:spPr/>
        <p:txBody>
          <a:bodyPr/>
          <a:lstStyle/>
          <a:p>
            <a:fld id="{17B9D176-E9A2-4F90-B201-BD923DB1EB6D}" type="slidenum">
              <a:rPr lang="en-US" smtClean="0"/>
              <a:t>5</a:t>
            </a:fld>
            <a:endParaRPr lang="en-US"/>
          </a:p>
        </p:txBody>
      </p:sp>
    </p:spTree>
    <p:extLst>
      <p:ext uri="{BB962C8B-B14F-4D97-AF65-F5344CB8AC3E}">
        <p14:creationId xmlns:p14="http://schemas.microsoft.com/office/powerpoint/2010/main" val="2670123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key comments from the comment period. I will touch on each of these in slides to come. There is a robust response to comments document that includes detailed responses to each one. </a:t>
            </a:r>
          </a:p>
          <a:p>
            <a:endParaRPr lang="en-US" dirty="0"/>
          </a:p>
          <a:p>
            <a:r>
              <a:rPr lang="en-US" dirty="0"/>
              <a:t>Regional Water Board staff received a single comment letter from the California Department of Fish and Wildlife who are the current enrollees under the CAAP General Order.</a:t>
            </a:r>
          </a:p>
          <a:p>
            <a:endParaRPr lang="en-US" dirty="0"/>
          </a:p>
          <a:p>
            <a:r>
              <a:rPr lang="en-US" dirty="0"/>
              <a:t>Key Comments on the Proposed General Permit are related to a discharge prohibition from the Basin Plan’s POLICY ON THE REGULATION OF FISH HATCHERIES, FISH REARING FACILITIES, AND AQUACULTURE OPERATIONS (also known as the Hatchery Policy), Priority Pollutant Sampling requirements, Receiving water hardness monitoring frequency and a new disposal method for carcasses at Trinity River Hatchery. </a:t>
            </a:r>
          </a:p>
          <a:p>
            <a:endParaRPr lang="en-US" dirty="0"/>
          </a:p>
          <a:p>
            <a:endParaRPr lang="en-US" dirty="0"/>
          </a:p>
        </p:txBody>
      </p:sp>
      <p:sp>
        <p:nvSpPr>
          <p:cNvPr id="4" name="Slide Number Placeholder 3"/>
          <p:cNvSpPr>
            <a:spLocks noGrp="1"/>
          </p:cNvSpPr>
          <p:nvPr>
            <p:ph type="sldNum" sz="quarter" idx="5"/>
          </p:nvPr>
        </p:nvSpPr>
        <p:spPr/>
        <p:txBody>
          <a:bodyPr/>
          <a:lstStyle/>
          <a:p>
            <a:fld id="{17B9D176-E9A2-4F90-B201-BD923DB1EB6D}" type="slidenum">
              <a:rPr lang="en-US" smtClean="0"/>
              <a:t>6</a:t>
            </a:fld>
            <a:endParaRPr lang="en-US"/>
          </a:p>
        </p:txBody>
      </p:sp>
    </p:spTree>
    <p:extLst>
      <p:ext uri="{BB962C8B-B14F-4D97-AF65-F5344CB8AC3E}">
        <p14:creationId xmlns:p14="http://schemas.microsoft.com/office/powerpoint/2010/main" val="1366080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noted above, the discharge prohibition is contained in the Basin Plan’s Hatchery Policy and prohibits “the discharge of detectable levels of chemicals used for the treatment and control of disease, other than salt (NaCl)”. </a:t>
            </a:r>
          </a:p>
          <a:p>
            <a:endParaRPr lang="en-US" dirty="0"/>
          </a:p>
          <a:p>
            <a:r>
              <a:rPr lang="en-US" dirty="0"/>
              <a:t>A main concern expressed by CDFW is the ability for CAAP facilities to comply with the prohibition on discharge of detectable levels of chemicals used for the treatment and control of disease. With improvements to laboratory and field tests, CDFW is concerned with its ability to meet lower detection limits for such chemicals.</a:t>
            </a:r>
          </a:p>
          <a:p>
            <a:endParaRPr lang="en-US" dirty="0"/>
          </a:p>
        </p:txBody>
      </p:sp>
      <p:sp>
        <p:nvSpPr>
          <p:cNvPr id="4" name="Slide Number Placeholder 3"/>
          <p:cNvSpPr>
            <a:spLocks noGrp="1"/>
          </p:cNvSpPr>
          <p:nvPr>
            <p:ph type="sldNum" sz="quarter" idx="5"/>
          </p:nvPr>
        </p:nvSpPr>
        <p:spPr/>
        <p:txBody>
          <a:bodyPr/>
          <a:lstStyle/>
          <a:p>
            <a:fld id="{17B9D176-E9A2-4F90-B201-BD923DB1EB6D}" type="slidenum">
              <a:rPr lang="en-US" smtClean="0"/>
              <a:t>7</a:t>
            </a:fld>
            <a:endParaRPr lang="en-US"/>
          </a:p>
        </p:txBody>
      </p:sp>
    </p:spTree>
    <p:extLst>
      <p:ext uri="{BB962C8B-B14F-4D97-AF65-F5344CB8AC3E}">
        <p14:creationId xmlns:p14="http://schemas.microsoft.com/office/powerpoint/2010/main" val="4077083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Staff continues to believe that it is reasonable to conclude that the Hatchery Policy is best applied in a manner to prevent discharge of chemicals at levels that (a) would cause toxicity, (b) exceed water quality objectives, or (c) otherwise impair beneficial uses.</a:t>
            </a:r>
            <a:endParaRPr lang="en-US" dirty="0"/>
          </a:p>
          <a:p>
            <a:endParaRPr lang="en-US" dirty="0"/>
          </a:p>
          <a:p>
            <a:r>
              <a:rPr lang="en-US" dirty="0"/>
              <a:t>During the term of the previous General Order, each enrollee submitted a Reduction and Verification MRP. The data submitted as part of the Reduction and Verification MRP have shown that there is not reasonable potential for the enrollee’s discharge to cause or contribute to toxicity in the receiving waters and staff interpreted these results as compliant with the Hatchery Policy prohibition.</a:t>
            </a:r>
          </a:p>
          <a:p>
            <a:endParaRPr lang="en-US" dirty="0"/>
          </a:p>
          <a:p>
            <a:r>
              <a:rPr lang="en-US" dirty="0"/>
              <a:t>RWB Staff intends to inspect each CDFW hatchery and meet with CDFW staff and discuss compliance with a discharge prohibition.  </a:t>
            </a:r>
          </a:p>
          <a:p>
            <a:endParaRPr lang="en-US" dirty="0"/>
          </a:p>
          <a:p>
            <a:r>
              <a:rPr lang="en-US" dirty="0"/>
              <a:t>The Discharge prohibition of chemicals and drugs other than salt has been retained in the Proposed General Order. </a:t>
            </a:r>
          </a:p>
          <a:p>
            <a:endParaRPr lang="en-US" dirty="0"/>
          </a:p>
          <a:p>
            <a:endParaRPr lang="en-US" dirty="0"/>
          </a:p>
        </p:txBody>
      </p:sp>
      <p:sp>
        <p:nvSpPr>
          <p:cNvPr id="4" name="Slide Number Placeholder 3"/>
          <p:cNvSpPr>
            <a:spLocks noGrp="1"/>
          </p:cNvSpPr>
          <p:nvPr>
            <p:ph type="sldNum" sz="quarter" idx="5"/>
          </p:nvPr>
        </p:nvSpPr>
        <p:spPr/>
        <p:txBody>
          <a:bodyPr/>
          <a:lstStyle/>
          <a:p>
            <a:fld id="{17B9D176-E9A2-4F90-B201-BD923DB1EB6D}" type="slidenum">
              <a:rPr lang="en-US" smtClean="0"/>
              <a:t>8</a:t>
            </a:fld>
            <a:endParaRPr lang="en-US"/>
          </a:p>
        </p:txBody>
      </p:sp>
    </p:spTree>
    <p:extLst>
      <p:ext uri="{BB962C8B-B14F-4D97-AF65-F5344CB8AC3E}">
        <p14:creationId xmlns:p14="http://schemas.microsoft.com/office/powerpoint/2010/main" val="51563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Permittee contends that sampling for all 126 CTR Priority Pollutants is excessive, is an unnecessary additional cost, and is inconsistent with NPDES permits for fish hatcheries throughout the rest of the state. There is no Reasonable Potential of exceedance of the most stringent water quality objectives for more than 116 of the listed Priority Pollutants. The Permittee requested to sample for only 14-20 Priority Pollutant Metals, depending on the watershed, (i.e., Antimony, Arsenic, Barium, Beryllium, Cadmium, Chromium (III), Chromium (VI), Copper, Cyanide, Iron, Lead, Manganese, Mercury, Nickel, Selenium, Silver, Thallium, Zinc) 1x during the permit cycle.</a:t>
            </a:r>
          </a:p>
          <a:p>
            <a:endParaRPr lang="en-US" dirty="0"/>
          </a:p>
          <a:p>
            <a:r>
              <a:rPr lang="en-US" dirty="0"/>
              <a:t>Staff acknowledges that the Permittees’ historical priority pollutant data, collected during the previous permit term, shows that discharge of priority pollutants other than metals are unlikely. However, the Policy for Implementation of Toxics Standards for Inland Surface Waters, Enclosed Bays, and Estuaries of California (SIP) requires monitoring for all 126 priority pollutants. </a:t>
            </a:r>
          </a:p>
          <a:p>
            <a:endParaRPr lang="en-US" dirty="0"/>
          </a:p>
          <a:p>
            <a:r>
              <a:rPr lang="en-US" dirty="0"/>
              <a:t>Specifically, the SIP states, “The RWQCB shall require periodic monitoring (at least once prior to the issuance and reissuance of a permit) for pollutants for which criteria or objectives apply and for which no effluent limitations have been established; however, the RWQCB may choose to exempt low volume discharges, determined to have no significant adverse impact on water quality, from this monitoring requirement.” </a:t>
            </a:r>
          </a:p>
          <a:p>
            <a:endParaRPr lang="en-US" dirty="0"/>
          </a:p>
          <a:p>
            <a:r>
              <a:rPr lang="en-US" dirty="0"/>
              <a:t>The Facilities currently enrolled under the previous Hatchery General Order do not meet the qualifications for exemptions for low volume dischargers. Therefore, all 126 priority pollutants are required to be sampled once during the Proposed Permit</a:t>
            </a:r>
          </a:p>
        </p:txBody>
      </p:sp>
      <p:sp>
        <p:nvSpPr>
          <p:cNvPr id="4" name="Slide Number Placeholder 3"/>
          <p:cNvSpPr>
            <a:spLocks noGrp="1"/>
          </p:cNvSpPr>
          <p:nvPr>
            <p:ph type="sldNum" sz="quarter" idx="5"/>
          </p:nvPr>
        </p:nvSpPr>
        <p:spPr/>
        <p:txBody>
          <a:bodyPr/>
          <a:lstStyle/>
          <a:p>
            <a:fld id="{17B9D176-E9A2-4F90-B201-BD923DB1EB6D}" type="slidenum">
              <a:rPr lang="en-US" smtClean="0"/>
              <a:t>9</a:t>
            </a:fld>
            <a:endParaRPr lang="en-US"/>
          </a:p>
        </p:txBody>
      </p:sp>
    </p:spTree>
    <p:extLst>
      <p:ext uri="{BB962C8B-B14F-4D97-AF65-F5344CB8AC3E}">
        <p14:creationId xmlns:p14="http://schemas.microsoft.com/office/powerpoint/2010/main" val="118651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800DA76-8A03-4850-9394-827645172ED5}" type="slidenum">
              <a:rPr lang="en-US"/>
              <a:pPr/>
              <a:t>‹#›</a:t>
            </a:fld>
            <a:endParaRPr lang="en-US"/>
          </a:p>
        </p:txBody>
      </p:sp>
    </p:spTree>
    <p:extLst>
      <p:ext uri="{BB962C8B-B14F-4D97-AF65-F5344CB8AC3E}">
        <p14:creationId xmlns:p14="http://schemas.microsoft.com/office/powerpoint/2010/main" val="3260504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F9BB79B-2403-440B-9669-4CCB69943376}" type="slidenum">
              <a:rPr lang="en-US"/>
              <a:pPr/>
              <a:t>‹#›</a:t>
            </a:fld>
            <a:endParaRPr lang="en-US"/>
          </a:p>
        </p:txBody>
      </p:sp>
    </p:spTree>
    <p:extLst>
      <p:ext uri="{BB962C8B-B14F-4D97-AF65-F5344CB8AC3E}">
        <p14:creationId xmlns:p14="http://schemas.microsoft.com/office/powerpoint/2010/main" val="3190375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4E7817B-1E18-4B45-9A1F-315019300BD5}" type="slidenum">
              <a:rPr lang="en-US"/>
              <a:pPr/>
              <a:t>‹#›</a:t>
            </a:fld>
            <a:endParaRPr lang="en-US"/>
          </a:p>
        </p:txBody>
      </p:sp>
    </p:spTree>
    <p:extLst>
      <p:ext uri="{BB962C8B-B14F-4D97-AF65-F5344CB8AC3E}">
        <p14:creationId xmlns:p14="http://schemas.microsoft.com/office/powerpoint/2010/main" val="939534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415DA20-6595-4EC6-913C-C0617B5223D6}" type="slidenum">
              <a:rPr lang="en-US"/>
              <a:pPr/>
              <a:t>‹#›</a:t>
            </a:fld>
            <a:endParaRPr lang="en-US"/>
          </a:p>
        </p:txBody>
      </p:sp>
    </p:spTree>
    <p:extLst>
      <p:ext uri="{BB962C8B-B14F-4D97-AF65-F5344CB8AC3E}">
        <p14:creationId xmlns:p14="http://schemas.microsoft.com/office/powerpoint/2010/main" val="3372326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C3EA3BC-3B2C-4B8B-B370-B2C6BBB229E5}" type="slidenum">
              <a:rPr lang="en-US"/>
              <a:pPr/>
              <a:t>‹#›</a:t>
            </a:fld>
            <a:endParaRPr lang="en-US"/>
          </a:p>
        </p:txBody>
      </p:sp>
    </p:spTree>
    <p:extLst>
      <p:ext uri="{BB962C8B-B14F-4D97-AF65-F5344CB8AC3E}">
        <p14:creationId xmlns:p14="http://schemas.microsoft.com/office/powerpoint/2010/main" val="167279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C5BAB17-F899-41D1-A790-B0306F4277B2}" type="slidenum">
              <a:rPr lang="en-US"/>
              <a:pPr/>
              <a:t>‹#›</a:t>
            </a:fld>
            <a:endParaRPr lang="en-US"/>
          </a:p>
        </p:txBody>
      </p:sp>
    </p:spTree>
    <p:extLst>
      <p:ext uri="{BB962C8B-B14F-4D97-AF65-F5344CB8AC3E}">
        <p14:creationId xmlns:p14="http://schemas.microsoft.com/office/powerpoint/2010/main" val="3215589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DCAC9481-E528-4EDF-8013-75293F69C43C}" type="slidenum">
              <a:rPr lang="en-US"/>
              <a:pPr/>
              <a:t>‹#›</a:t>
            </a:fld>
            <a:endParaRPr lang="en-US"/>
          </a:p>
        </p:txBody>
      </p:sp>
    </p:spTree>
    <p:extLst>
      <p:ext uri="{BB962C8B-B14F-4D97-AF65-F5344CB8AC3E}">
        <p14:creationId xmlns:p14="http://schemas.microsoft.com/office/powerpoint/2010/main" val="139805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DB3FA9F6-54A1-46A5-AE71-56AA6F8274E4}" type="slidenum">
              <a:rPr lang="en-US"/>
              <a:pPr/>
              <a:t>‹#›</a:t>
            </a:fld>
            <a:endParaRPr lang="en-US"/>
          </a:p>
        </p:txBody>
      </p:sp>
    </p:spTree>
    <p:extLst>
      <p:ext uri="{BB962C8B-B14F-4D97-AF65-F5344CB8AC3E}">
        <p14:creationId xmlns:p14="http://schemas.microsoft.com/office/powerpoint/2010/main" val="3394159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CDDBABC-98C9-4D85-ACC5-80BE4DF8E3A2}" type="slidenum">
              <a:rPr lang="en-US"/>
              <a:pPr/>
              <a:t>‹#›</a:t>
            </a:fld>
            <a:endParaRPr lang="en-US"/>
          </a:p>
        </p:txBody>
      </p:sp>
    </p:spTree>
    <p:extLst>
      <p:ext uri="{BB962C8B-B14F-4D97-AF65-F5344CB8AC3E}">
        <p14:creationId xmlns:p14="http://schemas.microsoft.com/office/powerpoint/2010/main" val="2641039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3907687-5365-469B-B0B7-E1548991EA55}" type="slidenum">
              <a:rPr lang="en-US"/>
              <a:pPr/>
              <a:t>‹#›</a:t>
            </a:fld>
            <a:endParaRPr lang="en-US"/>
          </a:p>
        </p:txBody>
      </p:sp>
    </p:spTree>
    <p:extLst>
      <p:ext uri="{BB962C8B-B14F-4D97-AF65-F5344CB8AC3E}">
        <p14:creationId xmlns:p14="http://schemas.microsoft.com/office/powerpoint/2010/main" val="3617241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57F943D-BB2E-40D4-B091-F6911C4B9F6B}" type="slidenum">
              <a:rPr lang="en-US"/>
              <a:pPr/>
              <a:t>‹#›</a:t>
            </a:fld>
            <a:endParaRPr lang="en-US"/>
          </a:p>
        </p:txBody>
      </p:sp>
    </p:spTree>
    <p:extLst>
      <p:ext uri="{BB962C8B-B14F-4D97-AF65-F5344CB8AC3E}">
        <p14:creationId xmlns:p14="http://schemas.microsoft.com/office/powerpoint/2010/main" val="3669102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52072102-4CD0-450C-8A02-0E44ACBC06CC}" type="slidenum">
              <a:rPr lang="en-US"/>
              <a:pPr/>
              <a:t>‹#›</a:t>
            </a:fld>
            <a:endParaRPr lang="en-US"/>
          </a:p>
        </p:txBody>
      </p:sp>
    </p:spTree>
    <p:extLst>
      <p:ext uri="{BB962C8B-B14F-4D97-AF65-F5344CB8AC3E}">
        <p14:creationId xmlns:p14="http://schemas.microsoft.com/office/powerpoint/2010/main" val="20824781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mailto:Justin.McSmith@waterboards.ca.gov"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5061" name="Rectangle 5"/>
          <p:cNvSpPr>
            <a:spLocks noGrp="1" noChangeArrowheads="1"/>
          </p:cNvSpPr>
          <p:nvPr>
            <p:ph type="subTitle" idx="1"/>
          </p:nvPr>
        </p:nvSpPr>
        <p:spPr>
          <a:xfrm>
            <a:off x="723900" y="644555"/>
            <a:ext cx="10744200" cy="3962399"/>
          </a:xfrm>
        </p:spPr>
        <p:txBody>
          <a:bodyPr/>
          <a:lstStyle/>
          <a:p>
            <a:r>
              <a:rPr lang="en-US" sz="4000" dirty="0"/>
              <a:t>Waste Discharge Requirements for Cold Water Concentrated Aquatic Animal Production Facility Discharges to Inland Surface Waters, Enclosed Bays and Estuaries</a:t>
            </a:r>
          </a:p>
          <a:p>
            <a:r>
              <a:rPr lang="en-US" sz="2400" dirty="0"/>
              <a:t>Item No. 5</a:t>
            </a:r>
          </a:p>
          <a:p>
            <a:r>
              <a:rPr lang="en-US" sz="2400" dirty="0"/>
              <a:t>Order No. R1-2021-0010</a:t>
            </a:r>
          </a:p>
          <a:p>
            <a:endParaRPr lang="en-US" sz="1200" dirty="0"/>
          </a:p>
          <a:p>
            <a:r>
              <a:rPr lang="en-US" sz="2400" dirty="0"/>
              <a:t>Justin McSmith, NPDES Unit WRCE </a:t>
            </a:r>
          </a:p>
          <a:p>
            <a:r>
              <a:rPr lang="en-US" sz="2400" dirty="0"/>
              <a:t>June 17, 2021</a:t>
            </a:r>
          </a:p>
          <a:p>
            <a:endParaRPr lang="en-US" sz="2400" dirty="0">
              <a:latin typeface="Cambria" pitchFamily="18" charset="0"/>
            </a:endParaRPr>
          </a:p>
        </p:txBody>
      </p:sp>
    </p:spTree>
    <p:extLst>
      <p:ext uri="{BB962C8B-B14F-4D97-AF65-F5344CB8AC3E}">
        <p14:creationId xmlns:p14="http://schemas.microsoft.com/office/powerpoint/2010/main" val="39855610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E2EC4-C47C-49EA-AB01-EA5E2FEA7934}"/>
              </a:ext>
            </a:extLst>
          </p:cNvPr>
          <p:cNvSpPr txBox="1">
            <a:spLocks/>
          </p:cNvSpPr>
          <p:nvPr/>
        </p:nvSpPr>
        <p:spPr>
          <a:xfrm>
            <a:off x="914400" y="625642"/>
            <a:ext cx="10363200" cy="11430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kern="0" dirty="0"/>
              <a:t>Hardness Sampling Frequency</a:t>
            </a:r>
          </a:p>
        </p:txBody>
      </p:sp>
      <p:sp>
        <p:nvSpPr>
          <p:cNvPr id="3" name="Content Placeholder 2">
            <a:extLst>
              <a:ext uri="{FF2B5EF4-FFF2-40B4-BE49-F238E27FC236}">
                <a16:creationId xmlns:a16="http://schemas.microsoft.com/office/drawing/2014/main" id="{D2294B97-5093-4AA2-A5FC-CA8139E86125}"/>
              </a:ext>
            </a:extLst>
          </p:cNvPr>
          <p:cNvSpPr txBox="1">
            <a:spLocks/>
          </p:cNvSpPr>
          <p:nvPr/>
        </p:nvSpPr>
        <p:spPr>
          <a:xfrm>
            <a:off x="914400" y="1768642"/>
            <a:ext cx="10123714" cy="4114800"/>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kern="0" dirty="0"/>
              <a:t>Draft Order Required Quarterly Hardness Sampling for Five Years</a:t>
            </a:r>
          </a:p>
          <a:p>
            <a:r>
              <a:rPr lang="en-US" kern="0" dirty="0"/>
              <a:t>CDFW Requested Quarterly for One Year</a:t>
            </a:r>
          </a:p>
          <a:p>
            <a:pPr>
              <a:buFont typeface="Wingdings" panose="05000000000000000000" pitchFamily="2" charset="2"/>
              <a:buChar char="ü"/>
            </a:pPr>
            <a:r>
              <a:rPr lang="en-US" kern="0" dirty="0"/>
              <a:t>Proposed General Order reduces sampling from Quarterly for Five Years to Quarterly for Two Years</a:t>
            </a:r>
          </a:p>
          <a:p>
            <a:endParaRPr lang="en-US" kern="0" dirty="0"/>
          </a:p>
        </p:txBody>
      </p:sp>
    </p:spTree>
    <p:extLst>
      <p:ext uri="{BB962C8B-B14F-4D97-AF65-F5344CB8AC3E}">
        <p14:creationId xmlns:p14="http://schemas.microsoft.com/office/powerpoint/2010/main" val="1465098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889F0-EBDE-4243-BB46-FE942BF45C36}"/>
              </a:ext>
            </a:extLst>
          </p:cNvPr>
          <p:cNvSpPr txBox="1">
            <a:spLocks/>
          </p:cNvSpPr>
          <p:nvPr/>
        </p:nvSpPr>
        <p:spPr>
          <a:xfrm>
            <a:off x="914400" y="625642"/>
            <a:ext cx="10363200" cy="11430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kern="0" dirty="0"/>
              <a:t>Carcass Disposal</a:t>
            </a:r>
          </a:p>
        </p:txBody>
      </p:sp>
      <p:sp>
        <p:nvSpPr>
          <p:cNvPr id="3" name="Content Placeholder 2">
            <a:extLst>
              <a:ext uri="{FF2B5EF4-FFF2-40B4-BE49-F238E27FC236}">
                <a16:creationId xmlns:a16="http://schemas.microsoft.com/office/drawing/2014/main" id="{1107864B-DB8F-43FE-9903-B0CC61BFE17C}"/>
              </a:ext>
            </a:extLst>
          </p:cNvPr>
          <p:cNvSpPr txBox="1">
            <a:spLocks/>
          </p:cNvSpPr>
          <p:nvPr/>
        </p:nvSpPr>
        <p:spPr>
          <a:xfrm>
            <a:off x="520996" y="1616388"/>
            <a:ext cx="5810794" cy="4114800"/>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kern="0" dirty="0"/>
              <a:t>CDFW Requested Carcass Disposal in Trinity River</a:t>
            </a:r>
          </a:p>
          <a:p>
            <a:pPr>
              <a:buFont typeface="Wingdings" panose="05000000000000000000" pitchFamily="2" charset="2"/>
              <a:buChar char="ü"/>
            </a:pPr>
            <a:r>
              <a:rPr lang="en-US" kern="0" dirty="0"/>
              <a:t>Proposed General Order Amended to Accommodate Carcass Disposal via a Notice of Intent Submittal</a:t>
            </a:r>
          </a:p>
          <a:p>
            <a:endParaRPr lang="en-US" kern="0" dirty="0"/>
          </a:p>
        </p:txBody>
      </p:sp>
      <p:pic>
        <p:nvPicPr>
          <p:cNvPr id="5" name="Picture 4">
            <a:extLst>
              <a:ext uri="{FF2B5EF4-FFF2-40B4-BE49-F238E27FC236}">
                <a16:creationId xmlns:a16="http://schemas.microsoft.com/office/drawing/2014/main" id="{D78ACA6B-8568-4F13-9B6F-98F0C133B1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1789" y="1630658"/>
            <a:ext cx="5628256" cy="3729712"/>
          </a:xfrm>
          <a:prstGeom prst="rect">
            <a:avLst/>
          </a:prstGeom>
        </p:spPr>
      </p:pic>
      <p:sp>
        <p:nvSpPr>
          <p:cNvPr id="4" name="Rectangle 3">
            <a:extLst>
              <a:ext uri="{FF2B5EF4-FFF2-40B4-BE49-F238E27FC236}">
                <a16:creationId xmlns:a16="http://schemas.microsoft.com/office/drawing/2014/main" id="{A73CAA33-A501-4F8B-9A04-5F0288588A7C}"/>
              </a:ext>
            </a:extLst>
          </p:cNvPr>
          <p:cNvSpPr/>
          <p:nvPr/>
        </p:nvSpPr>
        <p:spPr>
          <a:xfrm>
            <a:off x="6758812" y="5552398"/>
            <a:ext cx="3496598" cy="307777"/>
          </a:xfrm>
          <a:prstGeom prst="rect">
            <a:avLst/>
          </a:prstGeom>
        </p:spPr>
        <p:txBody>
          <a:bodyPr wrap="none">
            <a:spAutoFit/>
          </a:bodyPr>
          <a:lstStyle/>
          <a:p>
            <a:r>
              <a:rPr lang="en-US" sz="1400" dirty="0">
                <a:solidFill>
                  <a:prstClr val="black"/>
                </a:solidFill>
                <a:latin typeface="Calibri" panose="020F0502020204030204"/>
              </a:rPr>
              <a:t>Production raceways at Trinity River Hatchery</a:t>
            </a:r>
            <a:endParaRPr lang="en-US" sz="2000" dirty="0"/>
          </a:p>
        </p:txBody>
      </p:sp>
    </p:spTree>
    <p:extLst>
      <p:ext uri="{BB962C8B-B14F-4D97-AF65-F5344CB8AC3E}">
        <p14:creationId xmlns:p14="http://schemas.microsoft.com/office/powerpoint/2010/main" val="525207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6AD25-17C4-43C0-B2D6-31599315E35B}"/>
              </a:ext>
            </a:extLst>
          </p:cNvPr>
          <p:cNvSpPr txBox="1">
            <a:spLocks/>
          </p:cNvSpPr>
          <p:nvPr/>
        </p:nvSpPr>
        <p:spPr>
          <a:xfrm>
            <a:off x="914400" y="625642"/>
            <a:ext cx="10363200" cy="11430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dirty="0"/>
              <a:t>Summary of Changes from Comments</a:t>
            </a:r>
          </a:p>
        </p:txBody>
      </p:sp>
      <p:sp>
        <p:nvSpPr>
          <p:cNvPr id="3" name="Content Placeholder 2">
            <a:extLst>
              <a:ext uri="{FF2B5EF4-FFF2-40B4-BE49-F238E27FC236}">
                <a16:creationId xmlns:a16="http://schemas.microsoft.com/office/drawing/2014/main" id="{C6240C6C-1AC6-4AD4-AB62-D63C6A098CA9}"/>
              </a:ext>
            </a:extLst>
          </p:cNvPr>
          <p:cNvSpPr txBox="1">
            <a:spLocks/>
          </p:cNvSpPr>
          <p:nvPr/>
        </p:nvSpPr>
        <p:spPr>
          <a:xfrm>
            <a:off x="914400" y="1981200"/>
            <a:ext cx="10363200" cy="4114800"/>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kern="0" dirty="0"/>
              <a:t>Discharge Prohibition Retained</a:t>
            </a:r>
          </a:p>
          <a:p>
            <a:r>
              <a:rPr lang="en-US" kern="0" dirty="0"/>
              <a:t>Full Priority Pollutant Scan Retained</a:t>
            </a:r>
          </a:p>
          <a:p>
            <a:r>
              <a:rPr lang="en-US" kern="0" dirty="0"/>
              <a:t>Hardness Sampling Reduced from Five Years to Two Years of Quarterly Sampling</a:t>
            </a:r>
          </a:p>
          <a:p>
            <a:r>
              <a:rPr lang="en-US" kern="0" dirty="0"/>
              <a:t>Carcass Disposal Language Added to Permit</a:t>
            </a:r>
          </a:p>
          <a:p>
            <a:endParaRPr lang="en-US" kern="0" dirty="0"/>
          </a:p>
        </p:txBody>
      </p:sp>
    </p:spTree>
    <p:extLst>
      <p:ext uri="{BB962C8B-B14F-4D97-AF65-F5344CB8AC3E}">
        <p14:creationId xmlns:p14="http://schemas.microsoft.com/office/powerpoint/2010/main" val="986438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4BE0B-54A2-44DA-A628-DE6B1AE2175C}"/>
              </a:ext>
            </a:extLst>
          </p:cNvPr>
          <p:cNvSpPr txBox="1">
            <a:spLocks/>
          </p:cNvSpPr>
          <p:nvPr/>
        </p:nvSpPr>
        <p:spPr>
          <a:xfrm>
            <a:off x="914400" y="625642"/>
            <a:ext cx="10363200" cy="11430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dirty="0"/>
              <a:t>Recommendation</a:t>
            </a:r>
            <a:endParaRPr lang="en-US" kern="0" dirty="0"/>
          </a:p>
        </p:txBody>
      </p:sp>
      <p:sp>
        <p:nvSpPr>
          <p:cNvPr id="3" name="Rectangle 2">
            <a:extLst>
              <a:ext uri="{FF2B5EF4-FFF2-40B4-BE49-F238E27FC236}">
                <a16:creationId xmlns:a16="http://schemas.microsoft.com/office/drawing/2014/main" id="{C7554DAE-CFAA-441C-9570-D028BFDDC5A2}"/>
              </a:ext>
            </a:extLst>
          </p:cNvPr>
          <p:cNvSpPr/>
          <p:nvPr/>
        </p:nvSpPr>
        <p:spPr>
          <a:xfrm>
            <a:off x="1339703" y="1870242"/>
            <a:ext cx="9771320" cy="2800767"/>
          </a:xfrm>
          <a:prstGeom prst="rect">
            <a:avLst/>
          </a:prstGeom>
        </p:spPr>
        <p:txBody>
          <a:bodyPr wrap="square">
            <a:spAutoFit/>
          </a:bodyPr>
          <a:lstStyle/>
          <a:p>
            <a:r>
              <a:rPr lang="en-US" sz="3200" dirty="0"/>
              <a:t>Adopt NPDES General Order No. R1-2021-0010</a:t>
            </a:r>
          </a:p>
          <a:p>
            <a:endParaRPr lang="en-US" sz="3200" dirty="0"/>
          </a:p>
          <a:p>
            <a:endParaRPr lang="en-US" sz="3200" b="1" dirty="0"/>
          </a:p>
          <a:p>
            <a:r>
              <a:rPr lang="en-US" sz="2000" b="1" dirty="0"/>
              <a:t>Justin McSmith</a:t>
            </a:r>
            <a:endParaRPr lang="en-US" sz="2000" dirty="0"/>
          </a:p>
          <a:p>
            <a:r>
              <a:rPr lang="en-US" sz="2000" dirty="0"/>
              <a:t>Water Resource Control Engineer</a:t>
            </a:r>
          </a:p>
          <a:p>
            <a:r>
              <a:rPr lang="en-US" sz="2000" dirty="0"/>
              <a:t>NPDES Wastewater and Storm Water Unit</a:t>
            </a:r>
          </a:p>
          <a:p>
            <a:r>
              <a:rPr lang="en-US" sz="2000" u="sng" dirty="0">
                <a:hlinkClick r:id="rId3"/>
              </a:rPr>
              <a:t>Justin.McSmith@waterboards.ca.gov</a:t>
            </a:r>
            <a:endParaRPr lang="en-US" sz="2000" dirty="0"/>
          </a:p>
        </p:txBody>
      </p:sp>
    </p:spTree>
    <p:extLst>
      <p:ext uri="{BB962C8B-B14F-4D97-AF65-F5344CB8AC3E}">
        <p14:creationId xmlns:p14="http://schemas.microsoft.com/office/powerpoint/2010/main" val="2271173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47ADB5-5620-4CD6-9A08-87D0D0367158}"/>
              </a:ext>
            </a:extLst>
          </p:cNvPr>
          <p:cNvSpPr>
            <a:spLocks noGrp="1"/>
          </p:cNvSpPr>
          <p:nvPr>
            <p:ph idx="1"/>
          </p:nvPr>
        </p:nvSpPr>
        <p:spPr>
          <a:xfrm>
            <a:off x="348683" y="1244008"/>
            <a:ext cx="7440805" cy="4114800"/>
          </a:xfrm>
        </p:spPr>
        <p:txBody>
          <a:bodyPr/>
          <a:lstStyle/>
          <a:p>
            <a:r>
              <a:rPr lang="en-US" dirty="0"/>
              <a:t>Coverage Eligibility</a:t>
            </a:r>
          </a:p>
          <a:p>
            <a:r>
              <a:rPr lang="en-US" dirty="0"/>
              <a:t>Facility Locations</a:t>
            </a:r>
          </a:p>
          <a:p>
            <a:r>
              <a:rPr lang="en-US" dirty="0"/>
              <a:t>Proposed NPDES General Permit</a:t>
            </a:r>
          </a:p>
          <a:p>
            <a:r>
              <a:rPr lang="en-US" dirty="0"/>
              <a:t>Key Comments</a:t>
            </a:r>
          </a:p>
          <a:p>
            <a:r>
              <a:rPr lang="en-US" dirty="0"/>
              <a:t>Staff Responses to Comments</a:t>
            </a:r>
          </a:p>
          <a:p>
            <a:r>
              <a:rPr lang="en-US" dirty="0"/>
              <a:t>Changes in Response to Comments</a:t>
            </a:r>
          </a:p>
          <a:p>
            <a:r>
              <a:rPr lang="en-US" dirty="0"/>
              <a:t>Recommendation </a:t>
            </a:r>
          </a:p>
        </p:txBody>
      </p:sp>
      <p:pic>
        <p:nvPicPr>
          <p:cNvPr id="4" name="Picture 3">
            <a:extLst>
              <a:ext uri="{FF2B5EF4-FFF2-40B4-BE49-F238E27FC236}">
                <a16:creationId xmlns:a16="http://schemas.microsoft.com/office/drawing/2014/main" id="{36F34D5F-444C-402D-B0B0-8A97C5959F7A}"/>
              </a:ext>
            </a:extLst>
          </p:cNvPr>
          <p:cNvPicPr>
            <a:picLocks noChangeAspect="1"/>
          </p:cNvPicPr>
          <p:nvPr/>
        </p:nvPicPr>
        <p:blipFill>
          <a:blip r:embed="rId3"/>
          <a:stretch>
            <a:fillRect/>
          </a:stretch>
        </p:blipFill>
        <p:spPr>
          <a:xfrm>
            <a:off x="7543800" y="2063377"/>
            <a:ext cx="3932261" cy="2731245"/>
          </a:xfrm>
          <a:prstGeom prst="rect">
            <a:avLst/>
          </a:prstGeom>
        </p:spPr>
      </p:pic>
      <p:sp>
        <p:nvSpPr>
          <p:cNvPr id="6" name="Title 5">
            <a:extLst>
              <a:ext uri="{FF2B5EF4-FFF2-40B4-BE49-F238E27FC236}">
                <a16:creationId xmlns:a16="http://schemas.microsoft.com/office/drawing/2014/main" id="{423B3A78-9415-4D17-A488-C827531E8D10}"/>
              </a:ext>
            </a:extLst>
          </p:cNvPr>
          <p:cNvSpPr>
            <a:spLocks noGrp="1"/>
          </p:cNvSpPr>
          <p:nvPr>
            <p:ph type="title"/>
          </p:nvPr>
        </p:nvSpPr>
        <p:spPr>
          <a:xfrm>
            <a:off x="914400" y="217715"/>
            <a:ext cx="10363200" cy="1143000"/>
          </a:xfrm>
        </p:spPr>
        <p:txBody>
          <a:bodyPr/>
          <a:lstStyle/>
          <a:p>
            <a:r>
              <a:rPr lang="en-US" dirty="0"/>
              <a:t>Overview</a:t>
            </a:r>
          </a:p>
        </p:txBody>
      </p:sp>
    </p:spTree>
    <p:extLst>
      <p:ext uri="{BB962C8B-B14F-4D97-AF65-F5344CB8AC3E}">
        <p14:creationId xmlns:p14="http://schemas.microsoft.com/office/powerpoint/2010/main" val="3978567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5ABD51-910F-4C0A-A03F-8CBAED98F18D}"/>
              </a:ext>
            </a:extLst>
          </p:cNvPr>
          <p:cNvSpPr txBox="1">
            <a:spLocks/>
          </p:cNvSpPr>
          <p:nvPr/>
        </p:nvSpPr>
        <p:spPr>
          <a:xfrm>
            <a:off x="914400" y="625642"/>
            <a:ext cx="10363200" cy="11430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kern="0" dirty="0"/>
              <a:t>Coverage Eligibility</a:t>
            </a:r>
          </a:p>
        </p:txBody>
      </p:sp>
      <p:sp>
        <p:nvSpPr>
          <p:cNvPr id="4" name="Content Placeholder 2">
            <a:extLst>
              <a:ext uri="{FF2B5EF4-FFF2-40B4-BE49-F238E27FC236}">
                <a16:creationId xmlns:a16="http://schemas.microsoft.com/office/drawing/2014/main" id="{CE6683D9-722D-4403-93D0-8005E328919B}"/>
              </a:ext>
            </a:extLst>
          </p:cNvPr>
          <p:cNvSpPr txBox="1">
            <a:spLocks/>
          </p:cNvSpPr>
          <p:nvPr/>
        </p:nvSpPr>
        <p:spPr>
          <a:xfrm>
            <a:off x="914400" y="1981200"/>
            <a:ext cx="4914900" cy="4114800"/>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kern="0" dirty="0"/>
              <a:t>Eligible Facilities</a:t>
            </a:r>
          </a:p>
          <a:p>
            <a:r>
              <a:rPr lang="en-US" kern="0" dirty="0"/>
              <a:t>Inland Surface Waters, Enclosed Bays and Estuaries Only</a:t>
            </a:r>
          </a:p>
        </p:txBody>
      </p:sp>
      <p:pic>
        <p:nvPicPr>
          <p:cNvPr id="5" name="Picture 4">
            <a:extLst>
              <a:ext uri="{FF2B5EF4-FFF2-40B4-BE49-F238E27FC236}">
                <a16:creationId xmlns:a16="http://schemas.microsoft.com/office/drawing/2014/main" id="{1081945A-A3F5-4AA7-8263-C1F143A994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534887"/>
            <a:ext cx="5857945" cy="4245428"/>
          </a:xfrm>
          <a:prstGeom prst="rect">
            <a:avLst/>
          </a:prstGeom>
        </p:spPr>
      </p:pic>
      <p:sp>
        <p:nvSpPr>
          <p:cNvPr id="6" name="Rectangle 5">
            <a:extLst>
              <a:ext uri="{FF2B5EF4-FFF2-40B4-BE49-F238E27FC236}">
                <a16:creationId xmlns:a16="http://schemas.microsoft.com/office/drawing/2014/main" id="{1E4890FA-C856-44E2-A525-90C46375F730}"/>
              </a:ext>
            </a:extLst>
          </p:cNvPr>
          <p:cNvSpPr/>
          <p:nvPr/>
        </p:nvSpPr>
        <p:spPr>
          <a:xfrm>
            <a:off x="8075833" y="5780315"/>
            <a:ext cx="1309974" cy="307777"/>
          </a:xfrm>
          <a:prstGeom prst="rect">
            <a:avLst/>
          </a:prstGeom>
        </p:spPr>
        <p:txBody>
          <a:bodyPr wrap="none">
            <a:spAutoFit/>
          </a:bodyPr>
          <a:lstStyle/>
          <a:p>
            <a:r>
              <a:rPr lang="en-US" sz="1400" kern="0" dirty="0"/>
              <a:t>Klamath River</a:t>
            </a:r>
          </a:p>
        </p:txBody>
      </p:sp>
    </p:spTree>
    <p:extLst>
      <p:ext uri="{BB962C8B-B14F-4D97-AF65-F5344CB8AC3E}">
        <p14:creationId xmlns:p14="http://schemas.microsoft.com/office/powerpoint/2010/main" val="1387132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D30E2CD-2DB1-422F-9B58-46B08942E7C5}"/>
              </a:ext>
            </a:extLst>
          </p:cNvPr>
          <p:cNvSpPr txBox="1">
            <a:spLocks/>
          </p:cNvSpPr>
          <p:nvPr/>
        </p:nvSpPr>
        <p:spPr>
          <a:xfrm>
            <a:off x="914400" y="625642"/>
            <a:ext cx="10363200" cy="11430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endParaRPr lang="en-US" kern="0" dirty="0"/>
          </a:p>
        </p:txBody>
      </p:sp>
      <p:pic>
        <p:nvPicPr>
          <p:cNvPr id="1182" name="Picture 1181">
            <a:extLst>
              <a:ext uri="{FF2B5EF4-FFF2-40B4-BE49-F238E27FC236}">
                <a16:creationId xmlns:a16="http://schemas.microsoft.com/office/drawing/2014/main" id="{CEE5C5BD-51BF-40A5-9D4C-7E1147896009}"/>
              </a:ext>
            </a:extLst>
          </p:cNvPr>
          <p:cNvPicPr>
            <a:picLocks noChangeAspect="1"/>
          </p:cNvPicPr>
          <p:nvPr/>
        </p:nvPicPr>
        <p:blipFill rotWithShape="1">
          <a:blip r:embed="rId3">
            <a:extLst>
              <a:ext uri="{28A0092B-C50C-407E-A947-70E740481C1C}">
                <a14:useLocalDpi xmlns:a14="http://schemas.microsoft.com/office/drawing/2010/main" val="0"/>
              </a:ext>
            </a:extLst>
          </a:blip>
          <a:srcRect l="14898" r="33889"/>
          <a:stretch/>
        </p:blipFill>
        <p:spPr>
          <a:xfrm>
            <a:off x="0" y="0"/>
            <a:ext cx="12192000" cy="6858000"/>
          </a:xfrm>
          <a:prstGeom prst="rect">
            <a:avLst/>
          </a:prstGeom>
        </p:spPr>
      </p:pic>
    </p:spTree>
    <p:extLst>
      <p:ext uri="{BB962C8B-B14F-4D97-AF65-F5344CB8AC3E}">
        <p14:creationId xmlns:p14="http://schemas.microsoft.com/office/powerpoint/2010/main" val="1690691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5AACC-5A22-46E6-881A-AAE913CF6DEC}"/>
              </a:ext>
            </a:extLst>
          </p:cNvPr>
          <p:cNvSpPr txBox="1">
            <a:spLocks/>
          </p:cNvSpPr>
          <p:nvPr/>
        </p:nvSpPr>
        <p:spPr>
          <a:xfrm>
            <a:off x="914400" y="625642"/>
            <a:ext cx="10363200" cy="11430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kern="0" dirty="0"/>
              <a:t>Proposed General NPDES Permit</a:t>
            </a:r>
          </a:p>
        </p:txBody>
      </p:sp>
      <p:sp>
        <p:nvSpPr>
          <p:cNvPr id="3" name="Content Placeholder 2">
            <a:extLst>
              <a:ext uri="{FF2B5EF4-FFF2-40B4-BE49-F238E27FC236}">
                <a16:creationId xmlns:a16="http://schemas.microsoft.com/office/drawing/2014/main" id="{A37E5BBE-B745-4C81-9DB1-27F257883A6F}"/>
              </a:ext>
            </a:extLst>
          </p:cNvPr>
          <p:cNvSpPr txBox="1">
            <a:spLocks/>
          </p:cNvSpPr>
          <p:nvPr/>
        </p:nvSpPr>
        <p:spPr>
          <a:xfrm>
            <a:off x="914400" y="1981200"/>
            <a:ext cx="10363200" cy="4114800"/>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kern="0" dirty="0"/>
              <a:t>Minimal changes from the previous general permit</a:t>
            </a:r>
          </a:p>
          <a:p>
            <a:r>
              <a:rPr lang="en-US" kern="0" dirty="0"/>
              <a:t>Dissolved Oxygen Receiving Water Limitations</a:t>
            </a:r>
          </a:p>
          <a:p>
            <a:r>
              <a:rPr lang="en-US" kern="0" dirty="0"/>
              <a:t>Chemical Controls, Verification Monitoring and Reporting Plan only for New Enrollees</a:t>
            </a:r>
          </a:p>
        </p:txBody>
      </p:sp>
    </p:spTree>
    <p:extLst>
      <p:ext uri="{BB962C8B-B14F-4D97-AF65-F5344CB8AC3E}">
        <p14:creationId xmlns:p14="http://schemas.microsoft.com/office/powerpoint/2010/main" val="2966718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0FA0E-E29D-443F-9CAE-3634143D970A}"/>
              </a:ext>
            </a:extLst>
          </p:cNvPr>
          <p:cNvSpPr txBox="1">
            <a:spLocks/>
          </p:cNvSpPr>
          <p:nvPr/>
        </p:nvSpPr>
        <p:spPr>
          <a:xfrm>
            <a:off x="914400" y="416842"/>
            <a:ext cx="10363200" cy="11430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dirty="0"/>
              <a:t>Key Comments</a:t>
            </a:r>
          </a:p>
        </p:txBody>
      </p:sp>
      <p:sp>
        <p:nvSpPr>
          <p:cNvPr id="3" name="Content Placeholder 2">
            <a:extLst>
              <a:ext uri="{FF2B5EF4-FFF2-40B4-BE49-F238E27FC236}">
                <a16:creationId xmlns:a16="http://schemas.microsoft.com/office/drawing/2014/main" id="{AA58FD2F-B0DE-48EE-A891-FFB884718889}"/>
              </a:ext>
            </a:extLst>
          </p:cNvPr>
          <p:cNvSpPr txBox="1">
            <a:spLocks/>
          </p:cNvSpPr>
          <p:nvPr/>
        </p:nvSpPr>
        <p:spPr>
          <a:xfrm>
            <a:off x="821356" y="1447081"/>
            <a:ext cx="5181600" cy="4114800"/>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kern="0" dirty="0"/>
              <a:t>Basin Plan Discharge Prohibition</a:t>
            </a:r>
          </a:p>
          <a:p>
            <a:r>
              <a:rPr lang="en-US" kern="0" dirty="0"/>
              <a:t>Priority Pollutant Sampling</a:t>
            </a:r>
          </a:p>
          <a:p>
            <a:r>
              <a:rPr lang="en-US" kern="0" dirty="0"/>
              <a:t>Hardness Sampling Frequency</a:t>
            </a:r>
          </a:p>
          <a:p>
            <a:r>
              <a:rPr lang="en-US" kern="0" dirty="0"/>
              <a:t>Carcass Disposal</a:t>
            </a:r>
          </a:p>
          <a:p>
            <a:endParaRPr lang="en-US" kern="0" dirty="0"/>
          </a:p>
        </p:txBody>
      </p:sp>
      <p:pic>
        <p:nvPicPr>
          <p:cNvPr id="5" name="Picture 4">
            <a:extLst>
              <a:ext uri="{FF2B5EF4-FFF2-40B4-BE49-F238E27FC236}">
                <a16:creationId xmlns:a16="http://schemas.microsoft.com/office/drawing/2014/main" id="{2C910846-9C30-4705-8626-DE306F6ECD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296119"/>
            <a:ext cx="5687683" cy="4265762"/>
          </a:xfrm>
          <a:prstGeom prst="rect">
            <a:avLst/>
          </a:prstGeom>
        </p:spPr>
      </p:pic>
      <p:sp>
        <p:nvSpPr>
          <p:cNvPr id="4" name="Rectangle 3">
            <a:extLst>
              <a:ext uri="{FF2B5EF4-FFF2-40B4-BE49-F238E27FC236}">
                <a16:creationId xmlns:a16="http://schemas.microsoft.com/office/drawing/2014/main" id="{E552D95B-4560-459B-AAB7-19B9069D42FE}"/>
              </a:ext>
            </a:extLst>
          </p:cNvPr>
          <p:cNvSpPr/>
          <p:nvPr/>
        </p:nvSpPr>
        <p:spPr>
          <a:xfrm>
            <a:off x="6282089" y="5561881"/>
            <a:ext cx="4136069" cy="307777"/>
          </a:xfrm>
          <a:prstGeom prst="rect">
            <a:avLst/>
          </a:prstGeom>
        </p:spPr>
        <p:txBody>
          <a:bodyPr wrap="none">
            <a:spAutoFit/>
          </a:bodyPr>
          <a:lstStyle/>
          <a:p>
            <a:r>
              <a:rPr lang="en-US" sz="1400" kern="0" dirty="0"/>
              <a:t>Recently hatched salmon in the Hatchery Building</a:t>
            </a:r>
          </a:p>
        </p:txBody>
      </p:sp>
    </p:spTree>
    <p:extLst>
      <p:ext uri="{BB962C8B-B14F-4D97-AF65-F5344CB8AC3E}">
        <p14:creationId xmlns:p14="http://schemas.microsoft.com/office/powerpoint/2010/main" val="1485299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04266D7-7956-4D59-9CFB-015F7DF78D7F}"/>
              </a:ext>
            </a:extLst>
          </p:cNvPr>
          <p:cNvSpPr txBox="1">
            <a:spLocks/>
          </p:cNvSpPr>
          <p:nvPr/>
        </p:nvSpPr>
        <p:spPr>
          <a:xfrm>
            <a:off x="914400" y="625642"/>
            <a:ext cx="10363200" cy="11430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kern="0" dirty="0"/>
              <a:t>Basin Plan Discharge Prohibition</a:t>
            </a:r>
          </a:p>
        </p:txBody>
      </p:sp>
      <p:sp>
        <p:nvSpPr>
          <p:cNvPr id="4" name="Content Placeholder 2">
            <a:extLst>
              <a:ext uri="{FF2B5EF4-FFF2-40B4-BE49-F238E27FC236}">
                <a16:creationId xmlns:a16="http://schemas.microsoft.com/office/drawing/2014/main" id="{8D98C05D-92E9-46DB-8AFD-BA45A0E3A60D}"/>
              </a:ext>
            </a:extLst>
          </p:cNvPr>
          <p:cNvSpPr txBox="1">
            <a:spLocks/>
          </p:cNvSpPr>
          <p:nvPr/>
        </p:nvSpPr>
        <p:spPr>
          <a:xfrm>
            <a:off x="78727" y="1663002"/>
            <a:ext cx="6821803" cy="4114800"/>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dirty="0">
                <a:solidFill>
                  <a:srgbClr val="000000"/>
                </a:solidFill>
                <a:latin typeface="Arial" panose="020B0604020202020204" pitchFamily="34" charset="0"/>
                <a:ea typeface="Times New Roman" panose="02020603050405020304" pitchFamily="18" charset="0"/>
              </a:rPr>
              <a:t>Policy on the Regulation of Fish Hatcheries, Fish Rearing Facilities, and Aquaculture Operations</a:t>
            </a:r>
          </a:p>
          <a:p>
            <a:pPr marL="457200" indent="0">
              <a:buNone/>
            </a:pPr>
            <a:r>
              <a:rPr lang="en-US" sz="3000" i="1" dirty="0"/>
              <a:t>The discharge of detectable levels of chemicals used for the treatment and control of disease, other than salt (NaCl) shall be prohibited</a:t>
            </a:r>
            <a:r>
              <a:rPr lang="en-US" i="1" dirty="0"/>
              <a:t>.</a:t>
            </a:r>
            <a:endParaRPr lang="en-US" i="1" kern="0" dirty="0"/>
          </a:p>
        </p:txBody>
      </p:sp>
      <p:pic>
        <p:nvPicPr>
          <p:cNvPr id="5" name="Picture 4">
            <a:extLst>
              <a:ext uri="{FF2B5EF4-FFF2-40B4-BE49-F238E27FC236}">
                <a16:creationId xmlns:a16="http://schemas.microsoft.com/office/drawing/2014/main" id="{C70B9CA4-DB30-486C-95E5-4564CF3CA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0019" y="1768642"/>
            <a:ext cx="4752418" cy="3622870"/>
          </a:xfrm>
          <a:prstGeom prst="rect">
            <a:avLst/>
          </a:prstGeom>
        </p:spPr>
      </p:pic>
      <p:sp>
        <p:nvSpPr>
          <p:cNvPr id="2" name="Rectangle 1">
            <a:extLst>
              <a:ext uri="{FF2B5EF4-FFF2-40B4-BE49-F238E27FC236}">
                <a16:creationId xmlns:a16="http://schemas.microsoft.com/office/drawing/2014/main" id="{9DD65285-FEA0-46AA-A350-B78A6048E831}"/>
              </a:ext>
            </a:extLst>
          </p:cNvPr>
          <p:cNvSpPr/>
          <p:nvPr/>
        </p:nvSpPr>
        <p:spPr>
          <a:xfrm>
            <a:off x="6981944" y="5446157"/>
            <a:ext cx="3717684" cy="307777"/>
          </a:xfrm>
          <a:prstGeom prst="rect">
            <a:avLst/>
          </a:prstGeom>
        </p:spPr>
        <p:txBody>
          <a:bodyPr wrap="none">
            <a:spAutoFit/>
          </a:bodyPr>
          <a:lstStyle/>
          <a:p>
            <a:r>
              <a:rPr lang="en-US" sz="1400" kern="0" dirty="0"/>
              <a:t>Hatchery building at Warm Springs Hatchery</a:t>
            </a:r>
          </a:p>
        </p:txBody>
      </p:sp>
    </p:spTree>
    <p:extLst>
      <p:ext uri="{BB962C8B-B14F-4D97-AF65-F5344CB8AC3E}">
        <p14:creationId xmlns:p14="http://schemas.microsoft.com/office/powerpoint/2010/main" val="606032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8EBBF2A-5E28-4F5E-BF81-82291BFBDA84}"/>
              </a:ext>
            </a:extLst>
          </p:cNvPr>
          <p:cNvSpPr txBox="1">
            <a:spLocks/>
          </p:cNvSpPr>
          <p:nvPr/>
        </p:nvSpPr>
        <p:spPr>
          <a:xfrm>
            <a:off x="250625" y="1148317"/>
            <a:ext cx="11354637" cy="4114800"/>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dirty="0"/>
              <a:t>Prevent Discharge of Chemicals at Levels that (a) cause toxicity, (b) exceed water quality objectives, or (c) otherwise impair beneficial uses.</a:t>
            </a:r>
            <a:endParaRPr lang="en-US" kern="0" dirty="0"/>
          </a:p>
          <a:p>
            <a:r>
              <a:rPr lang="en-US" kern="0" dirty="0"/>
              <a:t>Chemical Verification Monitoring and Reporting Plan – Review to Assess Compliance with the Discharge Prohibition</a:t>
            </a:r>
          </a:p>
          <a:p>
            <a:pPr>
              <a:buFont typeface="Wingdings" panose="05000000000000000000" pitchFamily="2" charset="2"/>
              <a:buChar char="ü"/>
            </a:pPr>
            <a:r>
              <a:rPr lang="en-US" dirty="0"/>
              <a:t>The Discharge Prohibition of chemicals and drugs other than salt has been retained in the Proposed General Order</a:t>
            </a:r>
            <a:endParaRPr lang="en-US" kern="0" dirty="0"/>
          </a:p>
        </p:txBody>
      </p:sp>
      <p:sp>
        <p:nvSpPr>
          <p:cNvPr id="5" name="Title 1">
            <a:extLst>
              <a:ext uri="{FF2B5EF4-FFF2-40B4-BE49-F238E27FC236}">
                <a16:creationId xmlns:a16="http://schemas.microsoft.com/office/drawing/2014/main" id="{879CD8DC-BB4D-4824-BAC8-65BAA119E7B6}"/>
              </a:ext>
            </a:extLst>
          </p:cNvPr>
          <p:cNvSpPr txBox="1">
            <a:spLocks/>
          </p:cNvSpPr>
          <p:nvPr/>
        </p:nvSpPr>
        <p:spPr>
          <a:xfrm>
            <a:off x="914400" y="143321"/>
            <a:ext cx="10363200" cy="11430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kern="0" dirty="0"/>
              <a:t>Basin Plan Discharge Prohibition</a:t>
            </a:r>
          </a:p>
        </p:txBody>
      </p:sp>
    </p:spTree>
    <p:extLst>
      <p:ext uri="{BB962C8B-B14F-4D97-AF65-F5344CB8AC3E}">
        <p14:creationId xmlns:p14="http://schemas.microsoft.com/office/powerpoint/2010/main" val="2343801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BD8BA-8494-4FE7-ABE3-2B4CC01E6AB1}"/>
              </a:ext>
            </a:extLst>
          </p:cNvPr>
          <p:cNvSpPr txBox="1">
            <a:spLocks/>
          </p:cNvSpPr>
          <p:nvPr/>
        </p:nvSpPr>
        <p:spPr>
          <a:xfrm>
            <a:off x="914400" y="524268"/>
            <a:ext cx="10363200" cy="11430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dirty="0"/>
              <a:t>Priority Pollutant Sampling</a:t>
            </a:r>
          </a:p>
        </p:txBody>
      </p:sp>
      <p:sp>
        <p:nvSpPr>
          <p:cNvPr id="3" name="Content Placeholder 2">
            <a:extLst>
              <a:ext uri="{FF2B5EF4-FFF2-40B4-BE49-F238E27FC236}">
                <a16:creationId xmlns:a16="http://schemas.microsoft.com/office/drawing/2014/main" id="{A80A152A-7101-408C-B296-2BAF88BC559B}"/>
              </a:ext>
            </a:extLst>
          </p:cNvPr>
          <p:cNvSpPr txBox="1">
            <a:spLocks/>
          </p:cNvSpPr>
          <p:nvPr/>
        </p:nvSpPr>
        <p:spPr>
          <a:xfrm>
            <a:off x="431321" y="1371600"/>
            <a:ext cx="6707581" cy="4114800"/>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kern="0" dirty="0"/>
              <a:t>Permit Requires 126 Priority Pollutant Scan</a:t>
            </a:r>
          </a:p>
          <a:p>
            <a:r>
              <a:rPr lang="en-US" kern="0" dirty="0"/>
              <a:t>CDFW Requested for Metals Only Priority Pollutant Scan</a:t>
            </a:r>
          </a:p>
          <a:p>
            <a:pPr>
              <a:buFont typeface="Wingdings" panose="05000000000000000000" pitchFamily="2" charset="2"/>
              <a:buChar char="ü"/>
            </a:pPr>
            <a:r>
              <a:rPr lang="en-US" kern="0" dirty="0"/>
              <a:t>A full priority pollutant scan has been retained in the Proposed General Order, as required by the SIP.</a:t>
            </a:r>
          </a:p>
        </p:txBody>
      </p:sp>
      <p:pic>
        <p:nvPicPr>
          <p:cNvPr id="7" name="Picture 6">
            <a:extLst>
              <a:ext uri="{FF2B5EF4-FFF2-40B4-BE49-F238E27FC236}">
                <a16:creationId xmlns:a16="http://schemas.microsoft.com/office/drawing/2014/main" id="{BD033715-11BC-4370-B5D8-E46C8FA940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448640" y="1327086"/>
            <a:ext cx="4114802" cy="4509274"/>
          </a:xfrm>
          <a:prstGeom prst="rect">
            <a:avLst/>
          </a:prstGeom>
        </p:spPr>
      </p:pic>
      <p:sp>
        <p:nvSpPr>
          <p:cNvPr id="4" name="Rectangle 3">
            <a:extLst>
              <a:ext uri="{FF2B5EF4-FFF2-40B4-BE49-F238E27FC236}">
                <a16:creationId xmlns:a16="http://schemas.microsoft.com/office/drawing/2014/main" id="{7ECDF685-CE72-4D48-BD05-FB88A21CDD7F}"/>
              </a:ext>
            </a:extLst>
          </p:cNvPr>
          <p:cNvSpPr/>
          <p:nvPr/>
        </p:nvSpPr>
        <p:spPr>
          <a:xfrm>
            <a:off x="7138902" y="5607179"/>
            <a:ext cx="3438762" cy="307777"/>
          </a:xfrm>
          <a:prstGeom prst="rect">
            <a:avLst/>
          </a:prstGeom>
        </p:spPr>
        <p:txBody>
          <a:bodyPr wrap="none">
            <a:spAutoFit/>
          </a:bodyPr>
          <a:lstStyle/>
          <a:p>
            <a:r>
              <a:rPr lang="en-US" sz="1400" kern="0" dirty="0"/>
              <a:t>Oyster Shell Filter at Mad River Hatchery</a:t>
            </a:r>
          </a:p>
        </p:txBody>
      </p:sp>
    </p:spTree>
    <p:extLst>
      <p:ext uri="{BB962C8B-B14F-4D97-AF65-F5344CB8AC3E}">
        <p14:creationId xmlns:p14="http://schemas.microsoft.com/office/powerpoint/2010/main" val="274072671"/>
      </p:ext>
    </p:extLst>
  </p:cSld>
  <p:clrMapOvr>
    <a:masterClrMapping/>
  </p:clrMapOvr>
</p:sld>
</file>

<file path=ppt/theme/theme1.xml><?xml version="1.0" encoding="utf-8"?>
<a:theme xmlns:a="http://schemas.openxmlformats.org/drawingml/2006/main" name="rb1ztemplat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PAW xmlns="http://www.net-centric.com/PAWPP">
  <Shape xmlns="" ID="IYg5XrVTadlnYuslBtWboriIuC4=" isBookmarkSet="no" Order="_x0031_" formula="no" inline="no" bookmark="no" artifact="_x0031_" pdftag="_x005B_Artifact_x005D_" validate="no" Lang=""/>
  <Shape xmlns="" ID="r9leNWLg84T8EGBiVVtJ+u40Yao=" pdftag="H2" isBookmarkSet="no" bookmark="yes" Order="_x0031_"/>
  <HyperLink xmlns="" ID="85XkdNZ/UXogm390ze4zY8NmODA=-1241693724112.6884_338.0631" plainAltText="Justin.McSmith_x0040_waterboards.ca.gov" language="" Lang=""/>
  <Shape xmlns="" ID="LdZ6Dj+rV8b1AwVqsp8J0znxNN4=" pdftag="P" isBookmarkSet="no" bookmark="no" Order="_x0032_"/>
  <Shape xmlns="" ID="STUx4IesLBGBnex8iV832LUjAwg=" Order="_x0033_" formula="no" inline="no" artifact="_x0031_" pdftag="_x005B_Artifact_x005D_" isBookmarkSet="no" bookmark="no" validate="no" Lang=""/>
  <Shape xmlns="" ID="D4+3Q6zUNQH+7nSQh84lw7npNuU=" pdftag="H2" isBookmarkSet="no" bookmark="yes" Order="_x0031_"/>
  <Shape xmlns="" ID="xSskihrElFvgfV3VoB9qMG7qQC4=" pdftag="H2" isBookmarkSet="no" bookmark="yes" Order="_x0031_"/>
  <Shape xmlns="" ID="8WWjdAMRtCjgEdHymfliw130UMI=" pdftag="P" isBookmarkSet="no" bookmark="no" Order="_x0032_"/>
  <Shape xmlns="" ID="prdrecC2/18GYolvnlc8PyytbwI=" Order="_x0032_" formula="no" inline="no" artifact="_x0031_" pdftag="_x005B_Artifact_x005D_" isBookmarkSet="no" bookmark="no" validate="no" Lang=""/>
  <Shape xmlns="" ID="A1xwefNRdpOODhZnuc1N9FgsV08=" pdftag="P" isBookmarkSet="no" bookmark="no" Order="_x0033_"/>
  <Shape xmlns="" ID="Y6r2NdQ+mMDR/9EC1avRzM26Jc0=" Order="_x0032_" formula="no" inline="no" artifact="_x0031_" pdftag="_x005B_Artifact_x005D_" isBookmarkSet="no" bookmark="no" validate="no" Lang=""/>
  <Shape xmlns="" ID="+b736SLlVemrISyXtlVgwO+KTfM=" Order="_x0031_" formula="no" inline="no" artifact="_x0031_" pdftag="_x005B_Artifact_x005D_" isBookmarkSet="no" bookmark="no" validate="no" Lang=""/>
  <Shape xmlns="" ID="IshEovmLAE8sqmpQWWdiPL4Z758=" pdftag="H2" isBookmarkSet="no" bookmark="yes" Order="_x0031_"/>
  <Shape xmlns="" ID="Cy85y45tAyitn+ppHr3v1W9bYvE=" pdftag="P" isBookmarkSet="no" bookmark="no" Order="_x0032_"/>
  <Shape xmlns="" ID="uLijEaBMsp/VB2ebJ+TUUTLzw1k=" pdftag="H2" isBookmarkSet="no" bookmark="yes" Order="_x0031_"/>
  <Shape xmlns="" ID="9tfHRG3zmQM9YssyL3/4O9SYJt0=" pdftag="P" isBookmarkSet="no" bookmark="no" Order="_x0032_"/>
  <Shape xmlns="" ID="2TqipgDC/tAEwT/Xf0zzkMtPpC0=" Order="_x0032_" formula="no" inline="no" artifact="_x0031_" pdftag="_x005B_Artifact_x005D_" isBookmarkSet="no" bookmark="no" validate="no" Lang=""/>
  <Shape xmlns="" ID="Nx6AZhXjJTVZk63dSn+r4CxKS3g=" pdftag="P" isBookmarkSet="no" bookmark="no" Order="_x0033_"/>
  <Shape xmlns="" ID="TwVimDob1hSH4kwzOb5g8dcfzqQ=" pdftag="H2" isBookmarkSet="no" bookmark="yes" Order="_x0031_"/>
  <Shape xmlns="" ID="Aotc5DvE2b2CuJNzgLWA/f68aVw=" pdftag="P" isBookmarkSet="no" bookmark="no" Order="_x0032_"/>
  <Shape xmlns="" ID="hPY8DUOyl7f+HOCfsz3K1ODo+SA=" Order="_x0033_" formula="no" inline="no" artifact="_x0031_" pdftag="_x005B_Artifact_x005D_" isBookmarkSet="no" bookmark="no" validate="no" Lang=""/>
  <Shape xmlns="" ID="U63DkYf6JlAMbQjZT0t1ambqTPg=" pdftag="P" isBookmarkSet="no" bookmark="no" Order="_x0033_"/>
  <Shape xmlns="" ID="UfmLCBrmfBuxL0OouSmnuAjatZo=" pdftag="P" isBookmarkSet="no" bookmark="no" Order="_x0032_"/>
  <Shape xmlns="" ID="D4KaUJ5AmeJPoeYpsv+e2BreulU=" pdftag="H2" isBookmarkSet="no" bookmark="yes" Order="_x0031_"/>
  <Shape xmlns="" ID="xb8iwFezEUIOj7WAvAfZgJgWEf8=" pdftag="H2" isBookmarkSet="no" bookmark="yes" Order="_x0031_"/>
  <Shape xmlns="" ID="61f+Nt18idmIG1OXJtjQHhyjJYo=" pdftag="P" isBookmarkSet="no" bookmark="no" Order="_x0032_"/>
  <Shape xmlns="" ID="mBluB/fTiuuulfPFzUKMP+F4Hgc=" Order="_x0032_" formula="no" inline="no" artifact="_x0031_" pdftag="_x005B_Artifact_x005D_" isBookmarkSet="no" bookmark="no" validate="no" Lang=""/>
  <Shape xmlns="" ID="cgy0j7Lfje0gIEyC9idzTVmqkOI=" pdftag="P" isBookmarkSet="no" bookmark="no" Order="_x0033_"/>
  <Shape xmlns="" ID="MiyoO3S1596W1LOZi35M4e1nwKQ=" pdftag="H2" isBookmarkSet="no" bookmark="yes" Order="_x0031_"/>
  <Shape xmlns="" ID="MVZV+MarAY3ienO7wiQD4tzBGFc=" pdftag="P" isBookmarkSet="no" bookmark="no" Order="_x0032_"/>
  <Shape xmlns="" ID="FPrPddn+jylpEAsifSNpAiJQJ1E=" pdftag="H2" isBookmarkSet="no" bookmark="yes" Order="_x0031_"/>
  <Shape xmlns="" ID="l/j8n62hgsQrkv0WsHAG3QbyF0Y=" pdftag="P" isBookmarkSet="no" bookmark="no" Order="_x0032_"/>
  <Shape xmlns="" ID="T5/90EYMIvd78r7wGUdRwt4GMAk=" Order="_x0033_" formula="no" inline="no" artifact="_x0031_" pdftag="_x005B_Artifact_x005D_" isBookmarkSet="no" bookmark="no" validate="no" Lang=""/>
  <Shape xmlns="" ID="XmZJJf+dqIH3ZdhnBeWV1Q0IdAI=" pdftag="P" isBookmarkSet="no" bookmark="no" Order="_x0033_"/>
  <Shape xmlns="" ID="lO+NrCOm7aWCvUV9NMEgICqSyMA=" pdftag="H2" isBookmarkSet="no" bookmark="yes" Order="_x0031_"/>
  <Shape xmlns="" ID="elBiLtkH+Cn/Q3ZPhCDXJbkCLwM=" pdftag="P" isBookmarkSet="no" bookmark="no" Order="_x0032_"/>
  <Shape xmlns="" ID="EuJ/1Bly7MLd6EEL0HAIyfIA8qM=" pdftag="H2" isBookmarkSet="no" bookmark="yes" Order="_x0031_"/>
  <Shape xmlns="" ID="85XkdNZ/UXogm390ze4zY8NmODA=" pdftag="P" isBookmarkSet="no" bookmark="no" Order="_x0032_"/>
  <SubText xmlns="" ID="IYg5XrVTadlnYuslBtWboriIuC4=" ActualText=""/>
  <SubText xmlns="" ID="STUx4IesLBGBnex8iV832LUjAwg=" ActualText=""/>
  <SubText xmlns="" ID="prdrecC2/18GYolvnlc8PyytbwI=" ActualText=""/>
  <SubText xmlns="" ID="Y6r2NdQ+mMDR/9EC1avRzM26Jc0=" ActualText=""/>
  <SubText xmlns="" ID="+b736SLlVemrISyXtlVgwO+KTfM=" ActualText=""/>
  <SubText xmlns="" ID="2TqipgDC/tAEwT/Xf0zzkMtPpC0=" ActualText=""/>
  <SubText xmlns="" ID="hPY8DUOyl7f+HOCfsz3K1ODo+SA=" ActualText=""/>
  <SubText xmlns="" ID="mBluB/fTiuuulfPFzUKMP+F4Hgc=" ActualText=""/>
  <SubText xmlns="" ID="T5/90EYMIvd78r7wGUdRwt4GMAk=" ActualText=""/>
</PAW>
</file>

<file path=customXml/itemProps1.xml><?xml version="1.0" encoding="utf-8"?>
<ds:datastoreItem xmlns:ds="http://schemas.openxmlformats.org/officeDocument/2006/customXml" ds:itemID="{625D5939-33E7-4C8A-9DCE-CCAF31499D3D}">
  <ds:schemaRefs>
    <ds:schemaRef ds:uri="http://www.net-centric.com/PAWPP"/>
    <ds:schemaRef ds:uri=""/>
  </ds:schemaRefs>
</ds:datastoreItem>
</file>

<file path=docProps/app.xml><?xml version="1.0" encoding="utf-8"?>
<Properties xmlns="http://schemas.openxmlformats.org/officeDocument/2006/extended-properties" xmlns:vt="http://schemas.openxmlformats.org/officeDocument/2006/docPropsVTypes">
  <TotalTime>9754</TotalTime>
  <Words>2415</Words>
  <Application>Microsoft Office PowerPoint</Application>
  <PresentationFormat>Widescreen</PresentationFormat>
  <Paragraphs>127</Paragraphs>
  <Slides>13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Cambria</vt:lpstr>
      <vt:lpstr>Times</vt:lpstr>
      <vt:lpstr>Wingdings</vt:lpstr>
      <vt:lpstr>rb1ztemplates</vt:lpstr>
      <vt:lpstr>PowerPoint Presentation</vt:lpstr>
      <vt:lpstr>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McSmith, Justin@Waterboards</dc:creator>
  <cp:lastModifiedBy>Reynolds, Evelyn@Waterboards</cp:lastModifiedBy>
  <cp:revision>64</cp:revision>
  <dcterms:created xsi:type="dcterms:W3CDTF">2021-06-07T16:55:20Z</dcterms:created>
  <dcterms:modified xsi:type="dcterms:W3CDTF">2021-06-18T17:59:31Z</dcterms:modified>
</cp:coreProperties>
</file>