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0"/>
  </p:notesMasterIdLst>
  <p:sldIdLst>
    <p:sldId id="307" r:id="rId3"/>
    <p:sldId id="329" r:id="rId4"/>
    <p:sldId id="351" r:id="rId5"/>
    <p:sldId id="346" r:id="rId6"/>
    <p:sldId id="352" r:id="rId7"/>
    <p:sldId id="316" r:id="rId8"/>
    <p:sldId id="31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FT EAST Conference" initials="TEC" lastIdx="3" clrIdx="0">
    <p:extLst>
      <p:ext uri="{19B8F6BF-5375-455C-9EA6-DF929625EA0E}">
        <p15:presenceInfo xmlns:p15="http://schemas.microsoft.com/office/powerpoint/2012/main" userId="TFT EAST Conference" providerId="None"/>
      </p:ext>
    </p:extLst>
  </p:cmAuthor>
  <p:cmAuthor id="2" name="Danielle" initials="D" lastIdx="10" clrIdx="1">
    <p:extLst>
      <p:ext uri="{19B8F6BF-5375-455C-9EA6-DF929625EA0E}">
        <p15:presenceInfo xmlns:p15="http://schemas.microsoft.com/office/powerpoint/2012/main" userId="Danielle" providerId="None"/>
      </p:ext>
    </p:extLst>
  </p:cmAuthor>
  <p:cmAuthor id="3" name="jmetes" initials="j" lastIdx="4" clrIdx="2">
    <p:extLst>
      <p:ext uri="{19B8F6BF-5375-455C-9EA6-DF929625EA0E}">
        <p15:presenceInfo xmlns:p15="http://schemas.microsoft.com/office/powerpoint/2012/main" userId="S-1-5-21-302860404-1444252680-4286836478-1738" providerId="AD"/>
      </p:ext>
    </p:extLst>
  </p:cmAuthor>
  <p:cmAuthor id="4" name="Erik R" initials="ER" lastIdx="1" clrIdx="3">
    <p:extLst>
      <p:ext uri="{19B8F6BF-5375-455C-9EA6-DF929625EA0E}">
        <p15:presenceInfo xmlns:p15="http://schemas.microsoft.com/office/powerpoint/2012/main" userId="d3f334d2a4f8bc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7F"/>
    <a:srgbClr val="6F8537"/>
    <a:srgbClr val="FFFFFF"/>
    <a:srgbClr val="0075A4"/>
    <a:srgbClr val="F2F0F1"/>
    <a:srgbClr val="CEE1F2"/>
    <a:srgbClr val="4D79C7"/>
    <a:srgbClr val="594C92"/>
    <a:srgbClr val="63B1E9"/>
    <a:srgbClr val="58B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78964" autoAdjust="0"/>
  </p:normalViewPr>
  <p:slideViewPr>
    <p:cSldViewPr snapToGrid="0">
      <p:cViewPr varScale="1">
        <p:scale>
          <a:sx n="82" d="100"/>
          <a:sy n="82" d="100"/>
        </p:scale>
        <p:origin x="189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89377-612C-49BA-BFD1-307758618CC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1CC03-38F0-4BC3-BA05-05D63B342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6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1CC03-38F0-4BC3-BA05-05D63B34285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6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1CC03-38F0-4BC3-BA05-05D63B34285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4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1CC03-38F0-4BC3-BA05-05D63B34285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1CC03-38F0-4BC3-BA05-05D63B34285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87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1CC03-38F0-4BC3-BA05-05D63B34285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7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1CC03-38F0-4BC3-BA05-05D63B34285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28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1CC03-38F0-4BC3-BA05-05D63B3428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4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53174"/>
            <a:ext cx="9144000" cy="190500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4F9A-AFC0-40AF-93BE-3EEDA5F232C5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8461-29DF-486D-8FA9-7665DB8779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094773"/>
            <a:ext cx="9144000" cy="1905000"/>
          </a:xfrm>
          <a:solidFill>
            <a:schemeClr val="bg1">
              <a:alpha val="60000"/>
            </a:schemeClr>
          </a:solidFill>
        </p:spPr>
        <p:txBody>
          <a:bodyPr lIns="2743200" anchor="ctr" anchorCtr="0">
            <a:normAutofit/>
          </a:bodyPr>
          <a:lstStyle>
            <a:lvl1pPr marL="0" indent="0" algn="l">
              <a:defRPr/>
            </a:lvl1pPr>
          </a:lstStyle>
          <a:p>
            <a:pPr algn="l"/>
            <a:r>
              <a:rPr lang="en-US" b="1" dirty="0">
                <a:solidFill>
                  <a:srgbClr val="005B7F"/>
                </a:solidFill>
                <a:latin typeface="+mn-lt"/>
              </a:rPr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553174"/>
            <a:ext cx="9144000" cy="442250"/>
          </a:xfrm>
        </p:spPr>
        <p:txBody>
          <a:bodyPr lIns="2743200" anchor="ctr" anchorCtr="0">
            <a:normAutofit/>
          </a:bodyPr>
          <a:lstStyle>
            <a:lvl1pPr marL="0" indent="0">
              <a:buNone/>
              <a:defRPr sz="2200" b="1" cap="all" baseline="0">
                <a:solidFill>
                  <a:srgbClr val="00263C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17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18AFC1A-614A-45EC-BAA8-061BC7F13402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5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B132-9A42-4DB7-AF44-444475894676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8461-29DF-486D-8FA9-7665DB87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0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1868-2BD5-4677-AC8C-5FED7C03A78D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8461-29DF-486D-8FA9-7665DB87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3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DEC2-E9EA-467A-9A4A-63D4B2BA8C21}" type="datetime1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8461-29DF-486D-8FA9-7665DB87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6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4BA8-EB04-4485-A01F-ACAE33C1ACD5}" type="datetime1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8461-29DF-486D-8FA9-7665DB87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1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F937-639E-4E87-A854-7210C0E182EB}" type="datetime1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8461-29DF-486D-8FA9-7665DB87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4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9537-7B4C-46BF-9C90-5227CC72C48F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8461-29DF-486D-8FA9-7665DB87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1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3823-276B-4CA9-95C9-B796E2E32369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8461-29DF-486D-8FA9-7665DB87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3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5E200-6BB7-41CC-9593-CBFE61275C41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Aerial photo of Delta">
            <a:extLst>
              <a:ext uri="{FF2B5EF4-FFF2-40B4-BE49-F238E27FC236}">
                <a16:creationId xmlns:a16="http://schemas.microsoft.com/office/drawing/2014/main" id="{ECF8D694-802C-41E2-BD54-C0C4171D8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67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69270" y="5938684"/>
            <a:ext cx="2745234" cy="899651"/>
          </a:xfrm>
          <a:prstGeom prst="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i="1" dirty="0">
                <a:solidFill>
                  <a:srgbClr val="005B7F"/>
                </a:solidFill>
              </a:rPr>
              <a:t>Stephanie Tatge</a:t>
            </a:r>
          </a:p>
          <a:p>
            <a:pPr algn="r"/>
            <a:r>
              <a:rPr lang="en-US" sz="1600" i="1" dirty="0">
                <a:solidFill>
                  <a:srgbClr val="005B7F"/>
                </a:solidFill>
              </a:rPr>
              <a:t>Research &amp; Outreach Specialist</a:t>
            </a:r>
          </a:p>
          <a:p>
            <a:pPr algn="r"/>
            <a:r>
              <a:rPr lang="en-US" sz="1600" i="1" dirty="0">
                <a:solidFill>
                  <a:srgbClr val="005B7F"/>
                </a:solidFill>
              </a:rPr>
              <a:t>15 October 2020</a:t>
            </a:r>
          </a:p>
        </p:txBody>
      </p:sp>
      <p:sp>
        <p:nvSpPr>
          <p:cNvPr id="3" name="Title 2" descr="Title: SB 88 Monitoring Method and Alternative Compliance Plan, Validation and Refinement Progress. "/>
          <p:cNvSpPr>
            <a:spLocks noGrp="1"/>
          </p:cNvSpPr>
          <p:nvPr>
            <p:ph type="ctrTitle"/>
          </p:nvPr>
        </p:nvSpPr>
        <p:spPr>
          <a:xfrm>
            <a:off x="0" y="808074"/>
            <a:ext cx="9144000" cy="1881963"/>
          </a:xfrm>
          <a:solidFill>
            <a:srgbClr val="FFFFFF">
              <a:alpha val="80000"/>
            </a:srgb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5B7F"/>
                </a:solidFill>
                <a:latin typeface="+mn-lt"/>
              </a:rPr>
              <a:t>SB 88 Monitoring Method </a:t>
            </a:r>
            <a:br>
              <a:rPr lang="en-US" sz="2800" b="1" dirty="0">
                <a:solidFill>
                  <a:srgbClr val="005B7F"/>
                </a:solidFill>
                <a:latin typeface="+mn-lt"/>
              </a:rPr>
            </a:br>
            <a:r>
              <a:rPr lang="en-US" sz="2800" b="1" dirty="0">
                <a:solidFill>
                  <a:srgbClr val="005B7F"/>
                </a:solidFill>
                <a:latin typeface="+mn-lt"/>
              </a:rPr>
              <a:t>and Alternative Compliance Plan</a:t>
            </a:r>
            <a:r>
              <a:rPr lang="en-US" sz="2800" dirty="0">
                <a:solidFill>
                  <a:srgbClr val="005B7F"/>
                </a:solidFill>
                <a:latin typeface="+mn-lt"/>
              </a:rPr>
              <a:t> </a:t>
            </a:r>
            <a:br>
              <a:rPr lang="en-US" sz="2800" dirty="0">
                <a:solidFill>
                  <a:srgbClr val="005B7F"/>
                </a:solidFill>
                <a:latin typeface="+mn-lt"/>
              </a:rPr>
            </a:br>
            <a:r>
              <a:rPr lang="en-US" sz="2400" i="1" dirty="0">
                <a:solidFill>
                  <a:srgbClr val="005B7F"/>
                </a:solidFill>
                <a:latin typeface="+mn-lt"/>
              </a:rPr>
              <a:t>Validation and Refinement Progress</a:t>
            </a:r>
          </a:p>
        </p:txBody>
      </p:sp>
      <p:pic>
        <p:nvPicPr>
          <p:cNvPr id="6" name="Picture 5" descr="Logo, The Freshwater Trust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175"/>
            <a:ext cx="2421037" cy="24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"/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184032"/>
          </a:xfrm>
          <a:solidFill>
            <a:schemeClr val="bg1">
              <a:alpha val="80000"/>
            </a:schemeClr>
          </a:solidFill>
        </p:spPr>
        <p:txBody>
          <a:bodyPr vert="horz" lIns="5486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5B7F"/>
                </a:solidFill>
                <a:latin typeface="+mn-lt"/>
              </a:rPr>
              <a:t>Presentation Contents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half" idx="4294967295"/>
          </p:nvPr>
        </p:nvSpPr>
        <p:spPr>
          <a:xfrm>
            <a:off x="262911" y="1819394"/>
            <a:ext cx="4572739" cy="44120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lnSpc>
                <a:spcPct val="114000"/>
              </a:lnSpc>
              <a:buClr>
                <a:srgbClr val="005B7F"/>
              </a:buClr>
              <a:buFont typeface="+mj-lt"/>
              <a:buAutoNum type="arabicPeriod"/>
            </a:pPr>
            <a:r>
              <a:rPr lang="en-US" dirty="0">
                <a:solidFill>
                  <a:srgbClr val="005B7F"/>
                </a:solidFill>
              </a:rPr>
              <a:t>Progress:</a:t>
            </a:r>
          </a:p>
          <a:p>
            <a:pPr marL="914400" lvl="1" indent="-457200">
              <a:lnSpc>
                <a:spcPct val="114000"/>
              </a:lnSpc>
              <a:buClr>
                <a:srgbClr val="005B7F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5B7F"/>
                </a:solidFill>
              </a:rPr>
              <a:t>2020 Reporting</a:t>
            </a:r>
          </a:p>
          <a:p>
            <a:pPr marL="914400" lvl="1" indent="-457200">
              <a:lnSpc>
                <a:spcPct val="114000"/>
              </a:lnSpc>
              <a:buClr>
                <a:srgbClr val="005B7F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5B7F"/>
                </a:solidFill>
              </a:rPr>
              <a:t>Comparison Study</a:t>
            </a:r>
          </a:p>
          <a:p>
            <a:pPr marL="914400" lvl="1" indent="-457200">
              <a:lnSpc>
                <a:spcPct val="114000"/>
              </a:lnSpc>
              <a:buClr>
                <a:srgbClr val="005B7F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5B7F"/>
                </a:solidFill>
              </a:rPr>
              <a:t>Scaling Study</a:t>
            </a:r>
          </a:p>
          <a:p>
            <a:pPr marL="914400" lvl="1" indent="-457200">
              <a:lnSpc>
                <a:spcPct val="114000"/>
              </a:lnSpc>
              <a:buClr>
                <a:srgbClr val="005B7F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5B7F"/>
                </a:solidFill>
              </a:rPr>
              <a:t>Modelling Refinement &amp; Sensitivity</a:t>
            </a:r>
          </a:p>
          <a:p>
            <a:pPr marL="457200" indent="-457200">
              <a:lnSpc>
                <a:spcPct val="114000"/>
              </a:lnSpc>
              <a:buClr>
                <a:srgbClr val="005B7F"/>
              </a:buClr>
              <a:buFont typeface="+mj-lt"/>
              <a:buAutoNum type="arabicPeriod"/>
            </a:pPr>
            <a:r>
              <a:rPr lang="en-US" dirty="0">
                <a:solidFill>
                  <a:srgbClr val="005B7F"/>
                </a:solidFill>
              </a:rPr>
              <a:t>Questions and Discussion</a:t>
            </a:r>
          </a:p>
          <a:p>
            <a:pPr marL="914400" lvl="1" indent="-457200">
              <a:lnSpc>
                <a:spcPct val="114000"/>
              </a:lnSpc>
              <a:buClr>
                <a:srgbClr val="005B7F"/>
              </a:buClr>
              <a:buFont typeface="+mj-lt"/>
              <a:buAutoNum type="arabicPeriod"/>
            </a:pPr>
            <a:endParaRPr lang="en-US" sz="2000" dirty="0">
              <a:solidFill>
                <a:srgbClr val="005B7F"/>
              </a:solidFill>
            </a:endParaRPr>
          </a:p>
        </p:txBody>
      </p:sp>
      <p:pic>
        <p:nvPicPr>
          <p:cNvPr id="2050" name="Picture 2" descr="Image Description: Grape vines in a vineyard with drip irri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68" y="2566289"/>
            <a:ext cx="4050151" cy="3037613"/>
          </a:xfrm>
          <a:prstGeom prst="rect">
            <a:avLst/>
          </a:prstGeom>
          <a:noFill/>
          <a:ln w="28575">
            <a:solidFill>
              <a:srgbClr val="005B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, The Freshwater Trust">
            <a:extLst>
              <a:ext uri="{FF2B5EF4-FFF2-40B4-BE49-F238E27FC236}">
                <a16:creationId xmlns:a16="http://schemas.microsoft.com/office/drawing/2014/main" id="{A3C24D1A-71A8-564F-9DF5-DD2C39653F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16" y="5893955"/>
            <a:ext cx="768558" cy="9149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25909-5D21-471A-AF06-8691260F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8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color 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184032"/>
          </a:xfrm>
          <a:solidFill>
            <a:schemeClr val="bg1">
              <a:alpha val="80000"/>
            </a:schemeClr>
          </a:solidFill>
        </p:spPr>
        <p:txBody>
          <a:bodyPr vert="horz" lIns="5486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5B7F"/>
                </a:solidFill>
                <a:latin typeface="+mn-lt"/>
              </a:rPr>
              <a:t>2020 Reporting: Complete</a:t>
            </a:r>
            <a:endParaRPr lang="en-US" sz="3600" i="1" dirty="0">
              <a:solidFill>
                <a:srgbClr val="005B7F"/>
              </a:solidFill>
              <a:latin typeface="+mn-lt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half" idx="4294967295"/>
          </p:nvPr>
        </p:nvSpPr>
        <p:spPr>
          <a:xfrm>
            <a:off x="222683" y="1796278"/>
            <a:ext cx="5260807" cy="502595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Clr>
                <a:srgbClr val="005B7F"/>
              </a:buClr>
            </a:pPr>
            <a:r>
              <a:rPr lang="en-US" sz="2400" dirty="0">
                <a:solidFill>
                  <a:srgbClr val="005B7F"/>
                </a:solidFill>
              </a:rPr>
              <a:t>TFT manually filed 165 eWRIMS reports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5B7F"/>
              </a:buClr>
            </a:pPr>
            <a:r>
              <a:rPr lang="en-US" sz="2400" dirty="0">
                <a:solidFill>
                  <a:srgbClr val="005B7F"/>
                </a:solidFill>
              </a:rPr>
              <a:t>Remaining challenges to tackle: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Clr>
                <a:srgbClr val="005B7F"/>
              </a:buClr>
            </a:pPr>
            <a:r>
              <a:rPr lang="en-US" sz="2000" dirty="0">
                <a:solidFill>
                  <a:srgbClr val="005B7F"/>
                </a:solidFill>
              </a:rPr>
              <a:t>Client data management: team is determining best way to update database as new client information/data comes in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Clr>
                <a:srgbClr val="005B7F"/>
              </a:buClr>
            </a:pPr>
            <a:r>
              <a:rPr lang="en-US" sz="2000" dirty="0">
                <a:solidFill>
                  <a:srgbClr val="005B7F"/>
                </a:solidFill>
              </a:rPr>
              <a:t>Efficiencies needed working with landowners (invoices) and tenants (farm management data)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Clr>
                <a:srgbClr val="005B7F"/>
              </a:buClr>
            </a:pPr>
            <a:r>
              <a:rPr lang="en-US" sz="2000" dirty="0">
                <a:solidFill>
                  <a:srgbClr val="005B7F"/>
                </a:solidFill>
              </a:rPr>
              <a:t>Determining POU boundaries remains a challenge</a:t>
            </a:r>
          </a:p>
        </p:txBody>
      </p:sp>
      <p:pic>
        <p:nvPicPr>
          <p:cNvPr id="4" name="Picture 3" descr="This is a photo of an iPad displaying the Fulcrum App data entry field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782" y="565951"/>
            <a:ext cx="3071928" cy="4398443"/>
          </a:xfrm>
          <a:prstGeom prst="rect">
            <a:avLst/>
          </a:prstGeom>
        </p:spPr>
      </p:pic>
      <p:pic>
        <p:nvPicPr>
          <p:cNvPr id="9" name="Picture 8" title="logo">
            <a:extLst>
              <a:ext uri="{FF2B5EF4-FFF2-40B4-BE49-F238E27FC236}">
                <a16:creationId xmlns:a16="http://schemas.microsoft.com/office/drawing/2014/main" id="{A3C24D1A-71A8-564F-9DF5-DD2C39653F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90" y="5907286"/>
            <a:ext cx="768558" cy="91495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A9BCD-B986-4EBB-A2B8-19461D83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background" title="background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184032"/>
          </a:xfrm>
          <a:solidFill>
            <a:schemeClr val="bg1">
              <a:alpha val="80000"/>
            </a:schemeClr>
          </a:solidFill>
        </p:spPr>
        <p:txBody>
          <a:bodyPr vert="horz" lIns="5486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5B7F"/>
                </a:solidFill>
                <a:latin typeface="+mn-lt"/>
              </a:rPr>
              <a:t>Comparison Study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sz="half" idx="4294967295"/>
          </p:nvPr>
        </p:nvSpPr>
        <p:spPr>
          <a:xfrm>
            <a:off x="331856" y="1682768"/>
            <a:ext cx="4597496" cy="506487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Clr>
                <a:srgbClr val="005B7F"/>
              </a:buClr>
            </a:pPr>
            <a:r>
              <a:rPr lang="en-US" sz="2000" dirty="0">
                <a:solidFill>
                  <a:srgbClr val="005B7F"/>
                </a:solidFill>
              </a:rPr>
              <a:t>Five participants’ meter data will be compared to </a:t>
            </a:r>
            <a:r>
              <a:rPr lang="en-US" sz="2000" dirty="0" err="1">
                <a:solidFill>
                  <a:srgbClr val="005B7F"/>
                </a:solidFill>
              </a:rPr>
              <a:t>Innovasonic</a:t>
            </a:r>
            <a:r>
              <a:rPr lang="en-US" sz="2000" dirty="0">
                <a:solidFill>
                  <a:srgbClr val="005B7F"/>
                </a:solidFill>
              </a:rPr>
              <a:t> data and our modelled data starting July 15</a:t>
            </a:r>
            <a:r>
              <a:rPr lang="en-US" sz="2000" baseline="30000" dirty="0">
                <a:solidFill>
                  <a:srgbClr val="005B7F"/>
                </a:solidFill>
              </a:rPr>
              <a:t>th</a:t>
            </a:r>
            <a:r>
              <a:rPr lang="en-US" sz="2000" dirty="0">
                <a:solidFill>
                  <a:srgbClr val="005B7F"/>
                </a:solidFill>
              </a:rPr>
              <a:t> for the remainder of the irrigation season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5B7F"/>
              </a:buClr>
            </a:pPr>
            <a:r>
              <a:rPr lang="en-US" sz="2000" dirty="0">
                <a:solidFill>
                  <a:srgbClr val="005B7F"/>
                </a:solidFill>
              </a:rPr>
              <a:t>We included various meter types, crop types, and irrigation types for representativeness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5B7F"/>
              </a:buClr>
            </a:pPr>
            <a:r>
              <a:rPr lang="en-US" sz="2000" dirty="0">
                <a:solidFill>
                  <a:srgbClr val="005B7F"/>
                </a:solidFill>
              </a:rPr>
              <a:t>TFT will collaborate with TNC again this year to compare our model outputs with their Staten Island metered siphons</a:t>
            </a:r>
          </a:p>
        </p:txBody>
      </p:sp>
      <p:pic>
        <p:nvPicPr>
          <p:cNvPr id="9" name="Picture 8" descr="Logo, The Freshwater Trust">
            <a:extLst>
              <a:ext uri="{FF2B5EF4-FFF2-40B4-BE49-F238E27FC236}">
                <a16:creationId xmlns:a16="http://schemas.microsoft.com/office/drawing/2014/main" id="{A3C24D1A-71A8-564F-9DF5-DD2C39653F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90" y="5907286"/>
            <a:ext cx="768558" cy="9149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D5510-60AD-41B0-8C54-FFDA7BB4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/>
              <a:t>4</a:t>
            </a:r>
            <a:endParaRPr lang="en-US" dirty="0"/>
          </a:p>
        </p:txBody>
      </p:sp>
      <p:pic>
        <p:nvPicPr>
          <p:cNvPr id="13" name="Picture 12" descr="Image Description: An adult collects meter data on a Innovasonic 203 and a child sits in the grass.&#10;&#10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807" y="1093454"/>
            <a:ext cx="3221192" cy="4294923"/>
          </a:xfrm>
          <a:prstGeom prst="rect">
            <a:avLst/>
          </a:prstGeom>
          <a:ln w="28575">
            <a:solidFill>
              <a:srgbClr val="005B7F"/>
            </a:solidFill>
          </a:ln>
        </p:spPr>
      </p:pic>
      <p:sp>
        <p:nvSpPr>
          <p:cNvPr id="15" name="5-Point Star 14" descr="A five point star graphic is covering the child's face for anonymity." title="Star Covers child's face"/>
          <p:cNvSpPr/>
          <p:nvPr/>
        </p:nvSpPr>
        <p:spPr>
          <a:xfrm>
            <a:off x="6921869" y="3761127"/>
            <a:ext cx="294968" cy="2949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6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background" title="background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184032"/>
          </a:xfrm>
          <a:solidFill>
            <a:schemeClr val="bg1">
              <a:alpha val="80000"/>
            </a:schemeClr>
          </a:solidFill>
        </p:spPr>
        <p:txBody>
          <a:bodyPr vert="horz" lIns="5486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5B7F"/>
                </a:solidFill>
                <a:latin typeface="+mn-lt"/>
              </a:rPr>
              <a:t>Scaling Study</a:t>
            </a:r>
          </a:p>
        </p:txBody>
      </p:sp>
      <p:pic>
        <p:nvPicPr>
          <p:cNvPr id="11" name="Picture 10" descr="Image Description: Aerial view of agricultural fields, with the boundaries highlighted in yellow&#10;">
            <a:extLst>
              <a:ext uri="{FF2B5EF4-FFF2-40B4-BE49-F238E27FC236}">
                <a16:creationId xmlns:a16="http://schemas.microsoft.com/office/drawing/2014/main" id="{B80D7AD1-A108-CB4A-A52A-67DC2B8A97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24" y="922176"/>
            <a:ext cx="3821258" cy="4509824"/>
          </a:xfrm>
          <a:prstGeom prst="rect">
            <a:avLst/>
          </a:prstGeom>
          <a:ln w="28575">
            <a:solidFill>
              <a:srgbClr val="005B7F"/>
            </a:solidFill>
          </a:ln>
        </p:spPr>
      </p:pic>
      <p:sp>
        <p:nvSpPr>
          <p:cNvPr id="10" name="Content Placeholder 1"/>
          <p:cNvSpPr>
            <a:spLocks noGrp="1"/>
          </p:cNvSpPr>
          <p:nvPr>
            <p:ph sz="half" idx="4294967295"/>
          </p:nvPr>
        </p:nvSpPr>
        <p:spPr>
          <a:xfrm>
            <a:off x="331856" y="1682768"/>
            <a:ext cx="4597496" cy="506487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Clr>
                <a:srgbClr val="005B7F"/>
              </a:buClr>
            </a:pPr>
            <a:r>
              <a:rPr lang="en-US" sz="2000" b="1" dirty="0">
                <a:solidFill>
                  <a:srgbClr val="005B7F"/>
                </a:solidFill>
              </a:rPr>
              <a:t>Data Collection: </a:t>
            </a:r>
            <a:r>
              <a:rPr lang="en-US" sz="2000" dirty="0">
                <a:solidFill>
                  <a:srgbClr val="005B7F"/>
                </a:solidFill>
              </a:rPr>
              <a:t>how to ask landowners to define their POU polygons associated with each water report to maximize efficiency and accuracy?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5B7F"/>
              </a:buClr>
            </a:pPr>
            <a:r>
              <a:rPr lang="en-US" sz="2000" b="1" dirty="0">
                <a:solidFill>
                  <a:srgbClr val="005B7F"/>
                </a:solidFill>
              </a:rPr>
              <a:t>Planting &amp; harvest date sensitivity: </a:t>
            </a:r>
            <a:r>
              <a:rPr lang="en-US" sz="2000" dirty="0">
                <a:solidFill>
                  <a:srgbClr val="005B7F"/>
                </a:solidFill>
              </a:rPr>
              <a:t>TFT is quantifying the sensitivity of irrigation demands of various crops by comparing reported planting &amp; harvest dates to default CUP+ planting &amp; harvest dates</a:t>
            </a:r>
          </a:p>
        </p:txBody>
      </p:sp>
      <p:pic>
        <p:nvPicPr>
          <p:cNvPr id="9" name="Picture 8" descr="Logo, The Freshwater Trust">
            <a:extLst>
              <a:ext uri="{FF2B5EF4-FFF2-40B4-BE49-F238E27FC236}">
                <a16:creationId xmlns:a16="http://schemas.microsoft.com/office/drawing/2014/main" id="{A3C24D1A-71A8-564F-9DF5-DD2C39653F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90" y="5907286"/>
            <a:ext cx="768558" cy="9149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D5510-60AD-41B0-8C54-FFDA7BB4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9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184032"/>
          </a:xfrm>
          <a:solidFill>
            <a:schemeClr val="bg1">
              <a:alpha val="80000"/>
            </a:schemeClr>
          </a:solidFill>
        </p:spPr>
        <p:txBody>
          <a:bodyPr vert="horz" lIns="5486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5B7F"/>
                </a:solidFill>
                <a:latin typeface="+mn-lt"/>
              </a:rPr>
              <a:t>Modelling Refinements &amp; Sensitivity</a:t>
            </a:r>
            <a:endParaRPr lang="en-US" sz="3600" i="1" dirty="0">
              <a:solidFill>
                <a:srgbClr val="005B7F"/>
              </a:solidFill>
              <a:latin typeface="+mn-lt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sz="half" idx="4294967295"/>
          </p:nvPr>
        </p:nvSpPr>
        <p:spPr>
          <a:xfrm>
            <a:off x="463274" y="1629625"/>
            <a:ext cx="4237515" cy="511695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Clr>
                <a:srgbClr val="005B7F"/>
              </a:buClr>
            </a:pPr>
            <a:r>
              <a:rPr lang="en-US" sz="2100" dirty="0">
                <a:solidFill>
                  <a:srgbClr val="005B7F"/>
                </a:solidFill>
              </a:rPr>
              <a:t>New crop ET information provided by Dr. </a:t>
            </a:r>
            <a:r>
              <a:rPr lang="en-US" sz="2100" dirty="0" err="1">
                <a:solidFill>
                  <a:srgbClr val="005B7F"/>
                </a:solidFill>
              </a:rPr>
              <a:t>Morteza</a:t>
            </a:r>
            <a:r>
              <a:rPr lang="en-US" sz="2100" dirty="0">
                <a:solidFill>
                  <a:srgbClr val="005B7F"/>
                </a:solidFill>
              </a:rPr>
              <a:t> Orang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5B7F"/>
              </a:buClr>
            </a:pPr>
            <a:r>
              <a:rPr lang="en-US" sz="2100" dirty="0">
                <a:solidFill>
                  <a:srgbClr val="005B7F"/>
                </a:solidFill>
              </a:rPr>
              <a:t>New conservation credit methodology using irrigation efficiency factors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5B7F"/>
              </a:buClr>
            </a:pPr>
            <a:r>
              <a:rPr lang="en-US" sz="2100" dirty="0">
                <a:solidFill>
                  <a:srgbClr val="005B7F"/>
                </a:solidFill>
              </a:rPr>
              <a:t>New way of modelling winter crops, whose growing season does not match calendar year</a:t>
            </a:r>
          </a:p>
        </p:txBody>
      </p:sp>
      <p:pic>
        <p:nvPicPr>
          <p:cNvPr id="7" name="Picture 6" descr="Logo, The Freshwater Trust">
            <a:extLst>
              <a:ext uri="{FF2B5EF4-FFF2-40B4-BE49-F238E27FC236}">
                <a16:creationId xmlns:a16="http://schemas.microsoft.com/office/drawing/2014/main" id="{A3C24D1A-71A8-564F-9DF5-DD2C39653F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90" y="5907286"/>
            <a:ext cx="768558" cy="914950"/>
          </a:xfrm>
          <a:prstGeom prst="rect">
            <a:avLst/>
          </a:prstGeom>
        </p:spPr>
      </p:pic>
      <p:pic>
        <p:nvPicPr>
          <p:cNvPr id="9" name="Picture 8" descr="Image Description: Figure shows crop coefficient curve across a plant growing season. The line shows the Kc value increases between initial and mid-season growth and declines during late-season growth.&#10;Kc curve, crop coefficient curve">
            <a:extLst>
              <a:ext uri="{FF2B5EF4-FFF2-40B4-BE49-F238E27FC236}">
                <a16:creationId xmlns:a16="http://schemas.microsoft.com/office/drawing/2014/main" id="{0C317E0B-4214-B147-9E5D-B6C8B227E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80" y="2071031"/>
            <a:ext cx="3681489" cy="2741824"/>
          </a:xfrm>
          <a:prstGeom prst="rect">
            <a:avLst/>
          </a:prstGeom>
          <a:ln w="28575">
            <a:solidFill>
              <a:srgbClr val="005B7F"/>
            </a:solidFill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80B36-A8DD-4001-BED2-E912F655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2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ntonSans Book" panose="02000503000000020004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111536"/>
          </a:xfrm>
          <a:solidFill>
            <a:schemeClr val="bg1">
              <a:alpha val="80000"/>
            </a:schemeClr>
          </a:solidFill>
        </p:spPr>
        <p:txBody>
          <a:bodyPr vert="horz" lIns="5486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5B7F"/>
                </a:solidFill>
                <a:latin typeface="+mn-lt"/>
              </a:rPr>
              <a:t>Questions &amp; Discussion</a:t>
            </a:r>
          </a:p>
        </p:txBody>
      </p:sp>
      <p:pic>
        <p:nvPicPr>
          <p:cNvPr id="9" name="Picture 8" descr="Image Description: Two people inspect vineyard irrigation.  Grower shows drip tape to Stephani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567" y="1399721"/>
            <a:ext cx="3221193" cy="4294923"/>
          </a:xfrm>
          <a:prstGeom prst="rect">
            <a:avLst/>
          </a:prstGeom>
          <a:ln w="28575">
            <a:solidFill>
              <a:srgbClr val="005B7F"/>
            </a:solidFill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EBF830-853E-49AD-A8B7-8F233AF4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3768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F53BBCA-C51B-4D99-A782-9E7050EA1E78}" vid="{16EFD944-CC38-4780-961A-4D36FF75D3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Hf9JbtEiKjnQY7s3RhEEteUgDNo=" isBookmarkSet="no" Order="_x0031_" formula="no" inline="no" artifact="_x0031_" pdftag="_x005B_Artifact_x005D_" validate="no"/>
  <Shape xmlns="" ID="8Ky4H82S4MhfJTwg6NqhJ2700BY=" pdftag="P" isBookmarkSet="no" Order="_x0033_"/>
  <Shape xmlns="" ID="P58UPaqj06coZbkVDDTTDiFD8yQ=" pdftag="H2" isBookmarkSet="no" bookmark="yes" Order="_x0032_"/>
  <Shape xmlns="" ID="2pXaUqE3gzr/d8IBBlg6n2Ycb/8=" isBookmarkSet="no" formula="no" inline="no" pdftag="Figure" artifact="_x0030_" Order="_x0031_" validate="no"/>
  <Shape xmlns="" ID="vmc3hLe91DyfcWeQKMgDSigI+8k=" formula="no" inline="no" Order="_x0031_" artifact="_x0031_" pdftag="_x005B_Artifact_x005D_" validate="no"/>
  <Shape xmlns="" ID="y0JDYu69SBMGtKinala2MgjmqtE=" pdftag="" Order="_x0031_"/>
  <Shape xmlns="" ID="L1XjpLXQp3RmUSLPzKxIEWbWwzc=" pdftag="" Order="_x0032_"/>
  <Shape xmlns="" ID="68kD8/9NKKwwX9oEPwv+NOyQJf8=" formula="no" inline="no" pdftag="Figure" artifact="_x0030_" Order="_x0033_" validate="no"/>
  <Shape xmlns="" ID="SQ/9DqCNUukcXoCCxVCO6nYtIYg=" formula="no" inline="no" pdftag="Figure" artifact="_x0030_" Order="_x0034_" validate="no"/>
  <Shape xmlns="" ID="zMamF/B+Grn56fI5+piJXvLLuLw=" pdftag="" Order="_x0035_"/>
  <Shape xmlns="" ID="8LgcNg6h1psqI4tHiL68TiqFVEE=" Order="_x0031_" formula="no" inline="no" artifact="_x0031_" pdftag="_x005B_Artifact_x005D_" validate="no"/>
  <Shape xmlns="" ID="gDTfoIKsh8JuwFAtP6hu4qwtQqw=" pdftag="" Order="_x0031_"/>
  <Shape xmlns="" ID="DFKYM7cFDLtOGCPuTK/DSD/kUY4=" pdftag="" Order="_x0033_"/>
  <Shape xmlns="" ID="csq9fnWJJ23E+e0Tc2p/CC0480s=" formula="no" inline="no" pdftag="Figure" artifact="_x0030_" Order="_x0032_" validate="no"/>
  <Shape xmlns="" ID="MNGS48xARqOWdbrcUby8RGUSdcE=" Order="_x0035_" formula="no" inline="no" artifact="_x0031_" pdftag="_x005B_Artifact_x005D_" validate="no"/>
  <Shape xmlns="" ID="uNcCZpoc/FWzSTlesqwPLrYQ8zc=" pdftag="" Order="_x0034_"/>
  <Shape xmlns="" ID="bUFe6ZwvhVPyy0UR8ANyXdlk01Y=" formula="no" inline="no" pdftag="Figure" artifact="_x0030_" Order="_x0031_" validate="no"/>
  <Shape xmlns="" ID="78yHGvMKGgc8n8BXFjlGU30IAiI=" pdftag="" Order="_x0032_"/>
  <Shape xmlns="" ID="wZYHai6rBhuOMWlIXbv8Iqql41M=" pdftag="" Order="_x0034_"/>
  <Shape xmlns="" ID="ErZyYuGUPVmOoNmqFSAk4maW2u0=" formula="no" inline="no" pdftag="Figure" artifact="_x0030_" Order="_x0036_" validate="no"/>
  <Shape xmlns="" ID="PlXaOZdXFVYUiRIAMHHTSg8fjMY=" pdftag="" Order="_x0037_"/>
  <Shape xmlns="" ID="Wn1LSiCXJwZx8Qukzx94P/8GGLY=" formula="no" pdftag="Figure" inline="no" artifact="_x0030_" Order="_x0033_" validate="no"/>
  <Shape xmlns="" ID="YNIVv9VMazN8/5VEiFMIpvvY1jo=" pdftag="" formula="no" inline="no" artifact="_x0030_" Order="_x0035_" validate="no"/>
  <Shape xmlns="" ID="FmT1afn4Xdv08KaP5ZruzxU6hh4=" pdftag="" formula="no" inline="no" artifact="_x0030_" Order="_x0031_" validate="no"/>
  <Shape xmlns="" ID="+eLYDYBGDk3naE6JRK+juJGdxG8=" pdftag="" Order="_x0032_"/>
  <Shape xmlns="" ID="dSCyjK5/jQrduSWbLk0wXBOEy5M=" pdftag="" formula="no" inline="no" artifact="_x0030_" Order="_x0033_" validate="no"/>
  <Shape xmlns="" ID="ZebS5XNNqn3n3zPKXJRAP2PQwrM=" pdftag="" Order="_x0034_"/>
  <Shape xmlns="" ID="3iKUqh87Yb4GQxUgAimua0zsZH0=" formula="no" inline="no" pdftag="Figure" artifact="_x0030_" Order="_x0036_" validate="no"/>
  <Shape xmlns="" ID="c05Cf7m/asafS5v+Bh6+S4U9J0o=" pdftag="" Order="_x0035_"/>
  <Shape xmlns="" ID="GwZgHs0yB4N7iFxg3SmFX4Ik7IQ=" formula="no" inline="no" Order="_x0031_" artifact="_x0031_" pdftag="_x005B_Artifact_x005D_" validate="no"/>
  <Shape xmlns="" ID="qnvJywiNPmuQ66msRwLKbH1eIrk=" pdftag="" Order="_x0031_"/>
  <Shape xmlns="" ID="SZ1nzHycY2qpUQ4SzIWxo3LFnIk=" pdftag="" Order="_x0032_"/>
  <Shape xmlns="" ID="BBZwsSz/zwIebXHfqHCcpuf16DQ=" pdftag="" artifact="_x0031_" formula="no" inline="no" Order="_x0034_" validate="no"/>
  <Shape xmlns="" ID="suafEb9DhZ4hyBP9lIfPdLLIWWM=" formula="no" inline="no" pdftag="Figure" artifact="_x0030_" Order="_x0033_" validate="no"/>
  <Shape xmlns="" ID="C46+lHAiZjaYhaRcZOGPt6iJUMY=" pdftag="" Order="_x0035_"/>
  <Shape xmlns="" ID="jT2S2PhnoLbm3Nq9PNIALU1VWyg=" Order="_x0031_" formula="no" inline="no" artifact="_x0031_" pdftag="_x005B_Artifact_x005D_" validate="no"/>
  <Shape xmlns="" ID="BrkEh7XB7YAVJlevsB7zHHg8iC0=" pdftag="" Order="_x0031_"/>
  <Shape xmlns="" ID="aBRaAzO3k0dcyUVCjewTW7Zz3g8=" formula="no" inline="no" pdftag="Figure" artifact="_x0030_" Order="_x0032_" validate="no"/>
  <Shape xmlns="" ID="i/uRth18RpnF+K49kGjii3daVYg=" pdftag="" Order="_x0033_"/>
  <SubText xmlns="" ID="Hf9JbtEiKjnQY7s3RhEEteUgDNo=" ActualText=""/>
  <SubText xmlns="" ID="Wn1LSiCXJwZx8Qukzx94P/8GGLY=" ActualText=""/>
  <SubText xmlns="" ID="YNIVv9VMazN8/5VEiFMIpvvY1jo=" ActualText=""/>
  <SubText xmlns="" ID="FmT1afn4Xdv08KaP5ZruzxU6hh4=" ActualText=""/>
  <SubText xmlns="" ID="dSCyjK5/jQrduSWbLk0wXBOEy5M=" ActualText=""/>
  <SubText xmlns="" ID="3iKUqh87Yb4GQxUgAimua0zsZH0=" ActualText="The_x0020_Freshwater_x0020_Trust"/>
  <SubText xmlns="" ID="suafEb9DhZ4hyBP9lIfPdLLIWWM=" ActualText=""/>
  <SubText xmlns="" ID="jT2S2PhnoLbm3Nq9PNIALU1VWyg=" ActualText=""/>
  <SubText xmlns="" ID="aBRaAzO3k0dcyUVCjewTW7Zz3g8=" ActualText=""/>
  <SubText xmlns="" ID="2pXaUqE3gzr/d8IBBlg6n2Ycb/8=" ActualText="The_x0020_Freshwater_x0020_Trust"/>
  <SubText xmlns="" ID="vmc3hLe91DyfcWeQKMgDSigI+8k=" ActualText=""/>
  <SubText xmlns="" ID="68kD8/9NKKwwX9oEPwv+NOyQJf8=" ActualText=""/>
  <SubText xmlns="" ID="SQ/9DqCNUukcXoCCxVCO6nYtIYg=" ActualText="The_x0020_Freshwater_x0020_Trust"/>
  <SubText xmlns="" ID="8LgcNg6h1psqI4tHiL68TiqFVEE=" ActualText=""/>
  <SubText xmlns="" ID="csq9fnWJJ23E+e0Tc2p/CC0480s=" ActualText=""/>
  <SubText xmlns="" ID="MNGS48xARqOWdbrcUby8RGUSdcE=" ActualText=""/>
  <SubText xmlns="" ID="bUFe6ZwvhVPyy0UR8ANyXdlk01Y=" ActualText=""/>
  <SubText xmlns="" ID="ErZyYuGUPVmOoNmqFSAk4maW2u0=" ActualText="The_x0020_Freshwater_x0020_Trust"/>
  <SubText xmlns="" ID="GwZgHs0yB4N7iFxg3SmFX4Ik7IQ=" ActualText=""/>
</PAW>
</file>

<file path=customXml/itemProps1.xml><?xml version="1.0" encoding="utf-8"?>
<ds:datastoreItem xmlns:ds="http://schemas.openxmlformats.org/officeDocument/2006/customXml" ds:itemID="{139D2012-1B4C-4706-B303-3BB8C69FE8FE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TFT-Presentation-Template_2015</Template>
  <TotalTime>9064</TotalTime>
  <Words>266</Words>
  <Application>Microsoft Office PowerPoint</Application>
  <PresentationFormat>On-screen Show (4:3)</PresentationFormat>
  <Paragraphs>42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BentonSans Book</vt:lpstr>
      <vt:lpstr>Calibri</vt:lpstr>
      <vt:lpstr>Calibri Light</vt:lpstr>
      <vt:lpstr>Office Theme</vt:lpstr>
      <vt:lpstr>SB 88 Monitoring Method  and Alternative Compliance Plan  Validation and Refinement Progress</vt:lpstr>
      <vt:lpstr>Presentation Contents</vt:lpstr>
      <vt:lpstr>2020 Reporting: Complete</vt:lpstr>
      <vt:lpstr>Comparison Study</vt:lpstr>
      <vt:lpstr>Scaling Study</vt:lpstr>
      <vt:lpstr>Modelling Refinements &amp; Sensitivity</vt:lpstr>
      <vt:lpstr>Questions &amp; Discussion</vt:lpstr>
    </vt:vector>
  </TitlesOfParts>
  <Company>The Freshwater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 88 Monitoring Method and Alternative Compliance Plan</dc:title>
  <dc:subject>SB 88 Monitoring Method and Alternative Compliance Plan</dc:subject>
  <dc:creator>Stephanie Tatge</dc:creator>
  <cp:lastModifiedBy>Matal, Kristi@Waterboards</cp:lastModifiedBy>
  <cp:revision>351</cp:revision>
  <dcterms:created xsi:type="dcterms:W3CDTF">2016-06-02T22:40:28Z</dcterms:created>
  <dcterms:modified xsi:type="dcterms:W3CDTF">2020-11-03T19:58:40Z</dcterms:modified>
</cp:coreProperties>
</file>